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303" r:id="rId2"/>
    <p:sldId id="302" r:id="rId3"/>
    <p:sldId id="305" r:id="rId4"/>
    <p:sldId id="293" r:id="rId5"/>
    <p:sldId id="1429" r:id="rId6"/>
    <p:sldId id="306" r:id="rId7"/>
    <p:sldId id="1430" r:id="rId8"/>
    <p:sldId id="1431" r:id="rId9"/>
    <p:sldId id="307" r:id="rId10"/>
    <p:sldId id="310" r:id="rId11"/>
    <p:sldId id="308" r:id="rId12"/>
    <p:sldId id="1432" r:id="rId13"/>
    <p:sldId id="309" r:id="rId14"/>
    <p:sldId id="311" r:id="rId15"/>
    <p:sldId id="1427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swald Regular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er Leberman" initials="AL" lastIdx="8" clrIdx="0">
    <p:extLst>
      <p:ext uri="{19B8F6BF-5375-455C-9EA6-DF929625EA0E}">
        <p15:presenceInfo xmlns:p15="http://schemas.microsoft.com/office/powerpoint/2012/main" userId="S-1-5-21-1123561945-1592454029-725345543-6931" providerId="AD"/>
      </p:ext>
    </p:extLst>
  </p:cmAuthor>
  <p:cmAuthor id="2" name="Amber Leberman" initials="AL [2]" lastIdx="11" clrIdx="1">
    <p:extLst>
      <p:ext uri="{19B8F6BF-5375-455C-9EA6-DF929625EA0E}">
        <p15:presenceInfo xmlns:p15="http://schemas.microsoft.com/office/powerpoint/2012/main" userId="S::ALeberman@drcog.org::a4e767ec-37f7-49ad-9840-ae941572cc17" providerId="AD"/>
      </p:ext>
    </p:extLst>
  </p:cmAuthor>
  <p:cmAuthor id="3" name="Steve Erickson" initials="SE" lastIdx="12" clrIdx="2">
    <p:extLst>
      <p:ext uri="{19B8F6BF-5375-455C-9EA6-DF929625EA0E}">
        <p15:presenceInfo xmlns:p15="http://schemas.microsoft.com/office/powerpoint/2012/main" userId="S::SErickson@drcog.org::de12131b-14cd-4ab7-904c-bdfe6c0be9f3" providerId="AD"/>
      </p:ext>
    </p:extLst>
  </p:cmAuthor>
  <p:cmAuthor id="4" name="Doug Rex" initials="DR" lastIdx="10" clrIdx="3">
    <p:extLst>
      <p:ext uri="{19B8F6BF-5375-455C-9EA6-DF929625EA0E}">
        <p15:presenceInfo xmlns:p15="http://schemas.microsoft.com/office/powerpoint/2012/main" userId="Doug R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4D"/>
    <a:srgbClr val="009DDC"/>
    <a:srgbClr val="0F753C"/>
    <a:srgbClr val="134378"/>
    <a:srgbClr val="0081B4"/>
    <a:srgbClr val="0089C0"/>
    <a:srgbClr val="F2F2F2"/>
    <a:srgbClr val="CCEBF8"/>
    <a:srgbClr val="F47A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gshare\Graphics\GRAPHICS%2001\AHC\AHC-PP-ROOTCAUSE\Resources\AHC-PP-ROOTCAUSE-19-10-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4-4066-AE4E-A409E85220E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4-4066-AE4E-A409E85220E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4-4066-AE4E-A409E85220EE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4-4066-AE4E-A409E85220EE}"/>
              </c:ext>
            </c:extLst>
          </c:dPt>
          <c:dPt>
            <c:idx val="4"/>
            <c:bubble3D val="0"/>
            <c:explosion val="9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4-4066-AE4E-A409E85220EE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Social and economic factors</c:v>
                </c:pt>
                <c:pt idx="1">
                  <c:v>Health behaviors</c:v>
                </c:pt>
                <c:pt idx="2">
                  <c:v>Physical environment</c:v>
                </c:pt>
                <c:pt idx="3">
                  <c:v>Genes and biology</c:v>
                </c:pt>
                <c:pt idx="4">
                  <c:v>Clinical 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14-4066-AE4E-A409E85220E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effectLst/>
              </a:rPr>
              <a:t>Expenditure as a percent of gross domestic product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expenditures</c:v>
                </c:pt>
              </c:strCache>
            </c:strRef>
          </c:tx>
          <c:spPr>
            <a:solidFill>
              <a:srgbClr val="874ABF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France</c:v>
                </c:pt>
                <c:pt idx="1">
                  <c:v>Belgium</c:v>
                </c:pt>
                <c:pt idx="2">
                  <c:v>Denmark</c:v>
                </c:pt>
                <c:pt idx="3">
                  <c:v>Finland</c:v>
                </c:pt>
                <c:pt idx="4">
                  <c:v>Sweden</c:v>
                </c:pt>
                <c:pt idx="5">
                  <c:v>Austria</c:v>
                </c:pt>
                <c:pt idx="6">
                  <c:v>Italy</c:v>
                </c:pt>
                <c:pt idx="7">
                  <c:v>Germany</c:v>
                </c:pt>
                <c:pt idx="8">
                  <c:v>Netherlands</c:v>
                </c:pt>
                <c:pt idx="9">
                  <c:v>Spain</c:v>
                </c:pt>
                <c:pt idx="10">
                  <c:v>United States</c:v>
                </c:pt>
                <c:pt idx="11">
                  <c:v>Japan</c:v>
                </c:pt>
                <c:pt idx="12">
                  <c:v>Greece</c:v>
                </c:pt>
                <c:pt idx="13">
                  <c:v>Norway</c:v>
                </c:pt>
                <c:pt idx="14">
                  <c:v>Switzerland</c:v>
                </c:pt>
                <c:pt idx="15">
                  <c:v>New Zealand</c:v>
                </c:pt>
                <c:pt idx="16">
                  <c:v>United Kingdom</c:v>
                </c:pt>
                <c:pt idx="17">
                  <c:v>Luxembourg</c:v>
                </c:pt>
                <c:pt idx="18">
                  <c:v>Hungary</c:v>
                </c:pt>
                <c:pt idx="19">
                  <c:v>Ireland</c:v>
                </c:pt>
                <c:pt idx="20">
                  <c:v>Canada</c:v>
                </c:pt>
                <c:pt idx="21">
                  <c:v>Australia</c:v>
                </c:pt>
                <c:pt idx="22">
                  <c:v>Czech Republic</c:v>
                </c:pt>
                <c:pt idx="23">
                  <c:v>Poland</c:v>
                </c:pt>
                <c:pt idx="24">
                  <c:v>Slovakia</c:v>
                </c:pt>
                <c:pt idx="25">
                  <c:v>Iceland</c:v>
                </c:pt>
                <c:pt idx="26">
                  <c:v>Korea</c:v>
                </c:pt>
                <c:pt idx="27">
                  <c:v>Mexico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12</c:v>
                </c:pt>
                <c:pt idx="1">
                  <c:v>10.199999999999999</c:v>
                </c:pt>
                <c:pt idx="2">
                  <c:v>9.6</c:v>
                </c:pt>
                <c:pt idx="3">
                  <c:v>8.6999999999999993</c:v>
                </c:pt>
                <c:pt idx="4">
                  <c:v>11</c:v>
                </c:pt>
                <c:pt idx="5">
                  <c:v>10.1</c:v>
                </c:pt>
                <c:pt idx="6">
                  <c:v>8.9</c:v>
                </c:pt>
                <c:pt idx="7">
                  <c:v>11.1</c:v>
                </c:pt>
                <c:pt idx="8">
                  <c:v>11.1</c:v>
                </c:pt>
                <c:pt idx="9">
                  <c:v>8.8000000000000007</c:v>
                </c:pt>
                <c:pt idx="10">
                  <c:v>16.399999999999999</c:v>
                </c:pt>
                <c:pt idx="11">
                  <c:v>10.199999999999999</c:v>
                </c:pt>
                <c:pt idx="12">
                  <c:v>9.1999999999999993</c:v>
                </c:pt>
                <c:pt idx="13">
                  <c:v>9.1999999999999993</c:v>
                </c:pt>
                <c:pt idx="14">
                  <c:v>11.2</c:v>
                </c:pt>
                <c:pt idx="15">
                  <c:v>9.5</c:v>
                </c:pt>
                <c:pt idx="16">
                  <c:v>8.5</c:v>
                </c:pt>
                <c:pt idx="17">
                  <c:v>6.6</c:v>
                </c:pt>
                <c:pt idx="18">
                  <c:v>7.4</c:v>
                </c:pt>
                <c:pt idx="19">
                  <c:v>8.1</c:v>
                </c:pt>
                <c:pt idx="20">
                  <c:v>12</c:v>
                </c:pt>
                <c:pt idx="21">
                  <c:v>8.8000000000000007</c:v>
                </c:pt>
                <c:pt idx="22">
                  <c:v>7.1</c:v>
                </c:pt>
                <c:pt idx="23">
                  <c:v>6.4</c:v>
                </c:pt>
                <c:pt idx="24">
                  <c:v>7.6</c:v>
                </c:pt>
                <c:pt idx="25">
                  <c:v>8.8000000000000007</c:v>
                </c:pt>
                <c:pt idx="26">
                  <c:v>7.1</c:v>
                </c:pt>
                <c:pt idx="27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D-4739-9EB2-ED1750BF6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service expenditures</c:v>
                </c:pt>
              </c:strCache>
            </c:strRef>
          </c:tx>
          <c:spPr>
            <a:solidFill>
              <a:srgbClr val="07AFAD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France</c:v>
                </c:pt>
                <c:pt idx="1">
                  <c:v>Belgium</c:v>
                </c:pt>
                <c:pt idx="2">
                  <c:v>Denmark</c:v>
                </c:pt>
                <c:pt idx="3">
                  <c:v>Finland</c:v>
                </c:pt>
                <c:pt idx="4">
                  <c:v>Sweden</c:v>
                </c:pt>
                <c:pt idx="5">
                  <c:v>Austria</c:v>
                </c:pt>
                <c:pt idx="6">
                  <c:v>Italy</c:v>
                </c:pt>
                <c:pt idx="7">
                  <c:v>Germany</c:v>
                </c:pt>
                <c:pt idx="8">
                  <c:v>Netherlands</c:v>
                </c:pt>
                <c:pt idx="9">
                  <c:v>Spain</c:v>
                </c:pt>
                <c:pt idx="10">
                  <c:v>United States</c:v>
                </c:pt>
                <c:pt idx="11">
                  <c:v>Japan</c:v>
                </c:pt>
                <c:pt idx="12">
                  <c:v>Greece</c:v>
                </c:pt>
                <c:pt idx="13">
                  <c:v>Norway</c:v>
                </c:pt>
                <c:pt idx="14">
                  <c:v>Switzerland</c:v>
                </c:pt>
                <c:pt idx="15">
                  <c:v>New Zealand</c:v>
                </c:pt>
                <c:pt idx="16">
                  <c:v>United Kingdom</c:v>
                </c:pt>
                <c:pt idx="17">
                  <c:v>Luxembourg</c:v>
                </c:pt>
                <c:pt idx="18">
                  <c:v>Hungary</c:v>
                </c:pt>
                <c:pt idx="19">
                  <c:v>Ireland</c:v>
                </c:pt>
                <c:pt idx="20">
                  <c:v>Canada</c:v>
                </c:pt>
                <c:pt idx="21">
                  <c:v>Australia</c:v>
                </c:pt>
                <c:pt idx="22">
                  <c:v>Czech Republic</c:v>
                </c:pt>
                <c:pt idx="23">
                  <c:v>Poland</c:v>
                </c:pt>
                <c:pt idx="24">
                  <c:v>Slovakia</c:v>
                </c:pt>
                <c:pt idx="25">
                  <c:v>Iceland</c:v>
                </c:pt>
                <c:pt idx="26">
                  <c:v>Korea</c:v>
                </c:pt>
                <c:pt idx="27">
                  <c:v>Mexico</c:v>
                </c:pt>
              </c:strCache>
            </c:strRef>
          </c:cat>
          <c:val>
            <c:numRef>
              <c:f>Sheet1!$C$2:$C$29</c:f>
              <c:numCache>
                <c:formatCode>0.0</c:formatCode>
                <c:ptCount val="28"/>
                <c:pt idx="0">
                  <c:v>31</c:v>
                </c:pt>
                <c:pt idx="1">
                  <c:v>30.7</c:v>
                </c:pt>
                <c:pt idx="2">
                  <c:v>30.1</c:v>
                </c:pt>
                <c:pt idx="3">
                  <c:v>31</c:v>
                </c:pt>
                <c:pt idx="4">
                  <c:v>28.1</c:v>
                </c:pt>
                <c:pt idx="5">
                  <c:v>28.4</c:v>
                </c:pt>
                <c:pt idx="6">
                  <c:v>28.6</c:v>
                </c:pt>
                <c:pt idx="7">
                  <c:v>25.8</c:v>
                </c:pt>
                <c:pt idx="8">
                  <c:v>24.7</c:v>
                </c:pt>
                <c:pt idx="9">
                  <c:v>26.8</c:v>
                </c:pt>
                <c:pt idx="10">
                  <c:v>19.2</c:v>
                </c:pt>
                <c:pt idx="11">
                  <c:v>23.1</c:v>
                </c:pt>
                <c:pt idx="12">
                  <c:v>24</c:v>
                </c:pt>
                <c:pt idx="13">
                  <c:v>22</c:v>
                </c:pt>
                <c:pt idx="14">
                  <c:v>19.399999999999999</c:v>
                </c:pt>
                <c:pt idx="15">
                  <c:v>20.8</c:v>
                </c:pt>
                <c:pt idx="16">
                  <c:v>21.7</c:v>
                </c:pt>
                <c:pt idx="17">
                  <c:v>23.5</c:v>
                </c:pt>
                <c:pt idx="18">
                  <c:v>22.1</c:v>
                </c:pt>
                <c:pt idx="19">
                  <c:v>21</c:v>
                </c:pt>
                <c:pt idx="20">
                  <c:v>17</c:v>
                </c:pt>
                <c:pt idx="21">
                  <c:v>19</c:v>
                </c:pt>
                <c:pt idx="22">
                  <c:v>20.6</c:v>
                </c:pt>
                <c:pt idx="23">
                  <c:v>20.6</c:v>
                </c:pt>
                <c:pt idx="24">
                  <c:v>18.399999999999999</c:v>
                </c:pt>
                <c:pt idx="25">
                  <c:v>16.5</c:v>
                </c:pt>
                <c:pt idx="26">
                  <c:v>10.4</c:v>
                </c:pt>
                <c:pt idx="27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D-4739-9EB2-ED1750BF6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4298616"/>
        <c:axId val="784300912"/>
      </c:barChart>
      <c:catAx>
        <c:axId val="78429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300912"/>
        <c:crosses val="autoZero"/>
        <c:auto val="1"/>
        <c:lblAlgn val="ctr"/>
        <c:lblOffset val="100"/>
        <c:noMultiLvlLbl val="0"/>
      </c:catAx>
      <c:valAx>
        <c:axId val="784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9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B4EFD-14AB-49C0-88E2-23EAA5B494E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65E4-3DC7-42AE-93C0-6F73CA92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4F1BF-6597-494F-8C12-D459EC8A0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1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692325-5DF9-4D39-96BB-E0DAF21BC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7870"/>
          <a:stretch/>
        </p:blipFill>
        <p:spPr>
          <a:xfrm>
            <a:off x="-1" y="-2"/>
            <a:ext cx="12199247" cy="68580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DF25F5-52C1-4ED2-A88F-69DDFE008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8550" y="1122363"/>
            <a:ext cx="7439024" cy="2387600"/>
          </a:xfrm>
        </p:spPr>
        <p:txBody>
          <a:bodyPr anchor="b"/>
          <a:lstStyle>
            <a:lvl1pPr algn="ctr">
              <a:defRPr sz="6000">
                <a:solidFill>
                  <a:srgbClr val="04244D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931D000-2FA8-4D26-B662-40FE1CD6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550" y="3602038"/>
            <a:ext cx="74390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662ACC1-35A7-43B4-9481-DF25FE15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5422AD-26A7-4B39-8B66-3C1F8536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715DF-DF72-405A-B41E-4359ACFA5597}"/>
              </a:ext>
            </a:extLst>
          </p:cNvPr>
          <p:cNvSpPr/>
          <p:nvPr userDrawn="1"/>
        </p:nvSpPr>
        <p:spPr>
          <a:xfrm>
            <a:off x="571500" y="-1"/>
            <a:ext cx="2495550" cy="1276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03F7961B-3A7E-4C22-858C-6613E2CBF7F7}"/>
              </a:ext>
            </a:extLst>
          </p:cNvPr>
          <p:cNvSpPr/>
          <p:nvPr userDrawn="1"/>
        </p:nvSpPr>
        <p:spPr>
          <a:xfrm>
            <a:off x="571500" y="1074738"/>
            <a:ext cx="2495550" cy="2257425"/>
          </a:xfrm>
          <a:prstGeom prst="flowChartOffpageConnector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Off-page Connector 21">
            <a:extLst>
              <a:ext uri="{FF2B5EF4-FFF2-40B4-BE49-F238E27FC236}">
                <a16:creationId xmlns:a16="http://schemas.microsoft.com/office/drawing/2014/main" id="{BEDEE2C0-2B18-422F-B50F-249D0BCBF59D}"/>
              </a:ext>
            </a:extLst>
          </p:cNvPr>
          <p:cNvSpPr/>
          <p:nvPr userDrawn="1"/>
        </p:nvSpPr>
        <p:spPr>
          <a:xfrm>
            <a:off x="571500" y="1238251"/>
            <a:ext cx="2495550" cy="2257425"/>
          </a:xfrm>
          <a:prstGeom prst="flowChartOffpageConnector">
            <a:avLst/>
          </a:prstGeom>
          <a:solidFill>
            <a:srgbClr val="009DD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D5F3D8E-8F0B-4781-A03C-C70D8F6C2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733426"/>
            <a:ext cx="2009775" cy="54292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CE5F76-C4DF-418A-A145-D4A670628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499" y="5265249"/>
            <a:ext cx="341312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Oswald Regular" panose="02000503000000000000" pitchFamily="2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2618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C35EF2E7-98B7-4076-900F-6ADFF637F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A4B62-1096-4EDD-A42C-7CC1CFC45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244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0390B-DC17-45FB-94FD-CDE9067D8B0F}"/>
              </a:ext>
            </a:extLst>
          </p:cNvPr>
          <p:cNvSpPr/>
          <p:nvPr userDrawn="1"/>
        </p:nvSpPr>
        <p:spPr>
          <a:xfrm>
            <a:off x="0" y="790575"/>
            <a:ext cx="12192000" cy="149225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1ED7-BF8C-40A8-908C-753A73BA0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1009650"/>
            <a:ext cx="9061450" cy="11684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EA-D32C-4918-88F8-4A5237E5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7EF-1D0E-49FD-9FE8-297B29C11FB4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1FA0-C815-4282-8B3F-2F00D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4D5D84B-9515-4BEE-AA22-784CBABD465C}"/>
              </a:ext>
            </a:extLst>
          </p:cNvPr>
          <p:cNvSpPr/>
          <p:nvPr userDrawn="1"/>
        </p:nvSpPr>
        <p:spPr>
          <a:xfrm>
            <a:off x="1262063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08174B9-47AC-4FDD-9E3A-43C19F1026F6}"/>
              </a:ext>
            </a:extLst>
          </p:cNvPr>
          <p:cNvSpPr/>
          <p:nvPr userDrawn="1"/>
        </p:nvSpPr>
        <p:spPr>
          <a:xfrm>
            <a:off x="-119119" y="458731"/>
            <a:ext cx="2155938" cy="2155938"/>
          </a:xfrm>
          <a:prstGeom prst="diamond">
            <a:avLst/>
          </a:pr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2FB374-B780-4BD2-A0DB-C3574C765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475" y="1019175"/>
            <a:ext cx="938750" cy="854076"/>
          </a:xfrm>
          <a:prstGeom prst="rect">
            <a:avLst/>
          </a:prstGeom>
        </p:spPr>
      </p:pic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EEB5B73-D837-4CAE-8D91-CAC8F11A2312}"/>
              </a:ext>
            </a:extLst>
          </p:cNvPr>
          <p:cNvSpPr/>
          <p:nvPr userDrawn="1"/>
        </p:nvSpPr>
        <p:spPr>
          <a:xfrm rot="10800000">
            <a:off x="-206189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816F9-18A8-4D36-B962-B6839D27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16BA17-9263-4C77-BEC1-2A45C73EA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3586" b="2038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A4B62-1096-4EDD-A42C-7CC1CFC45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244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0390B-DC17-45FB-94FD-CDE9067D8B0F}"/>
              </a:ext>
            </a:extLst>
          </p:cNvPr>
          <p:cNvSpPr/>
          <p:nvPr userDrawn="1"/>
        </p:nvSpPr>
        <p:spPr>
          <a:xfrm>
            <a:off x="0" y="790575"/>
            <a:ext cx="12192000" cy="149225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1ED7-BF8C-40A8-908C-753A73BA0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1009650"/>
            <a:ext cx="9061450" cy="11684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EA-D32C-4918-88F8-4A5237E5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4EC5-A873-4355-9F86-132AD6D38C7A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1FA0-C815-4282-8B3F-2F00D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4D5D84B-9515-4BEE-AA22-784CBABD465C}"/>
              </a:ext>
            </a:extLst>
          </p:cNvPr>
          <p:cNvSpPr/>
          <p:nvPr userDrawn="1"/>
        </p:nvSpPr>
        <p:spPr>
          <a:xfrm>
            <a:off x="1262063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08174B9-47AC-4FDD-9E3A-43C19F1026F6}"/>
              </a:ext>
            </a:extLst>
          </p:cNvPr>
          <p:cNvSpPr/>
          <p:nvPr userDrawn="1"/>
        </p:nvSpPr>
        <p:spPr>
          <a:xfrm>
            <a:off x="-119119" y="458731"/>
            <a:ext cx="2155938" cy="2155938"/>
          </a:xfrm>
          <a:prstGeom prst="diamond">
            <a:avLst/>
          </a:pr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2FB374-B780-4BD2-A0DB-C3574C765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475" y="1019175"/>
            <a:ext cx="938750" cy="854076"/>
          </a:xfrm>
          <a:prstGeom prst="rect">
            <a:avLst/>
          </a:prstGeom>
        </p:spPr>
      </p:pic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EEB5B73-D837-4CAE-8D91-CAC8F11A2312}"/>
              </a:ext>
            </a:extLst>
          </p:cNvPr>
          <p:cNvSpPr/>
          <p:nvPr userDrawn="1"/>
        </p:nvSpPr>
        <p:spPr>
          <a:xfrm rot="10800000">
            <a:off x="-206189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81E12C6-F70F-4B62-AA03-5789D26B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tree in a field&#10;&#10;Description automatically generated">
            <a:extLst>
              <a:ext uri="{FF2B5EF4-FFF2-40B4-BE49-F238E27FC236}">
                <a16:creationId xmlns:a16="http://schemas.microsoft.com/office/drawing/2014/main" id="{42B450C2-4931-452F-9068-DACDC22F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12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A4B62-1096-4EDD-A42C-7CC1CFC45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244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0390B-DC17-45FB-94FD-CDE9067D8B0F}"/>
              </a:ext>
            </a:extLst>
          </p:cNvPr>
          <p:cNvSpPr/>
          <p:nvPr userDrawn="1"/>
        </p:nvSpPr>
        <p:spPr>
          <a:xfrm>
            <a:off x="0" y="790575"/>
            <a:ext cx="12192000" cy="149225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1ED7-BF8C-40A8-908C-753A73BA0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1009650"/>
            <a:ext cx="9061450" cy="11684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EA-D32C-4918-88F8-4A5237E5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5B4F-2C2B-4B18-A05D-C4E65F30CE24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1FA0-C815-4282-8B3F-2F00D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4D5D84B-9515-4BEE-AA22-784CBABD465C}"/>
              </a:ext>
            </a:extLst>
          </p:cNvPr>
          <p:cNvSpPr/>
          <p:nvPr userDrawn="1"/>
        </p:nvSpPr>
        <p:spPr>
          <a:xfrm>
            <a:off x="1262063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08174B9-47AC-4FDD-9E3A-43C19F1026F6}"/>
              </a:ext>
            </a:extLst>
          </p:cNvPr>
          <p:cNvSpPr/>
          <p:nvPr userDrawn="1"/>
        </p:nvSpPr>
        <p:spPr>
          <a:xfrm>
            <a:off x="-119119" y="458731"/>
            <a:ext cx="2155938" cy="2155938"/>
          </a:xfrm>
          <a:prstGeom prst="diamond">
            <a:avLst/>
          </a:pr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2FB374-B780-4BD2-A0DB-C3574C765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475" y="1019175"/>
            <a:ext cx="938750" cy="854076"/>
          </a:xfrm>
          <a:prstGeom prst="rect">
            <a:avLst/>
          </a:prstGeom>
        </p:spPr>
      </p:pic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EEB5B73-D837-4CAE-8D91-CAC8F11A2312}"/>
              </a:ext>
            </a:extLst>
          </p:cNvPr>
          <p:cNvSpPr/>
          <p:nvPr userDrawn="1"/>
        </p:nvSpPr>
        <p:spPr>
          <a:xfrm rot="10800000">
            <a:off x="-206189" y="790575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82F5D0-C6D6-4277-AE14-47A262F9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C35EF2E7-98B7-4076-900F-6ADFF637F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A4B62-1096-4EDD-A42C-7CC1CFC45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244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EA-D32C-4918-88F8-4A5237E5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C56-5B57-40CF-85A6-48C7710ACB58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1FA0-C815-4282-8B3F-2F00D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816F9-18A8-4D36-B962-B6839D27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6542F-0FAA-4674-A89D-E51D0AE723CA}"/>
              </a:ext>
            </a:extLst>
          </p:cNvPr>
          <p:cNvSpPr/>
          <p:nvPr userDrawn="1"/>
        </p:nvSpPr>
        <p:spPr>
          <a:xfrm>
            <a:off x="0" y="4452144"/>
            <a:ext cx="12192000" cy="149225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847CF27-F716-429F-8E57-92BAC5478D37}"/>
              </a:ext>
            </a:extLst>
          </p:cNvPr>
          <p:cNvSpPr/>
          <p:nvPr userDrawn="1"/>
        </p:nvSpPr>
        <p:spPr>
          <a:xfrm>
            <a:off x="1262063" y="4452144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5D0786C8-F48C-435F-8D37-08AD7A4FF531}"/>
              </a:ext>
            </a:extLst>
          </p:cNvPr>
          <p:cNvSpPr/>
          <p:nvPr userDrawn="1"/>
        </p:nvSpPr>
        <p:spPr>
          <a:xfrm>
            <a:off x="-119119" y="4120300"/>
            <a:ext cx="2155938" cy="2155938"/>
          </a:xfrm>
          <a:prstGeom prst="diamond">
            <a:avLst/>
          </a:pr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538DE4E-3FED-4C0B-8B73-BCDA22DC6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475" y="4680744"/>
            <a:ext cx="938750" cy="854076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5D93BB8-F679-4371-9C17-49F9D636F18A}"/>
              </a:ext>
            </a:extLst>
          </p:cNvPr>
          <p:cNvSpPr/>
          <p:nvPr userDrawn="1"/>
        </p:nvSpPr>
        <p:spPr>
          <a:xfrm rot="10800000">
            <a:off x="-206189" y="4452144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4757376-FDFF-4AD3-B4AC-DE0C9457F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1695" y="5202237"/>
            <a:ext cx="2906286" cy="74215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E2E0CB-A9A5-4C8D-A2FA-0C07A3A3A0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21694" y="4452144"/>
            <a:ext cx="2906286" cy="64605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7111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EDCE6C-EA5B-470E-BF0D-D3ACDA2A0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7870"/>
          <a:stretch/>
        </p:blipFill>
        <p:spPr>
          <a:xfrm>
            <a:off x="-1" y="-2"/>
            <a:ext cx="12199247" cy="6858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A4B62-1096-4EDD-A42C-7CC1CFC45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244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EA-D32C-4918-88F8-4A5237E5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C56-5B57-40CF-85A6-48C7710ACB58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1FA0-C815-4282-8B3F-2F00D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816F9-18A8-4D36-B962-B6839D27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6542F-0FAA-4674-A89D-E51D0AE723CA}"/>
              </a:ext>
            </a:extLst>
          </p:cNvPr>
          <p:cNvSpPr/>
          <p:nvPr userDrawn="1"/>
        </p:nvSpPr>
        <p:spPr>
          <a:xfrm>
            <a:off x="0" y="4452144"/>
            <a:ext cx="12192000" cy="149225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847CF27-F716-429F-8E57-92BAC5478D37}"/>
              </a:ext>
            </a:extLst>
          </p:cNvPr>
          <p:cNvSpPr/>
          <p:nvPr userDrawn="1"/>
        </p:nvSpPr>
        <p:spPr>
          <a:xfrm>
            <a:off x="1262063" y="4452144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5D0786C8-F48C-435F-8D37-08AD7A4FF531}"/>
              </a:ext>
            </a:extLst>
          </p:cNvPr>
          <p:cNvSpPr/>
          <p:nvPr userDrawn="1"/>
        </p:nvSpPr>
        <p:spPr>
          <a:xfrm>
            <a:off x="-119119" y="4120300"/>
            <a:ext cx="2155938" cy="2155938"/>
          </a:xfrm>
          <a:prstGeom prst="diamond">
            <a:avLst/>
          </a:pr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538DE4E-3FED-4C0B-8B73-BCDA22DC6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475" y="4680744"/>
            <a:ext cx="938750" cy="854076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5D93BB8-F679-4371-9C17-49F9D636F18A}"/>
              </a:ext>
            </a:extLst>
          </p:cNvPr>
          <p:cNvSpPr/>
          <p:nvPr userDrawn="1"/>
        </p:nvSpPr>
        <p:spPr>
          <a:xfrm rot="10800000">
            <a:off x="-206189" y="4452144"/>
            <a:ext cx="859631" cy="1492250"/>
          </a:xfrm>
          <a:prstGeom prst="chevron">
            <a:avLst>
              <a:gd name="adj" fmla="val 87255"/>
            </a:avLst>
          </a:prstGeom>
          <a:solidFill>
            <a:srgbClr val="0081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4757376-FDFF-4AD3-B4AC-DE0C9457F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1695" y="5202237"/>
            <a:ext cx="2906286" cy="74215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E2E0CB-A9A5-4C8D-A2FA-0C07A3A3A0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21694" y="4452144"/>
            <a:ext cx="2906286" cy="64605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373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C5CAA-5174-4A62-ACF9-7641FFA45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4072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0" y="1600201"/>
            <a:ext cx="7112000" cy="200025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3886200"/>
            <a:ext cx="6197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Chevron 16"/>
          <p:cNvSpPr/>
          <p:nvPr userDrawn="1"/>
        </p:nvSpPr>
        <p:spPr>
          <a:xfrm rot="5400000">
            <a:off x="-317500" y="2705100"/>
            <a:ext cx="4800600" cy="2743200"/>
          </a:xfrm>
          <a:prstGeom prst="chevron">
            <a:avLst>
              <a:gd name="adj" fmla="val 22868"/>
            </a:avLst>
          </a:prstGeom>
          <a:solidFill>
            <a:srgbClr val="05A4E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 userDrawn="1"/>
        </p:nvSpPr>
        <p:spPr>
          <a:xfrm rot="5400000">
            <a:off x="1092200" y="-381000"/>
            <a:ext cx="1981200" cy="2743200"/>
          </a:xfrm>
          <a:prstGeom prst="homePlate">
            <a:avLst>
              <a:gd name="adj" fmla="val 24838"/>
            </a:avLst>
          </a:prstGeom>
          <a:solidFill>
            <a:srgbClr val="05A4E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 userDrawn="1"/>
        </p:nvSpPr>
        <p:spPr>
          <a:xfrm rot="5400000">
            <a:off x="1168400" y="-457200"/>
            <a:ext cx="1828800" cy="2743200"/>
          </a:xfrm>
          <a:prstGeom prst="homePlate">
            <a:avLst>
              <a:gd name="adj" fmla="val 26042"/>
            </a:avLst>
          </a:prstGeom>
          <a:solidFill>
            <a:srgbClr val="05A4E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0" name="Picture 19" descr="triang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5742" y="914400"/>
            <a:ext cx="916183" cy="624842"/>
          </a:xfrm>
          <a:prstGeom prst="rect">
            <a:avLst/>
          </a:prstGeom>
        </p:spPr>
      </p:pic>
      <p:pic>
        <p:nvPicPr>
          <p:cNvPr id="21" name="Picture 20" descr="logo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14400" y="201384"/>
            <a:ext cx="2311397" cy="4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in 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3EA8C594-EC17-49B5-A492-CDD61D03C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058458-1C55-4A81-A3E1-8258B90AF78E}"/>
              </a:ext>
            </a:extLst>
          </p:cNvPr>
          <p:cNvSpPr/>
          <p:nvPr userDrawn="1"/>
        </p:nvSpPr>
        <p:spPr>
          <a:xfrm>
            <a:off x="571500" y="-1"/>
            <a:ext cx="2495550" cy="1276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04D026EF-6C9C-4B90-9B3F-0105DB5B6C9A}"/>
              </a:ext>
            </a:extLst>
          </p:cNvPr>
          <p:cNvSpPr/>
          <p:nvPr userDrawn="1"/>
        </p:nvSpPr>
        <p:spPr>
          <a:xfrm>
            <a:off x="571500" y="1074738"/>
            <a:ext cx="2495550" cy="2257425"/>
          </a:xfrm>
          <a:prstGeom prst="flowChartOffpageConnector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238B9CE1-4533-42F4-A17F-2938BF67EEF6}"/>
              </a:ext>
            </a:extLst>
          </p:cNvPr>
          <p:cNvSpPr/>
          <p:nvPr userDrawn="1"/>
        </p:nvSpPr>
        <p:spPr>
          <a:xfrm>
            <a:off x="571500" y="1238251"/>
            <a:ext cx="2495550" cy="2257425"/>
          </a:xfrm>
          <a:prstGeom prst="flowChartOffpageConnector">
            <a:avLst/>
          </a:prstGeom>
          <a:solidFill>
            <a:srgbClr val="009DD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D8F6ABA-7BA2-48DC-B7BA-26683AF0F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733426"/>
            <a:ext cx="2009775" cy="5429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DF25F5-52C1-4ED2-A88F-69DDFE008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8550" y="1122363"/>
            <a:ext cx="7439024" cy="2387600"/>
          </a:xfrm>
        </p:spPr>
        <p:txBody>
          <a:bodyPr anchor="b"/>
          <a:lstStyle>
            <a:lvl1pPr algn="ctr">
              <a:defRPr sz="6000">
                <a:solidFill>
                  <a:srgbClr val="04244D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931D000-2FA8-4D26-B662-40FE1CD6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550" y="3602038"/>
            <a:ext cx="74390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662ACC1-35A7-43B4-9481-DF25FE15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141D4-86B7-469A-876A-7305473C17E0}"/>
              </a:ext>
            </a:extLst>
          </p:cNvPr>
          <p:cNvSpPr txBox="1"/>
          <p:nvPr userDrawn="1"/>
        </p:nvSpPr>
        <p:spPr>
          <a:xfrm>
            <a:off x="323850" y="1695890"/>
            <a:ext cx="2990850" cy="98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2019 Board Workshop</a:t>
            </a:r>
            <a:b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Aug. 23-24</a:t>
            </a:r>
            <a:b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Keystone Lodge and Spa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2A6CF14-D296-48DE-A4B3-02DAF3B7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ED1DA-CDD0-4E9A-9903-027AA2792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499" y="5265249"/>
            <a:ext cx="341312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Oswald Regular" panose="02000503000000000000" pitchFamily="2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14110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white photo of a living room&#10;&#10;Description automatically generated">
            <a:extLst>
              <a:ext uri="{FF2B5EF4-FFF2-40B4-BE49-F238E27FC236}">
                <a16:creationId xmlns:a16="http://schemas.microsoft.com/office/drawing/2014/main" id="{5437C97F-B39D-4CD8-850F-EE479B2EB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b="433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DF25F5-52C1-4ED2-A88F-69DDFE008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8550" y="1122363"/>
            <a:ext cx="7439024" cy="2387600"/>
          </a:xfrm>
        </p:spPr>
        <p:txBody>
          <a:bodyPr anchor="b"/>
          <a:lstStyle>
            <a:lvl1pPr algn="ctr">
              <a:defRPr sz="6000">
                <a:solidFill>
                  <a:srgbClr val="04244D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931D000-2FA8-4D26-B662-40FE1CD6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550" y="3602038"/>
            <a:ext cx="74390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662ACC1-35A7-43B4-9481-DF25FE15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4A394B-960F-4A19-86FC-41ED67DB6F64}"/>
              </a:ext>
            </a:extLst>
          </p:cNvPr>
          <p:cNvSpPr/>
          <p:nvPr userDrawn="1"/>
        </p:nvSpPr>
        <p:spPr>
          <a:xfrm>
            <a:off x="571500" y="-1"/>
            <a:ext cx="2495550" cy="1276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460A155-7712-4858-B30B-E53251F94A6D}"/>
              </a:ext>
            </a:extLst>
          </p:cNvPr>
          <p:cNvSpPr/>
          <p:nvPr userDrawn="1"/>
        </p:nvSpPr>
        <p:spPr>
          <a:xfrm>
            <a:off x="571500" y="1074738"/>
            <a:ext cx="2495550" cy="2257425"/>
          </a:xfrm>
          <a:prstGeom prst="flowChartOffpageConnector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Off-page Connector 21">
            <a:extLst>
              <a:ext uri="{FF2B5EF4-FFF2-40B4-BE49-F238E27FC236}">
                <a16:creationId xmlns:a16="http://schemas.microsoft.com/office/drawing/2014/main" id="{6091D16C-7DB9-4AF6-BC60-132EAED5B1BD}"/>
              </a:ext>
            </a:extLst>
          </p:cNvPr>
          <p:cNvSpPr/>
          <p:nvPr userDrawn="1"/>
        </p:nvSpPr>
        <p:spPr>
          <a:xfrm>
            <a:off x="571500" y="1238251"/>
            <a:ext cx="2495550" cy="2257425"/>
          </a:xfrm>
          <a:prstGeom prst="flowChartOffpageConnector">
            <a:avLst/>
          </a:prstGeom>
          <a:solidFill>
            <a:srgbClr val="009DD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268F91-FFBC-4EA0-BA6A-E26A3E913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733426"/>
            <a:ext cx="2009775" cy="5429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962DFB-6E22-4021-AD31-B34AB08A9794}"/>
              </a:ext>
            </a:extLst>
          </p:cNvPr>
          <p:cNvSpPr txBox="1"/>
          <p:nvPr userDrawn="1"/>
        </p:nvSpPr>
        <p:spPr>
          <a:xfrm>
            <a:off x="323850" y="1695890"/>
            <a:ext cx="2990850" cy="98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2019 Board Workshop</a:t>
            </a:r>
            <a:b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Aug. 23-24</a:t>
            </a:r>
            <a:b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Keystone Lodge and Spa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6AB86B6-38C1-4E2D-B94B-85104EF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63CA744-ECC1-4178-85A1-A2080ECDB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499" y="5265249"/>
            <a:ext cx="341312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Oswald Regular" panose="02000503000000000000" pitchFamily="2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273280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BAB04B-6990-442D-BB18-AB617F9CE952}"/>
              </a:ext>
            </a:extLst>
          </p:cNvPr>
          <p:cNvSpPr/>
          <p:nvPr userDrawn="1"/>
        </p:nvSpPr>
        <p:spPr>
          <a:xfrm>
            <a:off x="0" y="-1"/>
            <a:ext cx="12191999" cy="1009651"/>
          </a:xfrm>
          <a:prstGeom prst="rect">
            <a:avLst/>
          </a:prstGeom>
          <a:gradFill>
            <a:gsLst>
              <a:gs pos="0">
                <a:srgbClr val="009DDC"/>
              </a:gs>
              <a:gs pos="100000">
                <a:srgbClr val="0089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D4FDBD2-01C5-4CAC-AEBF-BAF1DFC53BD3}"/>
              </a:ext>
            </a:extLst>
          </p:cNvPr>
          <p:cNvSpPr/>
          <p:nvPr userDrawn="1"/>
        </p:nvSpPr>
        <p:spPr>
          <a:xfrm>
            <a:off x="-1960" y="-1"/>
            <a:ext cx="1847850" cy="6858000"/>
          </a:xfrm>
          <a:custGeom>
            <a:avLst/>
            <a:gdLst>
              <a:gd name="connsiteX0" fmla="*/ 0 w 1845890"/>
              <a:gd name="connsiteY0" fmla="*/ 6858000 h 6858000"/>
              <a:gd name="connsiteX1" fmla="*/ 1845890 w 1845890"/>
              <a:gd name="connsiteY1" fmla="*/ 0 h 6858000"/>
              <a:gd name="connsiteX2" fmla="*/ 1845890 w 1845890"/>
              <a:gd name="connsiteY2" fmla="*/ 6858000 h 6858000"/>
              <a:gd name="connsiteX3" fmla="*/ 0 w 1845890"/>
              <a:gd name="connsiteY3" fmla="*/ 6858000 h 6858000"/>
              <a:gd name="connsiteX0" fmla="*/ 1960 w 1847850"/>
              <a:gd name="connsiteY0" fmla="*/ 6905625 h 6905625"/>
              <a:gd name="connsiteX1" fmla="*/ 0 w 1847850"/>
              <a:gd name="connsiteY1" fmla="*/ 0 h 6905625"/>
              <a:gd name="connsiteX2" fmla="*/ 1847850 w 1847850"/>
              <a:gd name="connsiteY2" fmla="*/ 6905625 h 6905625"/>
              <a:gd name="connsiteX3" fmla="*/ 1960 w 1847850"/>
              <a:gd name="connsiteY3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6905625">
                <a:moveTo>
                  <a:pt x="1960" y="6905625"/>
                </a:moveTo>
                <a:cubicBezTo>
                  <a:pt x="1307" y="4603750"/>
                  <a:pt x="653" y="2301875"/>
                  <a:pt x="0" y="0"/>
                </a:cubicBezTo>
                <a:lnTo>
                  <a:pt x="1847850" y="6905625"/>
                </a:lnTo>
                <a:lnTo>
                  <a:pt x="1960" y="6905625"/>
                </a:lnTo>
                <a:close/>
              </a:path>
            </a:pathLst>
          </a:custGeom>
          <a:solidFill>
            <a:srgbClr val="008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60326"/>
            <a:ext cx="10887075" cy="9874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4" y="1825625"/>
            <a:ext cx="9571291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081B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6067442-A160-4B86-9C3D-9A0F59ADE301}"/>
              </a:ext>
            </a:extLst>
          </p:cNvPr>
          <p:cNvSpPr/>
          <p:nvPr userDrawn="1"/>
        </p:nvSpPr>
        <p:spPr>
          <a:xfrm>
            <a:off x="0" y="-1"/>
            <a:ext cx="1846384" cy="6858000"/>
          </a:xfrm>
          <a:custGeom>
            <a:avLst/>
            <a:gdLst>
              <a:gd name="connsiteX0" fmla="*/ 0 w 1580972"/>
              <a:gd name="connsiteY0" fmla="*/ 6858000 h 6858000"/>
              <a:gd name="connsiteX1" fmla="*/ 4269 w 1580972"/>
              <a:gd name="connsiteY1" fmla="*/ 0 h 6858000"/>
              <a:gd name="connsiteX2" fmla="*/ 1580972 w 1580972"/>
              <a:gd name="connsiteY2" fmla="*/ 6858000 h 6858000"/>
              <a:gd name="connsiteX3" fmla="*/ 0 w 1580972"/>
              <a:gd name="connsiteY3" fmla="*/ 6858000 h 6858000"/>
              <a:gd name="connsiteX0" fmla="*/ 0 w 1495514"/>
              <a:gd name="connsiteY0" fmla="*/ 6858000 h 6858000"/>
              <a:gd name="connsiteX1" fmla="*/ 4269 w 1495514"/>
              <a:gd name="connsiteY1" fmla="*/ 0 h 6858000"/>
              <a:gd name="connsiteX2" fmla="*/ 1495514 w 1495514"/>
              <a:gd name="connsiteY2" fmla="*/ 799031 h 6858000"/>
              <a:gd name="connsiteX3" fmla="*/ 0 w 1495514"/>
              <a:gd name="connsiteY3" fmla="*/ 6858000 h 6858000"/>
              <a:gd name="connsiteX0" fmla="*/ 0 w 1401510"/>
              <a:gd name="connsiteY0" fmla="*/ 6858000 h 6858000"/>
              <a:gd name="connsiteX1" fmla="*/ 4269 w 1401510"/>
              <a:gd name="connsiteY1" fmla="*/ 0 h 6858000"/>
              <a:gd name="connsiteX2" fmla="*/ 1401510 w 1401510"/>
              <a:gd name="connsiteY2" fmla="*/ 1499786 h 6858000"/>
              <a:gd name="connsiteX3" fmla="*/ 0 w 1401510"/>
              <a:gd name="connsiteY3" fmla="*/ 6858000 h 6858000"/>
              <a:gd name="connsiteX0" fmla="*/ 0 w 1845891"/>
              <a:gd name="connsiteY0" fmla="*/ 6858000 h 6858000"/>
              <a:gd name="connsiteX1" fmla="*/ 4269 w 1845891"/>
              <a:gd name="connsiteY1" fmla="*/ 0 h 6858000"/>
              <a:gd name="connsiteX2" fmla="*/ 1845891 w 1845891"/>
              <a:gd name="connsiteY2" fmla="*/ 1525423 h 6858000"/>
              <a:gd name="connsiteX3" fmla="*/ 0 w 1845891"/>
              <a:gd name="connsiteY3" fmla="*/ 6858000 h 6858000"/>
              <a:gd name="connsiteX0" fmla="*/ 493 w 1846384"/>
              <a:gd name="connsiteY0" fmla="*/ 6862763 h 6862763"/>
              <a:gd name="connsiteX1" fmla="*/ 0 w 1846384"/>
              <a:gd name="connsiteY1" fmla="*/ 0 h 6862763"/>
              <a:gd name="connsiteX2" fmla="*/ 1846384 w 1846384"/>
              <a:gd name="connsiteY2" fmla="*/ 1530186 h 6862763"/>
              <a:gd name="connsiteX3" fmla="*/ 493 w 1846384"/>
              <a:gd name="connsiteY3" fmla="*/ 686276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384" h="6862763">
                <a:moveTo>
                  <a:pt x="493" y="6862763"/>
                </a:moveTo>
                <a:cubicBezTo>
                  <a:pt x="329" y="4575175"/>
                  <a:pt x="164" y="2287588"/>
                  <a:pt x="0" y="0"/>
                </a:cubicBezTo>
                <a:lnTo>
                  <a:pt x="1846384" y="1530186"/>
                </a:lnTo>
                <a:lnTo>
                  <a:pt x="493" y="6862763"/>
                </a:lnTo>
                <a:close/>
              </a:path>
            </a:pathLst>
          </a:cu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06E54D75-E356-45C1-B570-B66DA6FB768C}"/>
              </a:ext>
            </a:extLst>
          </p:cNvPr>
          <p:cNvSpPr/>
          <p:nvPr userDrawn="1"/>
        </p:nvSpPr>
        <p:spPr>
          <a:xfrm>
            <a:off x="-493" y="0"/>
            <a:ext cx="1872022" cy="6858000"/>
          </a:xfrm>
          <a:custGeom>
            <a:avLst/>
            <a:gdLst>
              <a:gd name="connsiteX0" fmla="*/ 0 w 1580972"/>
              <a:gd name="connsiteY0" fmla="*/ 6858000 h 6858000"/>
              <a:gd name="connsiteX1" fmla="*/ 4269 w 1580972"/>
              <a:gd name="connsiteY1" fmla="*/ 0 h 6858000"/>
              <a:gd name="connsiteX2" fmla="*/ 1580972 w 1580972"/>
              <a:gd name="connsiteY2" fmla="*/ 6858000 h 6858000"/>
              <a:gd name="connsiteX3" fmla="*/ 0 w 1580972"/>
              <a:gd name="connsiteY3" fmla="*/ 6858000 h 6858000"/>
              <a:gd name="connsiteX0" fmla="*/ 0 w 1495514"/>
              <a:gd name="connsiteY0" fmla="*/ 6858000 h 6858000"/>
              <a:gd name="connsiteX1" fmla="*/ 4269 w 1495514"/>
              <a:gd name="connsiteY1" fmla="*/ 0 h 6858000"/>
              <a:gd name="connsiteX2" fmla="*/ 1495514 w 1495514"/>
              <a:gd name="connsiteY2" fmla="*/ 799031 h 6858000"/>
              <a:gd name="connsiteX3" fmla="*/ 0 w 1495514"/>
              <a:gd name="connsiteY3" fmla="*/ 6858000 h 6858000"/>
              <a:gd name="connsiteX0" fmla="*/ 0 w 1401510"/>
              <a:gd name="connsiteY0" fmla="*/ 6858000 h 6858000"/>
              <a:gd name="connsiteX1" fmla="*/ 4269 w 1401510"/>
              <a:gd name="connsiteY1" fmla="*/ 0 h 6858000"/>
              <a:gd name="connsiteX2" fmla="*/ 1401510 w 1401510"/>
              <a:gd name="connsiteY2" fmla="*/ 1499786 h 6858000"/>
              <a:gd name="connsiteX3" fmla="*/ 0 w 1401510"/>
              <a:gd name="connsiteY3" fmla="*/ 6858000 h 6858000"/>
              <a:gd name="connsiteX0" fmla="*/ 0 w 1845891"/>
              <a:gd name="connsiteY0" fmla="*/ 6858000 h 6858000"/>
              <a:gd name="connsiteX1" fmla="*/ 4269 w 1845891"/>
              <a:gd name="connsiteY1" fmla="*/ 0 h 6858000"/>
              <a:gd name="connsiteX2" fmla="*/ 1845891 w 1845891"/>
              <a:gd name="connsiteY2" fmla="*/ 1525423 h 6858000"/>
              <a:gd name="connsiteX3" fmla="*/ 0 w 1845891"/>
              <a:gd name="connsiteY3" fmla="*/ 6858000 h 6858000"/>
              <a:gd name="connsiteX0" fmla="*/ 0 w 1871528"/>
              <a:gd name="connsiteY0" fmla="*/ 6858000 h 6858000"/>
              <a:gd name="connsiteX1" fmla="*/ 4269 w 1871528"/>
              <a:gd name="connsiteY1" fmla="*/ 0 h 6858000"/>
              <a:gd name="connsiteX2" fmla="*/ 1871528 w 1871528"/>
              <a:gd name="connsiteY2" fmla="*/ 1909984 h 6858000"/>
              <a:gd name="connsiteX3" fmla="*/ 0 w 1871528"/>
              <a:gd name="connsiteY3" fmla="*/ 6858000 h 6858000"/>
              <a:gd name="connsiteX0" fmla="*/ 494 w 1872022"/>
              <a:gd name="connsiteY0" fmla="*/ 6858000 h 6858000"/>
              <a:gd name="connsiteX1" fmla="*/ 0 w 1872022"/>
              <a:gd name="connsiteY1" fmla="*/ 0 h 6858000"/>
              <a:gd name="connsiteX2" fmla="*/ 1872022 w 1872022"/>
              <a:gd name="connsiteY2" fmla="*/ 1909984 h 6858000"/>
              <a:gd name="connsiteX3" fmla="*/ 494 w 18720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022" h="6858000">
                <a:moveTo>
                  <a:pt x="494" y="6858000"/>
                </a:moveTo>
                <a:cubicBezTo>
                  <a:pt x="329" y="4572000"/>
                  <a:pt x="165" y="2286000"/>
                  <a:pt x="0" y="0"/>
                </a:cubicBezTo>
                <a:lnTo>
                  <a:pt x="1872022" y="1909984"/>
                </a:lnTo>
                <a:lnTo>
                  <a:pt x="494" y="6858000"/>
                </a:lnTo>
                <a:close/>
              </a:path>
            </a:pathLst>
          </a:custGeom>
          <a:solidFill>
            <a:srgbClr val="009DD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A6F5657-8EA4-420B-A250-8FE2C8A9F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372" y="1347788"/>
            <a:ext cx="670036" cy="6096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7E5F89D-BF47-4049-AC4F-89605BFF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rgbClr val="00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BAB04B-6990-442D-BB18-AB617F9CE952}"/>
              </a:ext>
            </a:extLst>
          </p:cNvPr>
          <p:cNvSpPr/>
          <p:nvPr userDrawn="1"/>
        </p:nvSpPr>
        <p:spPr>
          <a:xfrm>
            <a:off x="0" y="-1"/>
            <a:ext cx="12191999" cy="100965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D4FDBD2-01C5-4CAC-AEBF-BAF1DFC53BD3}"/>
              </a:ext>
            </a:extLst>
          </p:cNvPr>
          <p:cNvSpPr/>
          <p:nvPr userDrawn="1"/>
        </p:nvSpPr>
        <p:spPr>
          <a:xfrm>
            <a:off x="-1960" y="-1"/>
            <a:ext cx="1847850" cy="6858000"/>
          </a:xfrm>
          <a:custGeom>
            <a:avLst/>
            <a:gdLst>
              <a:gd name="connsiteX0" fmla="*/ 0 w 1845890"/>
              <a:gd name="connsiteY0" fmla="*/ 6858000 h 6858000"/>
              <a:gd name="connsiteX1" fmla="*/ 1845890 w 1845890"/>
              <a:gd name="connsiteY1" fmla="*/ 0 h 6858000"/>
              <a:gd name="connsiteX2" fmla="*/ 1845890 w 1845890"/>
              <a:gd name="connsiteY2" fmla="*/ 6858000 h 6858000"/>
              <a:gd name="connsiteX3" fmla="*/ 0 w 1845890"/>
              <a:gd name="connsiteY3" fmla="*/ 6858000 h 6858000"/>
              <a:gd name="connsiteX0" fmla="*/ 1960 w 1847850"/>
              <a:gd name="connsiteY0" fmla="*/ 6905625 h 6905625"/>
              <a:gd name="connsiteX1" fmla="*/ 0 w 1847850"/>
              <a:gd name="connsiteY1" fmla="*/ 0 h 6905625"/>
              <a:gd name="connsiteX2" fmla="*/ 1847850 w 1847850"/>
              <a:gd name="connsiteY2" fmla="*/ 6905625 h 6905625"/>
              <a:gd name="connsiteX3" fmla="*/ 1960 w 1847850"/>
              <a:gd name="connsiteY3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6905625">
                <a:moveTo>
                  <a:pt x="1960" y="6905625"/>
                </a:moveTo>
                <a:cubicBezTo>
                  <a:pt x="1307" y="4603750"/>
                  <a:pt x="653" y="2301875"/>
                  <a:pt x="0" y="0"/>
                </a:cubicBezTo>
                <a:lnTo>
                  <a:pt x="1847850" y="6905625"/>
                </a:lnTo>
                <a:lnTo>
                  <a:pt x="1960" y="69056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69851"/>
            <a:ext cx="10887075" cy="9874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4" y="1825625"/>
            <a:ext cx="95712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6067442-A160-4B86-9C3D-9A0F59ADE301}"/>
              </a:ext>
            </a:extLst>
          </p:cNvPr>
          <p:cNvSpPr/>
          <p:nvPr userDrawn="1"/>
        </p:nvSpPr>
        <p:spPr>
          <a:xfrm>
            <a:off x="0" y="-1"/>
            <a:ext cx="1846384" cy="6858000"/>
          </a:xfrm>
          <a:custGeom>
            <a:avLst/>
            <a:gdLst>
              <a:gd name="connsiteX0" fmla="*/ 0 w 1580972"/>
              <a:gd name="connsiteY0" fmla="*/ 6858000 h 6858000"/>
              <a:gd name="connsiteX1" fmla="*/ 4269 w 1580972"/>
              <a:gd name="connsiteY1" fmla="*/ 0 h 6858000"/>
              <a:gd name="connsiteX2" fmla="*/ 1580972 w 1580972"/>
              <a:gd name="connsiteY2" fmla="*/ 6858000 h 6858000"/>
              <a:gd name="connsiteX3" fmla="*/ 0 w 1580972"/>
              <a:gd name="connsiteY3" fmla="*/ 6858000 h 6858000"/>
              <a:gd name="connsiteX0" fmla="*/ 0 w 1495514"/>
              <a:gd name="connsiteY0" fmla="*/ 6858000 h 6858000"/>
              <a:gd name="connsiteX1" fmla="*/ 4269 w 1495514"/>
              <a:gd name="connsiteY1" fmla="*/ 0 h 6858000"/>
              <a:gd name="connsiteX2" fmla="*/ 1495514 w 1495514"/>
              <a:gd name="connsiteY2" fmla="*/ 799031 h 6858000"/>
              <a:gd name="connsiteX3" fmla="*/ 0 w 1495514"/>
              <a:gd name="connsiteY3" fmla="*/ 6858000 h 6858000"/>
              <a:gd name="connsiteX0" fmla="*/ 0 w 1401510"/>
              <a:gd name="connsiteY0" fmla="*/ 6858000 h 6858000"/>
              <a:gd name="connsiteX1" fmla="*/ 4269 w 1401510"/>
              <a:gd name="connsiteY1" fmla="*/ 0 h 6858000"/>
              <a:gd name="connsiteX2" fmla="*/ 1401510 w 1401510"/>
              <a:gd name="connsiteY2" fmla="*/ 1499786 h 6858000"/>
              <a:gd name="connsiteX3" fmla="*/ 0 w 1401510"/>
              <a:gd name="connsiteY3" fmla="*/ 6858000 h 6858000"/>
              <a:gd name="connsiteX0" fmla="*/ 0 w 1845891"/>
              <a:gd name="connsiteY0" fmla="*/ 6858000 h 6858000"/>
              <a:gd name="connsiteX1" fmla="*/ 4269 w 1845891"/>
              <a:gd name="connsiteY1" fmla="*/ 0 h 6858000"/>
              <a:gd name="connsiteX2" fmla="*/ 1845891 w 1845891"/>
              <a:gd name="connsiteY2" fmla="*/ 1525423 h 6858000"/>
              <a:gd name="connsiteX3" fmla="*/ 0 w 1845891"/>
              <a:gd name="connsiteY3" fmla="*/ 6858000 h 6858000"/>
              <a:gd name="connsiteX0" fmla="*/ 493 w 1846384"/>
              <a:gd name="connsiteY0" fmla="*/ 6862763 h 6862763"/>
              <a:gd name="connsiteX1" fmla="*/ 0 w 1846384"/>
              <a:gd name="connsiteY1" fmla="*/ 0 h 6862763"/>
              <a:gd name="connsiteX2" fmla="*/ 1846384 w 1846384"/>
              <a:gd name="connsiteY2" fmla="*/ 1530186 h 6862763"/>
              <a:gd name="connsiteX3" fmla="*/ 493 w 1846384"/>
              <a:gd name="connsiteY3" fmla="*/ 686276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384" h="6862763">
                <a:moveTo>
                  <a:pt x="493" y="6862763"/>
                </a:moveTo>
                <a:cubicBezTo>
                  <a:pt x="329" y="4575175"/>
                  <a:pt x="164" y="2287588"/>
                  <a:pt x="0" y="0"/>
                </a:cubicBezTo>
                <a:lnTo>
                  <a:pt x="1846384" y="1530186"/>
                </a:lnTo>
                <a:lnTo>
                  <a:pt x="493" y="68627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06E54D75-E356-45C1-B570-B66DA6FB768C}"/>
              </a:ext>
            </a:extLst>
          </p:cNvPr>
          <p:cNvSpPr/>
          <p:nvPr userDrawn="1"/>
        </p:nvSpPr>
        <p:spPr>
          <a:xfrm>
            <a:off x="1642" y="0"/>
            <a:ext cx="1872022" cy="6858000"/>
          </a:xfrm>
          <a:custGeom>
            <a:avLst/>
            <a:gdLst>
              <a:gd name="connsiteX0" fmla="*/ 0 w 1580972"/>
              <a:gd name="connsiteY0" fmla="*/ 6858000 h 6858000"/>
              <a:gd name="connsiteX1" fmla="*/ 4269 w 1580972"/>
              <a:gd name="connsiteY1" fmla="*/ 0 h 6858000"/>
              <a:gd name="connsiteX2" fmla="*/ 1580972 w 1580972"/>
              <a:gd name="connsiteY2" fmla="*/ 6858000 h 6858000"/>
              <a:gd name="connsiteX3" fmla="*/ 0 w 1580972"/>
              <a:gd name="connsiteY3" fmla="*/ 6858000 h 6858000"/>
              <a:gd name="connsiteX0" fmla="*/ 0 w 1495514"/>
              <a:gd name="connsiteY0" fmla="*/ 6858000 h 6858000"/>
              <a:gd name="connsiteX1" fmla="*/ 4269 w 1495514"/>
              <a:gd name="connsiteY1" fmla="*/ 0 h 6858000"/>
              <a:gd name="connsiteX2" fmla="*/ 1495514 w 1495514"/>
              <a:gd name="connsiteY2" fmla="*/ 799031 h 6858000"/>
              <a:gd name="connsiteX3" fmla="*/ 0 w 1495514"/>
              <a:gd name="connsiteY3" fmla="*/ 6858000 h 6858000"/>
              <a:gd name="connsiteX0" fmla="*/ 0 w 1401510"/>
              <a:gd name="connsiteY0" fmla="*/ 6858000 h 6858000"/>
              <a:gd name="connsiteX1" fmla="*/ 4269 w 1401510"/>
              <a:gd name="connsiteY1" fmla="*/ 0 h 6858000"/>
              <a:gd name="connsiteX2" fmla="*/ 1401510 w 1401510"/>
              <a:gd name="connsiteY2" fmla="*/ 1499786 h 6858000"/>
              <a:gd name="connsiteX3" fmla="*/ 0 w 1401510"/>
              <a:gd name="connsiteY3" fmla="*/ 6858000 h 6858000"/>
              <a:gd name="connsiteX0" fmla="*/ 0 w 1845891"/>
              <a:gd name="connsiteY0" fmla="*/ 6858000 h 6858000"/>
              <a:gd name="connsiteX1" fmla="*/ 4269 w 1845891"/>
              <a:gd name="connsiteY1" fmla="*/ 0 h 6858000"/>
              <a:gd name="connsiteX2" fmla="*/ 1845891 w 1845891"/>
              <a:gd name="connsiteY2" fmla="*/ 1525423 h 6858000"/>
              <a:gd name="connsiteX3" fmla="*/ 0 w 1845891"/>
              <a:gd name="connsiteY3" fmla="*/ 6858000 h 6858000"/>
              <a:gd name="connsiteX0" fmla="*/ 0 w 1871528"/>
              <a:gd name="connsiteY0" fmla="*/ 6858000 h 6858000"/>
              <a:gd name="connsiteX1" fmla="*/ 4269 w 1871528"/>
              <a:gd name="connsiteY1" fmla="*/ 0 h 6858000"/>
              <a:gd name="connsiteX2" fmla="*/ 1871528 w 1871528"/>
              <a:gd name="connsiteY2" fmla="*/ 1909984 h 6858000"/>
              <a:gd name="connsiteX3" fmla="*/ 0 w 1871528"/>
              <a:gd name="connsiteY3" fmla="*/ 6858000 h 6858000"/>
              <a:gd name="connsiteX0" fmla="*/ 494 w 1872022"/>
              <a:gd name="connsiteY0" fmla="*/ 6858000 h 6858000"/>
              <a:gd name="connsiteX1" fmla="*/ 0 w 1872022"/>
              <a:gd name="connsiteY1" fmla="*/ 0 h 6858000"/>
              <a:gd name="connsiteX2" fmla="*/ 1872022 w 1872022"/>
              <a:gd name="connsiteY2" fmla="*/ 1909984 h 6858000"/>
              <a:gd name="connsiteX3" fmla="*/ 494 w 18720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022" h="6858000">
                <a:moveTo>
                  <a:pt x="494" y="6858000"/>
                </a:moveTo>
                <a:cubicBezTo>
                  <a:pt x="329" y="4572000"/>
                  <a:pt x="165" y="2286000"/>
                  <a:pt x="0" y="0"/>
                </a:cubicBezTo>
                <a:lnTo>
                  <a:pt x="1872022" y="1909984"/>
                </a:lnTo>
                <a:lnTo>
                  <a:pt x="494" y="6858000"/>
                </a:lnTo>
                <a:close/>
              </a:path>
            </a:pathLst>
          </a:cu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A6F5657-8EA4-420B-A250-8FE2C8A9F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372" y="1347788"/>
            <a:ext cx="670036" cy="6096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E5C797-D3A5-418D-A6A5-435C4DED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8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7DB19E-2D17-4963-B078-F3626064AB9A}"/>
              </a:ext>
            </a:extLst>
          </p:cNvPr>
          <p:cNvSpPr/>
          <p:nvPr userDrawn="1"/>
        </p:nvSpPr>
        <p:spPr>
          <a:xfrm>
            <a:off x="170807" y="-2"/>
            <a:ext cx="1978668" cy="6858001"/>
          </a:xfrm>
          <a:prstGeom prst="rect">
            <a:avLst/>
          </a:prstGeom>
          <a:solidFill>
            <a:srgbClr val="009D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3281-FD97-4AEA-AB49-746ACDE5BEEC}"/>
              </a:ext>
            </a:extLst>
          </p:cNvPr>
          <p:cNvSpPr/>
          <p:nvPr userDrawn="1"/>
        </p:nvSpPr>
        <p:spPr>
          <a:xfrm>
            <a:off x="224376" y="-1"/>
            <a:ext cx="1871529" cy="6858001"/>
          </a:xfrm>
          <a:prstGeom prst="rect">
            <a:avLst/>
          </a:prstGeom>
          <a:solidFill>
            <a:srgbClr val="009DD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848" y="69851"/>
            <a:ext cx="9739427" cy="987424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089C0"/>
                </a:solidFill>
                <a:effectLst>
                  <a:outerShdw blurRad="25400" dist="508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848" y="1347788"/>
            <a:ext cx="9306707" cy="482917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081B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753A63-E69E-4CBB-A46D-03485E507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855" y="5895276"/>
            <a:ext cx="670570" cy="6100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881335F-12BC-4761-B29D-4296E8A88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19" y="356394"/>
            <a:ext cx="1340333" cy="36512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57B3FF-C27D-43C8-9DF3-5E9A653E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rgbClr val="00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7DB19E-2D17-4963-B078-F3626064AB9A}"/>
              </a:ext>
            </a:extLst>
          </p:cNvPr>
          <p:cNvSpPr/>
          <p:nvPr userDrawn="1"/>
        </p:nvSpPr>
        <p:spPr>
          <a:xfrm>
            <a:off x="170807" y="-2"/>
            <a:ext cx="1978668" cy="6858001"/>
          </a:xfrm>
          <a:prstGeom prst="rect">
            <a:avLst/>
          </a:prstGeom>
          <a:solidFill>
            <a:srgbClr val="0089C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3281-FD97-4AEA-AB49-746ACDE5BEEC}"/>
              </a:ext>
            </a:extLst>
          </p:cNvPr>
          <p:cNvSpPr/>
          <p:nvPr userDrawn="1"/>
        </p:nvSpPr>
        <p:spPr>
          <a:xfrm>
            <a:off x="224376" y="-1"/>
            <a:ext cx="187152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848" y="79376"/>
            <a:ext cx="9739427" cy="9874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25400" dist="50800" dir="2700000" algn="tl" rotWithShape="0">
                    <a:srgbClr val="003399">
                      <a:alpha val="40000"/>
                    </a:srgbClr>
                  </a:outerShdw>
                </a:effectLst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848" y="1347788"/>
            <a:ext cx="9306707" cy="4829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753A63-E69E-4CBB-A46D-03485E507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855" y="5895276"/>
            <a:ext cx="670570" cy="6100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881335F-12BC-4761-B29D-4296E8A88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19" y="356394"/>
            <a:ext cx="1340333" cy="36512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982E13-3EA8-4CCB-AE36-D4A680A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1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7DB19E-2D17-4963-B078-F3626064AB9A}"/>
              </a:ext>
            </a:extLst>
          </p:cNvPr>
          <p:cNvSpPr/>
          <p:nvPr userDrawn="1"/>
        </p:nvSpPr>
        <p:spPr>
          <a:xfrm>
            <a:off x="0" y="-1"/>
            <a:ext cx="12192000" cy="1085852"/>
          </a:xfrm>
          <a:prstGeom prst="rect">
            <a:avLst/>
          </a:prstGeom>
          <a:solidFill>
            <a:srgbClr val="009D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3281-FD97-4AEA-AB49-746ACDE5BEEC}"/>
              </a:ext>
            </a:extLst>
          </p:cNvPr>
          <p:cNvSpPr/>
          <p:nvPr userDrawn="1"/>
        </p:nvSpPr>
        <p:spPr>
          <a:xfrm>
            <a:off x="0" y="-1"/>
            <a:ext cx="12192000" cy="1009651"/>
          </a:xfrm>
          <a:prstGeom prst="rect">
            <a:avLst/>
          </a:prstGeom>
          <a:solidFill>
            <a:srgbClr val="009DD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5898" y="60326"/>
            <a:ext cx="9739427" cy="9874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/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20" y="1347788"/>
            <a:ext cx="11178236" cy="482917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081B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881335F-12BC-4761-B29D-4296E8A88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19" y="337344"/>
            <a:ext cx="1340333" cy="36512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9DEAA8A9-745F-40BE-9838-B69F2A6A5123}"/>
              </a:ext>
            </a:extLst>
          </p:cNvPr>
          <p:cNvSpPr/>
          <p:nvPr userDrawn="1"/>
        </p:nvSpPr>
        <p:spPr>
          <a:xfrm>
            <a:off x="1890184" y="-1"/>
            <a:ext cx="383638" cy="1009651"/>
          </a:xfrm>
          <a:prstGeom prst="chevron">
            <a:avLst>
              <a:gd name="adj" fmla="val 74771"/>
            </a:avLst>
          </a:prstGeom>
          <a:solidFill>
            <a:srgbClr val="CC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940E25-5FDB-4065-B2C0-B2F127C2E0C9}"/>
              </a:ext>
            </a:extLst>
          </p:cNvPr>
          <p:cNvSpPr txBox="1">
            <a:spLocks/>
          </p:cNvSpPr>
          <p:nvPr userDrawn="1"/>
        </p:nvSpPr>
        <p:spPr>
          <a:xfrm>
            <a:off x="92515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2A210-0FF6-413F-A7AF-2E4993858D20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71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6">
    <p:bg>
      <p:bgPr>
        <a:solidFill>
          <a:srgbClr val="00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7DB19E-2D17-4963-B078-F3626064AB9A}"/>
              </a:ext>
            </a:extLst>
          </p:cNvPr>
          <p:cNvSpPr/>
          <p:nvPr userDrawn="1"/>
        </p:nvSpPr>
        <p:spPr>
          <a:xfrm>
            <a:off x="0" y="-1"/>
            <a:ext cx="12192000" cy="1085852"/>
          </a:xfrm>
          <a:prstGeom prst="rect">
            <a:avLst/>
          </a:prstGeom>
          <a:solidFill>
            <a:srgbClr val="008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3281-FD97-4AEA-AB49-746ACDE5BEEC}"/>
              </a:ext>
            </a:extLst>
          </p:cNvPr>
          <p:cNvSpPr/>
          <p:nvPr userDrawn="1"/>
        </p:nvSpPr>
        <p:spPr>
          <a:xfrm>
            <a:off x="0" y="-1"/>
            <a:ext cx="12192000" cy="10096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4AE0E-4260-4BFC-A5B2-D3C63FDA1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5898" y="50801"/>
            <a:ext cx="9739427" cy="98742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9C0"/>
                </a:solidFill>
                <a:effectLst/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B5D-11F5-4E22-8EFE-8646E261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20" y="1347788"/>
            <a:ext cx="11178236" cy="482917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881335F-12BC-4761-B29D-4296E8A88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19" y="337344"/>
            <a:ext cx="1340333" cy="36512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9DEAA8A9-745F-40BE-9838-B69F2A6A5123}"/>
              </a:ext>
            </a:extLst>
          </p:cNvPr>
          <p:cNvSpPr/>
          <p:nvPr userDrawn="1"/>
        </p:nvSpPr>
        <p:spPr>
          <a:xfrm>
            <a:off x="1890184" y="-1"/>
            <a:ext cx="383638" cy="1009651"/>
          </a:xfrm>
          <a:prstGeom prst="chevron">
            <a:avLst>
              <a:gd name="adj" fmla="val 74771"/>
            </a:avLst>
          </a:prstGeom>
          <a:solidFill>
            <a:srgbClr val="008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7B7B7E-C615-4E1F-B13C-935D59C657B5}"/>
              </a:ext>
            </a:extLst>
          </p:cNvPr>
          <p:cNvSpPr txBox="1">
            <a:spLocks/>
          </p:cNvSpPr>
          <p:nvPr userDrawn="1"/>
        </p:nvSpPr>
        <p:spPr>
          <a:xfrm>
            <a:off x="92515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0FA36-5564-4428-94EB-CCE6B244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BECAB-765C-4017-8B90-69BB4FDE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130E-C42C-4E05-8F61-C17CB8A71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4CFA86-D952-404F-8595-2380B9D8D355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09733-9F9F-4261-A4E0-75C40AE34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3725-7F0D-49BB-801C-A63A1AF8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12A210-0FF6-413F-A7AF-2E4993858D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50" r:id="rId4"/>
    <p:sldLayoutId id="2147483660" r:id="rId5"/>
    <p:sldLayoutId id="2147483661" r:id="rId6"/>
    <p:sldLayoutId id="2147483662" r:id="rId7"/>
    <p:sldLayoutId id="2147483664" r:id="rId8"/>
    <p:sldLayoutId id="2147483665" r:id="rId9"/>
    <p:sldLayoutId id="2147483673" r:id="rId10"/>
    <p:sldLayoutId id="2147483674" r:id="rId11"/>
    <p:sldLayoutId id="2147483671" r:id="rId12"/>
    <p:sldLayoutId id="2147483679" r:id="rId13"/>
    <p:sldLayoutId id="2147483681" r:id="rId14"/>
    <p:sldLayoutId id="214748368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Wellness Fund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D3B99A-ABB3-43C9-B03E-5F8F6A33B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8550" y="5265249"/>
            <a:ext cx="7439023" cy="365125"/>
          </a:xfrm>
        </p:spPr>
        <p:txBody>
          <a:bodyPr/>
          <a:lstStyle/>
          <a:p>
            <a:r>
              <a:rPr lang="en-US" dirty="0"/>
              <a:t>AJ Diamontopoulos</a:t>
            </a:r>
          </a:p>
          <a:p>
            <a:r>
              <a:rPr lang="en-US" dirty="0"/>
              <a:t>Accountable Health Communities Manager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50971CC-8CFC-4859-B39D-B816AD56AFC9}"/>
              </a:ext>
            </a:extLst>
          </p:cNvPr>
          <p:cNvSpPr txBox="1">
            <a:spLocks/>
          </p:cNvSpPr>
          <p:nvPr/>
        </p:nvSpPr>
        <p:spPr>
          <a:xfrm>
            <a:off x="7201620" y="5551288"/>
            <a:ext cx="5265883" cy="365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F6DDC-E4CF-4ED4-A176-5AD2ED9E88E7}"/>
              </a:ext>
            </a:extLst>
          </p:cNvPr>
          <p:cNvSpPr txBox="1"/>
          <p:nvPr/>
        </p:nvSpPr>
        <p:spPr>
          <a:xfrm>
            <a:off x="323850" y="1695890"/>
            <a:ext cx="2990850" cy="67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Board work session</a:t>
            </a:r>
            <a:b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  <a:cs typeface="Arial" panose="020B0604020202020204" pitchFamily="34" charset="0"/>
              </a:rPr>
              <a:t>Nov. 6,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BF0E-EB53-4D77-8A21-3B9C5274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Referrals alone don’t lower health care costs.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BB3D-F8D3-4B9D-88DA-3060A6B8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9DDC"/>
                </a:solidFill>
              </a:rPr>
              <a:t>Community-based organizations need to engage with: 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rgbClr val="04244D"/>
                </a:solidFill>
              </a:rPr>
              <a:t>the Colorado Hospital Transformation Program.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rgbClr val="04244D"/>
                </a:solidFill>
              </a:rPr>
              <a:t>the State Health Information Exchange.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rgbClr val="04244D"/>
                </a:solidFill>
              </a:rPr>
              <a:t>the State Medicaid Office.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rgbClr val="04244D"/>
                </a:solidFill>
              </a:rPr>
              <a:t>Kaiser Permanente and other insurance companies.</a:t>
            </a:r>
          </a:p>
        </p:txBody>
      </p:sp>
    </p:spTree>
    <p:extLst>
      <p:ext uri="{BB962C8B-B14F-4D97-AF65-F5344CB8AC3E}">
        <p14:creationId xmlns:p14="http://schemas.microsoft.com/office/powerpoint/2010/main" val="214850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D087-3BAA-4C4C-BE44-48A75FE3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Solution: Wellness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0CF1-469B-4445-823A-181ED635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9DDC"/>
                </a:solidFill>
              </a:rPr>
              <a:t>Wellness Fund</a:t>
            </a:r>
            <a:endParaRPr lang="en-US" sz="2600" dirty="0">
              <a:solidFill>
                <a:srgbClr val="04244D"/>
              </a:solidFill>
            </a:endParaRPr>
          </a:p>
          <a:p>
            <a:pPr lvl="1"/>
            <a:r>
              <a:rPr lang="en-US" sz="2600" dirty="0">
                <a:solidFill>
                  <a:srgbClr val="04244D"/>
                </a:solidFill>
              </a:rPr>
              <a:t>a DRCOG-led program designed to enable community organizations to supply services at the capacity needed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9DDC"/>
                </a:solidFill>
              </a:rPr>
              <a:t>Responsibilities: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convene stakeholders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identify community services that have a positive effect on health care costs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invest in the capacity of community services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pay for the delivery of community services</a:t>
            </a:r>
          </a:p>
        </p:txBody>
      </p:sp>
    </p:spTree>
    <p:extLst>
      <p:ext uri="{BB962C8B-B14F-4D97-AF65-F5344CB8AC3E}">
        <p14:creationId xmlns:p14="http://schemas.microsoft.com/office/powerpoint/2010/main" val="248380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D087-3BAA-4C4C-BE44-48A75FE3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solution: Wellness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0CF1-469B-4445-823A-181ED635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9DDC"/>
                </a:solidFill>
              </a:rPr>
              <a:t>Funding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dirty="0">
                <a:solidFill>
                  <a:srgbClr val="04244D"/>
                </a:solidFill>
              </a:rPr>
              <a:t>DRCOG would like to see investments by the state and health care providers to support meeting the demand for these vital community services.</a:t>
            </a:r>
          </a:p>
          <a:p>
            <a:pPr marL="0" indent="0">
              <a:buNone/>
            </a:pPr>
            <a:endParaRPr lang="en-US" sz="2600" dirty="0">
              <a:solidFill>
                <a:srgbClr val="042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3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882A-FEF0-4B65-9E01-985C4E49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initiatives </a:t>
            </a:r>
            <a:r>
              <a:rPr lang="en-US" sz="2200" dirty="0"/>
              <a:t>(Source: Funders Forum on Accountable Health)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49FBA6-4E17-4F9A-8FFA-60BF36C7CF8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60" t="11098" r="21239" b="3602"/>
          <a:stretch/>
        </p:blipFill>
        <p:spPr>
          <a:xfrm>
            <a:off x="10446" y="1099223"/>
            <a:ext cx="12192000" cy="57587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82C65B-C84C-47AF-AEBE-B2A24E7BAA1E}"/>
              </a:ext>
            </a:extLst>
          </p:cNvPr>
          <p:cNvSpPr/>
          <p:nvPr/>
        </p:nvSpPr>
        <p:spPr>
          <a:xfrm>
            <a:off x="10057359" y="5807415"/>
            <a:ext cx="131723" cy="131723"/>
          </a:xfrm>
          <a:prstGeom prst="ellipse">
            <a:avLst/>
          </a:prstGeom>
          <a:solidFill>
            <a:srgbClr val="13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F1F85-6A57-4740-A055-E8AB80E88E68}"/>
              </a:ext>
            </a:extLst>
          </p:cNvPr>
          <p:cNvSpPr/>
          <p:nvPr/>
        </p:nvSpPr>
        <p:spPr>
          <a:xfrm>
            <a:off x="10632332" y="4182894"/>
            <a:ext cx="1570114" cy="267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03BC7-A925-4CBF-AA4B-076247D3AB66}"/>
              </a:ext>
            </a:extLst>
          </p:cNvPr>
          <p:cNvSpPr txBox="1"/>
          <p:nvPr/>
        </p:nvSpPr>
        <p:spPr>
          <a:xfrm>
            <a:off x="10057359" y="5312899"/>
            <a:ext cx="21241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</a:p>
          <a:p>
            <a:pPr marL="274320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or implemented</a:t>
            </a:r>
          </a:p>
          <a:p>
            <a:pPr marL="274320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conceptualizing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64E9D-F774-42CF-9A1D-3652D622ABA4}"/>
              </a:ext>
            </a:extLst>
          </p:cNvPr>
          <p:cNvSpPr/>
          <p:nvPr/>
        </p:nvSpPr>
        <p:spPr>
          <a:xfrm>
            <a:off x="10057359" y="6426744"/>
            <a:ext cx="131723" cy="131723"/>
          </a:xfrm>
          <a:prstGeom prst="ellipse">
            <a:avLst/>
          </a:prstGeom>
          <a:solidFill>
            <a:srgbClr val="0F7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EDB149-5502-4074-9FFA-4AAFC7D1662C}"/>
              </a:ext>
            </a:extLst>
          </p:cNvPr>
          <p:cNvSpPr/>
          <p:nvPr/>
        </p:nvSpPr>
        <p:spPr>
          <a:xfrm>
            <a:off x="1350336" y="2253512"/>
            <a:ext cx="1451342" cy="446567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843D534-1A4E-44B5-A530-FC369E9224C3}"/>
              </a:ext>
            </a:extLst>
          </p:cNvPr>
          <p:cNvSpPr/>
          <p:nvPr/>
        </p:nvSpPr>
        <p:spPr>
          <a:xfrm rot="10800000">
            <a:off x="1964365" y="2697166"/>
            <a:ext cx="223284" cy="192486"/>
          </a:xfrm>
          <a:prstGeom prst="triangl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0E4A8-4E34-47A3-871C-16791A122234}"/>
              </a:ext>
            </a:extLst>
          </p:cNvPr>
          <p:cNvSpPr txBox="1"/>
          <p:nvPr/>
        </p:nvSpPr>
        <p:spPr>
          <a:xfrm>
            <a:off x="1406155" y="2307518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Boise, Idaho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E3A473-ABDE-44D3-A77E-7BE2A060FEA8}"/>
              </a:ext>
            </a:extLst>
          </p:cNvPr>
          <p:cNvSpPr/>
          <p:nvPr/>
        </p:nvSpPr>
        <p:spPr>
          <a:xfrm>
            <a:off x="1305146" y="4678327"/>
            <a:ext cx="1765005" cy="6885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5F0C3E0-DF2F-4025-AA88-CBBB035C70FD}"/>
              </a:ext>
            </a:extLst>
          </p:cNvPr>
          <p:cNvSpPr/>
          <p:nvPr/>
        </p:nvSpPr>
        <p:spPr>
          <a:xfrm rot="10800000">
            <a:off x="2076008" y="5374626"/>
            <a:ext cx="223284" cy="192486"/>
          </a:xfrm>
          <a:prstGeom prst="triangl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06D20-F458-4C31-A9F2-C4AEBC1511AF}"/>
              </a:ext>
            </a:extLst>
          </p:cNvPr>
          <p:cNvSpPr txBox="1"/>
          <p:nvPr/>
        </p:nvSpPr>
        <p:spPr>
          <a:xfrm>
            <a:off x="1370065" y="4726053"/>
            <a:ext cx="166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 County, California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2DBA2B-2115-4979-BB76-8E9DD12262F1}"/>
              </a:ext>
            </a:extLst>
          </p:cNvPr>
          <p:cNvSpPr/>
          <p:nvPr/>
        </p:nvSpPr>
        <p:spPr>
          <a:xfrm>
            <a:off x="277982" y="1274090"/>
            <a:ext cx="1829924" cy="467696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FBC2CDB-D591-45BF-BC11-98D8ABD822EA}"/>
              </a:ext>
            </a:extLst>
          </p:cNvPr>
          <p:cNvSpPr/>
          <p:nvPr/>
        </p:nvSpPr>
        <p:spPr>
          <a:xfrm rot="10800000">
            <a:off x="1081302" y="1739995"/>
            <a:ext cx="223284" cy="192486"/>
          </a:xfrm>
          <a:prstGeom prst="triangl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298084-4ADA-4C58-BFDB-8EDE0C17AAB7}"/>
              </a:ext>
            </a:extLst>
          </p:cNvPr>
          <p:cNvSpPr txBox="1"/>
          <p:nvPr/>
        </p:nvSpPr>
        <p:spPr>
          <a:xfrm>
            <a:off x="311002" y="1321816"/>
            <a:ext cx="176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</a:t>
            </a:r>
          </a:p>
        </p:txBody>
      </p:sp>
    </p:spTree>
    <p:extLst>
      <p:ext uri="{BB962C8B-B14F-4D97-AF65-F5344CB8AC3E}">
        <p14:creationId xmlns:p14="http://schemas.microsoft.com/office/powerpoint/2010/main" val="8725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317F-14BB-4C61-B438-D6621F97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DRCOG’s efforts to date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411C-8E92-4914-AFFB-2B2511EC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attended a national event hosted by the Funders Forum on Accountable Health to learn about similar efforts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developed a strategy and action plan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met with the governor’s staff</a:t>
            </a:r>
          </a:p>
          <a:p>
            <a:pPr marL="857250" lvl="1" indent="-457200">
              <a:spcBef>
                <a:spcPts val="1800"/>
              </a:spcBef>
            </a:pPr>
            <a:r>
              <a:rPr lang="en-US" sz="2600" dirty="0">
                <a:solidFill>
                  <a:srgbClr val="04244D"/>
                </a:solidFill>
              </a:rPr>
              <a:t>encouraged to meet with Colorado’s Medicaid director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4244D"/>
                </a:solidFill>
              </a:rPr>
              <a:t>met with staff from the </a:t>
            </a:r>
            <a:r>
              <a:rPr lang="en-US" sz="2600" b="1" dirty="0">
                <a:solidFill>
                  <a:srgbClr val="009DDC"/>
                </a:solidFill>
              </a:rPr>
              <a:t>Office of Saving People Money on Healthcare</a:t>
            </a:r>
          </a:p>
        </p:txBody>
      </p:sp>
    </p:spTree>
    <p:extLst>
      <p:ext uri="{BB962C8B-B14F-4D97-AF65-F5344CB8AC3E}">
        <p14:creationId xmlns:p14="http://schemas.microsoft.com/office/powerpoint/2010/main" val="198969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FB75-2763-475F-B280-ADC93064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A210-0FF6-413F-A7AF-2E4993858D2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84138-E437-4164-83B1-F108A97E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F4C8F-A9C7-487F-B31F-A55AB553B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346A4-0FCC-47A6-8233-75020DA709FA}"/>
              </a:ext>
            </a:extLst>
          </p:cNvPr>
          <p:cNvSpPr txBox="1">
            <a:spLocks/>
          </p:cNvSpPr>
          <p:nvPr/>
        </p:nvSpPr>
        <p:spPr>
          <a:xfrm>
            <a:off x="5105399" y="4348105"/>
            <a:ext cx="679796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AJ Diamontopoulos</a:t>
            </a:r>
          </a:p>
          <a:p>
            <a:r>
              <a:rPr lang="en-US" sz="1800" dirty="0"/>
              <a:t>Manager, Accountable Health Communities</a:t>
            </a:r>
          </a:p>
          <a:p>
            <a:r>
              <a:rPr lang="en-US" sz="1800" dirty="0"/>
              <a:t>adiamontopoulos@drcog.org	</a:t>
            </a:r>
          </a:p>
          <a:p>
            <a:r>
              <a:rPr lang="en-US" sz="1800" dirty="0"/>
              <a:t>303-480-6767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57AC7-C484-4EDD-93BD-364195275321}"/>
              </a:ext>
            </a:extLst>
          </p:cNvPr>
          <p:cNvSpPr txBox="1"/>
          <p:nvPr/>
        </p:nvSpPr>
        <p:spPr>
          <a:xfrm>
            <a:off x="10317673" y="5939064"/>
            <a:ext cx="15856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EO-PP-BW19AAAOPPORTUNITY-19-08-12-V3</a:t>
            </a:r>
          </a:p>
        </p:txBody>
      </p:sp>
    </p:spTree>
    <p:extLst>
      <p:ext uri="{BB962C8B-B14F-4D97-AF65-F5344CB8AC3E}">
        <p14:creationId xmlns:p14="http://schemas.microsoft.com/office/powerpoint/2010/main" val="289993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ACD6-DC7D-4141-B1EE-1DB3238E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Factors driving health outcomes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4C883A-653E-44CB-9773-3202F50B4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630880"/>
              </p:ext>
            </p:extLst>
          </p:nvPr>
        </p:nvGraphicFramePr>
        <p:xfrm>
          <a:off x="-85344" y="4993640"/>
          <a:ext cx="60960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4DE72B-B77A-4B6C-A27B-D4B03CF2B3F3}"/>
              </a:ext>
            </a:extLst>
          </p:cNvPr>
          <p:cNvSpPr txBox="1"/>
          <p:nvPr/>
        </p:nvSpPr>
        <p:spPr>
          <a:xfrm>
            <a:off x="6282715" y="2828779"/>
            <a:ext cx="187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factors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A647F-7308-44EB-957B-803A4F45DC91}"/>
              </a:ext>
            </a:extLst>
          </p:cNvPr>
          <p:cNvSpPr txBox="1"/>
          <p:nvPr/>
        </p:nvSpPr>
        <p:spPr>
          <a:xfrm>
            <a:off x="4791160" y="4548286"/>
            <a:ext cx="1871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BBFC06-CA5A-41E6-AF5F-721C1E589E33}"/>
              </a:ext>
            </a:extLst>
          </p:cNvPr>
          <p:cNvGrpSpPr/>
          <p:nvPr/>
        </p:nvGrpSpPr>
        <p:grpSpPr>
          <a:xfrm>
            <a:off x="2404460" y="1266856"/>
            <a:ext cx="6999386" cy="5464349"/>
            <a:chOff x="2377873" y="1330672"/>
            <a:chExt cx="5025305" cy="3923197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786CB571-2EEF-4C80-BF4C-F1673D10CD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76998139"/>
                </p:ext>
              </p:extLst>
            </p:nvPr>
          </p:nvGraphicFramePr>
          <p:xfrm>
            <a:off x="3595204" y="1861780"/>
            <a:ext cx="3807974" cy="33920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04072F-D648-442B-8550-2A5BD3CC1C47}"/>
                </a:ext>
              </a:extLst>
            </p:cNvPr>
            <p:cNvSpPr txBox="1"/>
            <p:nvPr/>
          </p:nvSpPr>
          <p:spPr>
            <a:xfrm>
              <a:off x="5312076" y="2986420"/>
              <a:ext cx="1871577" cy="95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and 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factors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A7E98-A35F-4B53-9EDC-2BE1D7F735E3}"/>
                </a:ext>
              </a:extLst>
            </p:cNvPr>
            <p:cNvSpPr txBox="1"/>
            <p:nvPr/>
          </p:nvSpPr>
          <p:spPr>
            <a:xfrm>
              <a:off x="4249453" y="3992655"/>
              <a:ext cx="1871577" cy="72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behaviors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5A6B2-595A-4666-8004-42E3421E6F49}"/>
                </a:ext>
              </a:extLst>
            </p:cNvPr>
            <p:cNvSpPr txBox="1"/>
            <p:nvPr/>
          </p:nvSpPr>
          <p:spPr>
            <a:xfrm>
              <a:off x="3821757" y="1330672"/>
              <a:ext cx="1871577" cy="508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care</a:t>
              </a:r>
              <a:b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C0039D-CB6F-4975-8696-AB043629C504}"/>
                </a:ext>
              </a:extLst>
            </p:cNvPr>
            <p:cNvSpPr txBox="1"/>
            <p:nvPr/>
          </p:nvSpPr>
          <p:spPr>
            <a:xfrm>
              <a:off x="2869908" y="2033868"/>
              <a:ext cx="1871577" cy="72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genes and</a:t>
              </a:r>
              <a:b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biology</a:t>
              </a:r>
              <a:b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156C26-07E2-47A3-B393-11B3BAB3FAD9}"/>
                </a:ext>
              </a:extLst>
            </p:cNvPr>
            <p:cNvSpPr txBox="1"/>
            <p:nvPr/>
          </p:nvSpPr>
          <p:spPr>
            <a:xfrm>
              <a:off x="2377873" y="3163260"/>
              <a:ext cx="1871577" cy="72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  <a:b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  <a:b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2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49A8-6568-4168-82B0-CA3A7F18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Background: the U.S. is an outlier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F8F207-E7ED-4089-B8D7-F7CC71976D18}"/>
              </a:ext>
            </a:extLst>
          </p:cNvPr>
          <p:cNvGraphicFramePr>
            <a:graphicFrameLocks/>
          </p:cNvGraphicFramePr>
          <p:nvPr/>
        </p:nvGraphicFramePr>
        <p:xfrm>
          <a:off x="762000" y="1447800"/>
          <a:ext cx="10668000" cy="460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37BAD9-7AAA-4A80-B276-77924296DF49}"/>
              </a:ext>
            </a:extLst>
          </p:cNvPr>
          <p:cNvSpPr/>
          <p:nvPr/>
        </p:nvSpPr>
        <p:spPr>
          <a:xfrm>
            <a:off x="4866752" y="2590800"/>
            <a:ext cx="304800" cy="2971800"/>
          </a:xfrm>
          <a:prstGeom prst="roundRect">
            <a:avLst/>
          </a:prstGeom>
          <a:noFill/>
          <a:ln>
            <a:solidFill>
              <a:srgbClr val="F47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E32D-00AD-4AC4-8F05-8AEBDFCA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Health-related social needs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693046-8A76-4AED-8F17-8223DC3A7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4244D"/>
                </a:solidFill>
              </a:rPr>
              <a:t>Denver Regional Accountable Health Community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rgbClr val="04244D"/>
                </a:solidFill>
              </a:rPr>
              <a:t>began in May 2017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rgbClr val="04244D"/>
                </a:solidFill>
              </a:rPr>
              <a:t>$4.51 million in funding over five years from the Centers for Medicare and Medicaid Innovation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4244D"/>
                </a:solidFill>
              </a:rPr>
              <a:t>Purpose: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rgbClr val="04244D"/>
                </a:solidFill>
              </a:rPr>
              <a:t>identify and address the </a:t>
            </a:r>
            <a:r>
              <a:rPr lang="en-US" sz="2600" b="1" dirty="0">
                <a:solidFill>
                  <a:srgbClr val="009DDC"/>
                </a:solidFill>
              </a:rPr>
              <a:t>health-related social needs </a:t>
            </a:r>
            <a:r>
              <a:rPr lang="en-US" sz="2600" dirty="0">
                <a:solidFill>
                  <a:srgbClr val="04244D"/>
                </a:solidFill>
              </a:rPr>
              <a:t>of Medicare and Medicaid beneficiaries to </a:t>
            </a:r>
            <a:r>
              <a:rPr lang="en-US" sz="2600" b="1" dirty="0">
                <a:solidFill>
                  <a:srgbClr val="009DDC"/>
                </a:solidFill>
              </a:rPr>
              <a:t>improve quality of care</a:t>
            </a:r>
            <a:r>
              <a:rPr lang="en-US" sz="2600" dirty="0">
                <a:solidFill>
                  <a:srgbClr val="04244D"/>
                </a:solidFill>
              </a:rPr>
              <a:t> and </a:t>
            </a:r>
            <a:r>
              <a:rPr lang="en-US" sz="2600" b="1" dirty="0">
                <a:solidFill>
                  <a:srgbClr val="009DDC"/>
                </a:solidFill>
              </a:rPr>
              <a:t>reduce health care costs</a:t>
            </a:r>
            <a:endParaRPr lang="en-US" sz="2600" dirty="0">
              <a:solidFill>
                <a:srgbClr val="042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5A8B0C-F2F1-4A81-87C3-4DFC291B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981D8-C0C0-4037-9314-924F6CCD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A210-0FF6-413F-A7AF-2E4993858D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1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9AEC-14CF-43B5-BA12-749DEDBD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New health care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ACBA-FAE5-4823-A26A-D1C4FDED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4" y="1825625"/>
            <a:ext cx="957129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4244D"/>
                </a:solidFill>
              </a:rPr>
              <a:t>The establishment of several new health care initiatives will </a:t>
            </a:r>
            <a:r>
              <a:rPr lang="en-US" sz="2600" b="1" dirty="0">
                <a:solidFill>
                  <a:srgbClr val="009DDC"/>
                </a:solidFill>
              </a:rPr>
              <a:t>dramatically increase the number of referrals </a:t>
            </a:r>
            <a:r>
              <a:rPr lang="en-US" sz="2600" dirty="0">
                <a:solidFill>
                  <a:srgbClr val="04244D"/>
                </a:solidFill>
              </a:rPr>
              <a:t>to community organizations, which are already at capacity.</a:t>
            </a:r>
            <a:endParaRPr lang="en-US" sz="2600" b="1" dirty="0">
              <a:solidFill>
                <a:srgbClr val="04244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9DDC"/>
                </a:solidFill>
              </a:rPr>
              <a:t>Hospital Transformation Program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4244D"/>
                </a:solidFill>
              </a:rPr>
              <a:t>The former hospital provider fee is now the Colorado Hospital Transformation Program.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4244D"/>
                </a:solidFill>
              </a:rPr>
              <a:t>In 2019, it paid $407,091,481 to hospitals that demonstrated meaningful community engagement and health outcome improvements.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solidFill>
                <a:srgbClr val="042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7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9AEC-14CF-43B5-BA12-749DEDBD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New health care initiatives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ACBA-FAE5-4823-A26A-D1C4FDED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4" y="1825625"/>
            <a:ext cx="972657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9DDC"/>
                </a:solidFill>
              </a:rPr>
              <a:t>State Health Information Exchange </a:t>
            </a:r>
            <a:r>
              <a:rPr lang="en-US" sz="2600" dirty="0">
                <a:solidFill>
                  <a:srgbClr val="04244D"/>
                </a:solidFill>
              </a:rPr>
              <a:t>(public-private partnership) </a:t>
            </a:r>
          </a:p>
          <a:p>
            <a:pPr lvl="1"/>
            <a:r>
              <a:rPr lang="en-US" sz="2600" dirty="0">
                <a:solidFill>
                  <a:srgbClr val="04244D"/>
                </a:solidFill>
              </a:rPr>
              <a:t>Front Range: </a:t>
            </a:r>
            <a:r>
              <a:rPr lang="en-US" sz="2600" b="1" dirty="0">
                <a:solidFill>
                  <a:srgbClr val="009DDC"/>
                </a:solidFill>
              </a:rPr>
              <a:t>Colorado Regional Health Information Organization</a:t>
            </a:r>
          </a:p>
          <a:p>
            <a:pPr lvl="1"/>
            <a:r>
              <a:rPr lang="en-US" sz="2600" dirty="0">
                <a:solidFill>
                  <a:srgbClr val="04244D"/>
                </a:solidFill>
              </a:rPr>
              <a:t>Western Slope: </a:t>
            </a:r>
            <a:r>
              <a:rPr lang="en-US" sz="2600" b="1" dirty="0">
                <a:solidFill>
                  <a:srgbClr val="009DDC"/>
                </a:solidFill>
              </a:rPr>
              <a:t>Quality Health Network</a:t>
            </a:r>
            <a:r>
              <a:rPr lang="en-US" sz="2600" dirty="0">
                <a:solidFill>
                  <a:srgbClr val="04244D"/>
                </a:solidFill>
              </a:rPr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9DDC"/>
                </a:solidFill>
              </a:rPr>
              <a:t>Colorado Office of eHealth Innovation</a:t>
            </a:r>
          </a:p>
          <a:p>
            <a:pPr lvl="1"/>
            <a:r>
              <a:rPr lang="en-US" sz="2600" dirty="0">
                <a:solidFill>
                  <a:srgbClr val="04244D"/>
                </a:solidFill>
              </a:rPr>
              <a:t>$64 million in federal funds to plan and implement </a:t>
            </a:r>
            <a:r>
              <a:rPr lang="en-US" sz="2600" i="1" dirty="0">
                <a:solidFill>
                  <a:srgbClr val="04244D"/>
                </a:solidFill>
              </a:rPr>
              <a:t>Colorado’s Health IT Roadmap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9DDC"/>
                </a:solidFill>
              </a:rPr>
              <a:t>Medicaid payments </a:t>
            </a:r>
          </a:p>
          <a:p>
            <a:pPr lvl="1"/>
            <a:r>
              <a:rPr lang="en-US" sz="2600" dirty="0">
                <a:solidFill>
                  <a:srgbClr val="04244D"/>
                </a:solidFill>
              </a:rPr>
              <a:t>some clinicians receive payments to identify social needs and </a:t>
            </a:r>
            <a:r>
              <a:rPr lang="en-US" sz="2600" b="1" dirty="0">
                <a:solidFill>
                  <a:srgbClr val="009DDC"/>
                </a:solidFill>
              </a:rPr>
              <a:t>refer patients to community-based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99043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9AEC-14CF-43B5-BA12-749DEDBD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New health care initiatives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ACBA-FAE5-4823-A26A-D1C4FDED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9DDC"/>
                </a:solidFill>
              </a:rPr>
              <a:t>Thrive by Kaiser Permanente </a:t>
            </a:r>
            <a:endParaRPr lang="en-US" sz="2600" dirty="0">
              <a:solidFill>
                <a:srgbClr val="009DDC"/>
              </a:solidFill>
            </a:endParaRPr>
          </a:p>
          <a:p>
            <a:r>
              <a:rPr lang="en-US" sz="2600" dirty="0">
                <a:solidFill>
                  <a:srgbClr val="04244D"/>
                </a:solidFill>
              </a:rPr>
              <a:t>The </a:t>
            </a:r>
            <a:r>
              <a:rPr lang="en-US" sz="2600" b="1" dirty="0">
                <a:solidFill>
                  <a:srgbClr val="009DDC"/>
                </a:solidFill>
              </a:rPr>
              <a:t>Thrive Local</a:t>
            </a:r>
            <a:r>
              <a:rPr lang="en-US" sz="2600" dirty="0">
                <a:solidFill>
                  <a:srgbClr val="04244D"/>
                </a:solidFill>
              </a:rPr>
              <a:t> network launched in summer 2019. </a:t>
            </a:r>
          </a:p>
          <a:p>
            <a:r>
              <a:rPr lang="en-US" sz="2600" dirty="0">
                <a:solidFill>
                  <a:srgbClr val="04244D"/>
                </a:solidFill>
              </a:rPr>
              <a:t>Within three years, it will be available to all of Kaiser Permanente’s </a:t>
            </a:r>
            <a:r>
              <a:rPr lang="en-US" sz="2600" b="1" dirty="0">
                <a:solidFill>
                  <a:srgbClr val="009DDC"/>
                </a:solidFill>
              </a:rPr>
              <a:t>12.3 million members</a:t>
            </a:r>
            <a:r>
              <a:rPr lang="en-US" sz="2600" dirty="0">
                <a:solidFill>
                  <a:srgbClr val="04244D"/>
                </a:solidFill>
              </a:rPr>
              <a:t>, as well as </a:t>
            </a:r>
            <a:r>
              <a:rPr lang="en-US" sz="2600" b="1" dirty="0">
                <a:solidFill>
                  <a:srgbClr val="009DDC"/>
                </a:solidFill>
              </a:rPr>
              <a:t>68 million residents</a:t>
            </a:r>
            <a:r>
              <a:rPr lang="en-US" sz="2600" dirty="0">
                <a:solidFill>
                  <a:srgbClr val="04244D"/>
                </a:solidFill>
              </a:rPr>
              <a:t> in the communities Kaiser Permanente serves. </a:t>
            </a:r>
          </a:p>
          <a:p>
            <a:r>
              <a:rPr lang="en-US" sz="2600" dirty="0">
                <a:solidFill>
                  <a:srgbClr val="04244D"/>
                </a:solidFill>
              </a:rPr>
              <a:t>Will increase </a:t>
            </a:r>
            <a:r>
              <a:rPr lang="en-US" sz="2600" b="1" dirty="0">
                <a:solidFill>
                  <a:srgbClr val="009DDC"/>
                </a:solidFill>
              </a:rPr>
              <a:t>referrals to community-based organizations</a:t>
            </a:r>
            <a:r>
              <a:rPr lang="en-US" sz="2600" dirty="0">
                <a:solidFill>
                  <a:srgbClr val="04244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12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228-C88F-4E2F-9624-4DCC9B29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Community organizations are at capacity.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440B5-57F1-45EA-A57A-1F68D864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009DDC"/>
                </a:solidFill>
              </a:rPr>
              <a:t>Waiting lists: </a:t>
            </a:r>
            <a:r>
              <a:rPr lang="en-US" sz="2600" dirty="0">
                <a:solidFill>
                  <a:srgbClr val="04244D"/>
                </a:solidFill>
              </a:rPr>
              <a:t>Most community organizations are at service capacity.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009DDC"/>
                </a:solidFill>
              </a:rPr>
              <a:t>limited funding</a:t>
            </a:r>
            <a:r>
              <a:rPr lang="en-US" sz="2600" dirty="0">
                <a:solidFill>
                  <a:srgbClr val="04244D"/>
                </a:solidFill>
              </a:rPr>
              <a:t> for community-based services (statewide, annual)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600" b="1" dirty="0">
                <a:solidFill>
                  <a:srgbClr val="009DDC"/>
                </a:solidFill>
              </a:rPr>
              <a:t>$46 million </a:t>
            </a:r>
            <a:r>
              <a:rPr lang="en-US" sz="2600" dirty="0">
                <a:solidFill>
                  <a:srgbClr val="04244D"/>
                </a:solidFill>
              </a:rPr>
              <a:t>spending on area agency on aging services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600" b="1" dirty="0">
                <a:solidFill>
                  <a:srgbClr val="009DDC"/>
                </a:solidFill>
              </a:rPr>
              <a:t>$7.9 billion </a:t>
            </a:r>
            <a:r>
              <a:rPr lang="en-US" sz="2600" dirty="0">
                <a:solidFill>
                  <a:srgbClr val="04244D"/>
                </a:solidFill>
              </a:rPr>
              <a:t>spending for Medicaid</a:t>
            </a:r>
          </a:p>
        </p:txBody>
      </p:sp>
    </p:spTree>
    <p:extLst>
      <p:ext uri="{BB962C8B-B14F-4D97-AF65-F5344CB8AC3E}">
        <p14:creationId xmlns:p14="http://schemas.microsoft.com/office/powerpoint/2010/main" val="357200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 Vision Look Back 20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DC"/>
      </a:accent1>
      <a:accent2>
        <a:srgbClr val="F47A00"/>
      </a:accent2>
      <a:accent3>
        <a:srgbClr val="C1CD23"/>
      </a:accent3>
      <a:accent4>
        <a:srgbClr val="04244D"/>
      </a:accent4>
      <a:accent5>
        <a:srgbClr val="B1BAB3"/>
      </a:accent5>
      <a:accent6>
        <a:srgbClr val="003399"/>
      </a:accent6>
      <a:hlink>
        <a:srgbClr val="000000"/>
      </a:hlink>
      <a:folHlink>
        <a:srgbClr val="0033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553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Oswald Regular</vt:lpstr>
      <vt:lpstr>Arial</vt:lpstr>
      <vt:lpstr>Arial Narrow</vt:lpstr>
      <vt:lpstr>Office Theme</vt:lpstr>
      <vt:lpstr>Wellness Fund</vt:lpstr>
      <vt:lpstr>Background: Factors driving health outcomes</vt:lpstr>
      <vt:lpstr>Background: the U.S. is an outlier</vt:lpstr>
      <vt:lpstr>Background: Health-related social needs</vt:lpstr>
      <vt:lpstr>IDENTIFYING THE CHALLENGES</vt:lpstr>
      <vt:lpstr>Challenge: New health care initiatives</vt:lpstr>
      <vt:lpstr>Challenge: New health care initiatives (cont.)</vt:lpstr>
      <vt:lpstr>Challenge: New health care initiatives (cont.)</vt:lpstr>
      <vt:lpstr>Problem: Community organizations are at capacity.</vt:lpstr>
      <vt:lpstr>Problem: Referrals alone don’t lower health care costs.</vt:lpstr>
      <vt:lpstr>Potential Solution: Wellness Fund</vt:lpstr>
      <vt:lpstr>Potential solution: Wellness Fund</vt:lpstr>
      <vt:lpstr>Similar initiatives (Source: Funders Forum on Accountable Health)</vt:lpstr>
      <vt:lpstr>DRCOG’s efforts to date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Peil</dc:creator>
  <cp:lastModifiedBy>Amber Leberman</cp:lastModifiedBy>
  <cp:revision>57</cp:revision>
  <dcterms:created xsi:type="dcterms:W3CDTF">2019-03-08T22:02:40Z</dcterms:created>
  <dcterms:modified xsi:type="dcterms:W3CDTF">2019-10-29T16:05:46Z</dcterms:modified>
</cp:coreProperties>
</file>