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28"/>
  </p:notesMasterIdLst>
  <p:sldIdLst>
    <p:sldId id="271" r:id="rId2"/>
    <p:sldId id="2720" r:id="rId3"/>
    <p:sldId id="279" r:id="rId4"/>
    <p:sldId id="361" r:id="rId5"/>
    <p:sldId id="2753" r:id="rId6"/>
    <p:sldId id="2754" r:id="rId7"/>
    <p:sldId id="2755" r:id="rId8"/>
    <p:sldId id="355" r:id="rId9"/>
    <p:sldId id="358" r:id="rId10"/>
    <p:sldId id="359" r:id="rId11"/>
    <p:sldId id="360" r:id="rId12"/>
    <p:sldId id="2756" r:id="rId13"/>
    <p:sldId id="2765" r:id="rId14"/>
    <p:sldId id="363" r:id="rId15"/>
    <p:sldId id="353" r:id="rId16"/>
    <p:sldId id="366" r:id="rId17"/>
    <p:sldId id="367" r:id="rId18"/>
    <p:sldId id="371" r:id="rId19"/>
    <p:sldId id="374" r:id="rId20"/>
    <p:sldId id="419" r:id="rId21"/>
    <p:sldId id="2767" r:id="rId22"/>
    <p:sldId id="2768" r:id="rId23"/>
    <p:sldId id="2769" r:id="rId24"/>
    <p:sldId id="2761" r:id="rId25"/>
    <p:sldId id="2770" r:id="rId26"/>
    <p:sldId id="283" r:id="rId27"/>
  </p:sldIdLst>
  <p:sldSz cx="12192000" cy="6858000"/>
  <p:notesSz cx="7010400" cy="9372600"/>
  <p:embeddedFontLst>
    <p:embeddedFont>
      <p:font typeface="Arial Narrow" panose="020B060602020203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Oswald Regular" panose="00000500000000000000"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er Leberman" initials="AL" lastIdx="8" clrIdx="0">
    <p:extLst>
      <p:ext uri="{19B8F6BF-5375-455C-9EA6-DF929625EA0E}">
        <p15:presenceInfo xmlns:p15="http://schemas.microsoft.com/office/powerpoint/2012/main" userId="S-1-5-21-1123561945-1592454029-725345543-6931" providerId="AD"/>
      </p:ext>
    </p:extLst>
  </p:cmAuthor>
  <p:cmAuthor id="2" name="Dorothy Friday" initials="DF" lastIdx="6" clrIdx="1">
    <p:extLst>
      <p:ext uri="{19B8F6BF-5375-455C-9EA6-DF929625EA0E}">
        <p15:presenceInfo xmlns:p15="http://schemas.microsoft.com/office/powerpoint/2012/main" userId="S::DFriday@drcog.org::c14828e1-a566-47aa-8e37-455d7ec260d3" providerId="AD"/>
      </p:ext>
    </p:extLst>
  </p:cmAuthor>
  <p:cmAuthor id="3" name="Amber Leberman" initials="AL [2]" lastIdx="74" clrIdx="2">
    <p:extLst>
      <p:ext uri="{19B8F6BF-5375-455C-9EA6-DF929625EA0E}">
        <p15:presenceInfo xmlns:p15="http://schemas.microsoft.com/office/powerpoint/2012/main" userId="S::ALeberman@drcog.org::a4e767ec-37f7-49ad-9840-ae941572cc17" providerId="AD"/>
      </p:ext>
    </p:extLst>
  </p:cmAuthor>
  <p:cmAuthor id="4" name="Brad Calvert" initials="BC" lastIdx="9" clrIdx="3">
    <p:extLst>
      <p:ext uri="{19B8F6BF-5375-455C-9EA6-DF929625EA0E}">
        <p15:presenceInfo xmlns:p15="http://schemas.microsoft.com/office/powerpoint/2012/main" userId="S::bcalvert@drcog.org::219c0ba2-c5e6-4301-9d1a-12f0b3e752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BA05"/>
    <a:srgbClr val="009DDC"/>
    <a:srgbClr val="E7F0F9"/>
    <a:srgbClr val="CBDFF2"/>
    <a:srgbClr val="F27D00"/>
    <a:srgbClr val="25C1FF"/>
    <a:srgbClr val="00A3E0"/>
    <a:srgbClr val="F7D417"/>
    <a:srgbClr val="874DB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3817" autoAdjust="0"/>
  </p:normalViewPr>
  <p:slideViewPr>
    <p:cSldViewPr snapToGrid="0">
      <p:cViewPr varScale="1">
        <p:scale>
          <a:sx n="61" d="100"/>
          <a:sy n="61" d="100"/>
        </p:scale>
        <p:origin x="88" y="96"/>
      </p:cViewPr>
      <p:guideLst/>
    </p:cSldViewPr>
  </p:slideViewPr>
  <p:notesTextViewPr>
    <p:cViewPr>
      <p:scale>
        <a:sx n="1" d="1"/>
        <a:sy n="1" d="1"/>
      </p:scale>
      <p:origin x="0" y="0"/>
    </p:cViewPr>
  </p:notesTextViewPr>
  <p:sorterViewPr>
    <p:cViewPr varScale="1">
      <p:scale>
        <a:sx n="1" d="1"/>
        <a:sy n="1" d="1"/>
      </p:scale>
      <p:origin x="0" y="-6980"/>
    </p:cViewPr>
  </p:sorterViewPr>
  <p:notesViewPr>
    <p:cSldViewPr snapToGrid="0">
      <p:cViewPr varScale="1">
        <p:scale>
          <a:sx n="66" d="100"/>
          <a:sy n="66" d="100"/>
        </p:scale>
        <p:origin x="277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70258"/>
          </a:xfrm>
          <a:prstGeom prst="rect">
            <a:avLst/>
          </a:prstGeom>
        </p:spPr>
        <p:txBody>
          <a:bodyPr vert="horz" lIns="93616" tIns="46808" rIns="93616" bIns="46808" rtlCol="0"/>
          <a:lstStyle>
            <a:lvl1pPr algn="l">
              <a:defRPr sz="1200"/>
            </a:lvl1pPr>
          </a:lstStyle>
          <a:p>
            <a:endParaRPr lang="en-US" dirty="0"/>
          </a:p>
        </p:txBody>
      </p:sp>
      <p:sp>
        <p:nvSpPr>
          <p:cNvPr id="3" name="Date Placeholder 2"/>
          <p:cNvSpPr>
            <a:spLocks noGrp="1"/>
          </p:cNvSpPr>
          <p:nvPr>
            <p:ph type="dt" idx="1"/>
          </p:nvPr>
        </p:nvSpPr>
        <p:spPr>
          <a:xfrm>
            <a:off x="3970938" y="0"/>
            <a:ext cx="3037840" cy="470258"/>
          </a:xfrm>
          <a:prstGeom prst="rect">
            <a:avLst/>
          </a:prstGeom>
        </p:spPr>
        <p:txBody>
          <a:bodyPr vert="horz" lIns="93616" tIns="46808" rIns="93616" bIns="46808" rtlCol="0"/>
          <a:lstStyle>
            <a:lvl1pPr algn="r">
              <a:defRPr sz="1200"/>
            </a:lvl1pPr>
          </a:lstStyle>
          <a:p>
            <a:fld id="{11FB4EFD-14AB-49C0-88E2-23EAA5B494EE}" type="datetimeFigureOut">
              <a:rPr lang="en-US" smtClean="0"/>
              <a:t>10/21/2019</a:t>
            </a:fld>
            <a:endParaRPr lang="en-US" dirty="0"/>
          </a:p>
        </p:txBody>
      </p:sp>
      <p:sp>
        <p:nvSpPr>
          <p:cNvPr id="4" name="Slide Image Placeholder 3"/>
          <p:cNvSpPr>
            <a:spLocks noGrp="1" noRot="1" noChangeAspect="1"/>
          </p:cNvSpPr>
          <p:nvPr>
            <p:ph type="sldImg" idx="2"/>
          </p:nvPr>
        </p:nvSpPr>
        <p:spPr>
          <a:xfrm>
            <a:off x="693738" y="1171575"/>
            <a:ext cx="5622925" cy="3163888"/>
          </a:xfrm>
          <a:prstGeom prst="rect">
            <a:avLst/>
          </a:prstGeom>
          <a:noFill/>
          <a:ln w="12700">
            <a:solidFill>
              <a:prstClr val="black"/>
            </a:solidFill>
          </a:ln>
        </p:spPr>
        <p:txBody>
          <a:bodyPr vert="horz" lIns="93616" tIns="46808" rIns="93616" bIns="46808" rtlCol="0" anchor="ctr"/>
          <a:lstStyle/>
          <a:p>
            <a:endParaRPr lang="en-US" dirty="0"/>
          </a:p>
        </p:txBody>
      </p:sp>
      <p:sp>
        <p:nvSpPr>
          <p:cNvPr id="5" name="Notes Placeholder 4"/>
          <p:cNvSpPr>
            <a:spLocks noGrp="1"/>
          </p:cNvSpPr>
          <p:nvPr>
            <p:ph type="body" sz="quarter" idx="3"/>
          </p:nvPr>
        </p:nvSpPr>
        <p:spPr>
          <a:xfrm>
            <a:off x="701040" y="4510564"/>
            <a:ext cx="5608320" cy="3690461"/>
          </a:xfrm>
          <a:prstGeom prst="rect">
            <a:avLst/>
          </a:prstGeom>
        </p:spPr>
        <p:txBody>
          <a:bodyPr vert="horz" lIns="93616" tIns="46808" rIns="93616" bIns="468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4"/>
            <a:ext cx="3037840" cy="470257"/>
          </a:xfrm>
          <a:prstGeom prst="rect">
            <a:avLst/>
          </a:prstGeom>
        </p:spPr>
        <p:txBody>
          <a:bodyPr vert="horz" lIns="93616" tIns="46808" rIns="93616" bIns="468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902344"/>
            <a:ext cx="3037840" cy="470257"/>
          </a:xfrm>
          <a:prstGeom prst="rect">
            <a:avLst/>
          </a:prstGeom>
        </p:spPr>
        <p:txBody>
          <a:bodyPr vert="horz" lIns="93616" tIns="46808" rIns="93616" bIns="46808" rtlCol="0" anchor="b"/>
          <a:lstStyle>
            <a:lvl1pPr algn="r">
              <a:defRPr sz="1200"/>
            </a:lvl1pPr>
          </a:lstStyle>
          <a:p>
            <a:fld id="{859065E4-3DC7-42AE-93C0-6F73CA92B296}" type="slidenum">
              <a:rPr lang="en-US" smtClean="0"/>
              <a:t>‹#›</a:t>
            </a:fld>
            <a:endParaRPr lang="en-US" dirty="0"/>
          </a:p>
        </p:txBody>
      </p:sp>
    </p:spTree>
    <p:extLst>
      <p:ext uri="{BB962C8B-B14F-4D97-AF65-F5344CB8AC3E}">
        <p14:creationId xmlns:p14="http://schemas.microsoft.com/office/powerpoint/2010/main" val="3121165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9065E4-3DC7-42AE-93C0-6F73CA92B296}" type="slidenum">
              <a:rPr lang="en-US" smtClean="0"/>
              <a:t>7</a:t>
            </a:fld>
            <a:endParaRPr lang="en-US" dirty="0"/>
          </a:p>
        </p:txBody>
      </p:sp>
    </p:spTree>
    <p:extLst>
      <p:ext uri="{BB962C8B-B14F-4D97-AF65-F5344CB8AC3E}">
        <p14:creationId xmlns:p14="http://schemas.microsoft.com/office/powerpoint/2010/main" val="3256213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pic>
        <p:nvPicPr>
          <p:cNvPr id="16" name="Picture 15" descr="A large tree in a field&#10;&#10;Description automatically generated">
            <a:extLst>
              <a:ext uri="{FF2B5EF4-FFF2-40B4-BE49-F238E27FC236}">
                <a16:creationId xmlns:a16="http://schemas.microsoft.com/office/drawing/2014/main" id="{96692325-5DF9-4D39-96BB-E0DAF21BC46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2684" b="12990"/>
          <a:stretch/>
        </p:blipFill>
        <p:spPr>
          <a:xfrm>
            <a:off x="0" y="0"/>
            <a:ext cx="12192000" cy="6858000"/>
          </a:xfrm>
          <a:prstGeom prst="rect">
            <a:avLst/>
          </a:prstGeom>
        </p:spPr>
      </p:pic>
      <p:sp>
        <p:nvSpPr>
          <p:cNvPr id="11" name="Title 1">
            <a:extLst>
              <a:ext uri="{FF2B5EF4-FFF2-40B4-BE49-F238E27FC236}">
                <a16:creationId xmlns:a16="http://schemas.microsoft.com/office/drawing/2014/main" id="{B6DF25F5-52C1-4ED2-A88F-69DDFE008743}"/>
              </a:ext>
            </a:extLst>
          </p:cNvPr>
          <p:cNvSpPr>
            <a:spLocks noGrp="1"/>
          </p:cNvSpPr>
          <p:nvPr>
            <p:ph type="ctrTitle" hasCustomPrompt="1"/>
          </p:nvPr>
        </p:nvSpPr>
        <p:spPr>
          <a:xfrm>
            <a:off x="3638550" y="1122363"/>
            <a:ext cx="7439024" cy="2387600"/>
          </a:xfrm>
        </p:spPr>
        <p:txBody>
          <a:bodyPr anchor="b"/>
          <a:lstStyle>
            <a:lvl1pPr algn="ctr">
              <a:defRPr sz="6000">
                <a:solidFill>
                  <a:srgbClr val="04244D"/>
                </a:solidFill>
                <a:latin typeface="Oswald Regular" panose="02000503000000000000" pitchFamily="2" charset="0"/>
              </a:defRPr>
            </a:lvl1pPr>
          </a:lstStyle>
          <a:p>
            <a:r>
              <a:rPr lang="en-US" dirty="0"/>
              <a:t>CLICK TO EDIT MASTER TITLE STYLE</a:t>
            </a:r>
          </a:p>
        </p:txBody>
      </p:sp>
      <p:sp>
        <p:nvSpPr>
          <p:cNvPr id="13" name="Subtitle 2">
            <a:extLst>
              <a:ext uri="{FF2B5EF4-FFF2-40B4-BE49-F238E27FC236}">
                <a16:creationId xmlns:a16="http://schemas.microsoft.com/office/drawing/2014/main" id="{5931D000-2FA8-4D26-B662-40FE1CD668DD}"/>
              </a:ext>
            </a:extLst>
          </p:cNvPr>
          <p:cNvSpPr>
            <a:spLocks noGrp="1"/>
          </p:cNvSpPr>
          <p:nvPr>
            <p:ph type="subTitle" idx="1"/>
          </p:nvPr>
        </p:nvSpPr>
        <p:spPr>
          <a:xfrm>
            <a:off x="3638550" y="3602038"/>
            <a:ext cx="7439024" cy="1655762"/>
          </a:xfrm>
        </p:spPr>
        <p:txBody>
          <a:bodyPr>
            <a:normAutofit/>
          </a:bodyPr>
          <a:lstStyle>
            <a:lvl1pPr marL="0" indent="0" algn="ctr">
              <a:buNone/>
              <a:defRPr sz="2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Footer Placeholder 4">
            <a:extLst>
              <a:ext uri="{FF2B5EF4-FFF2-40B4-BE49-F238E27FC236}">
                <a16:creationId xmlns:a16="http://schemas.microsoft.com/office/drawing/2014/main" id="{B662ACC1-35A7-43B4-9481-DF25FE15120A}"/>
              </a:ext>
            </a:extLst>
          </p:cNvPr>
          <p:cNvSpPr>
            <a:spLocks noGrp="1"/>
          </p:cNvSpPr>
          <p:nvPr>
            <p:ph type="ftr" sz="quarter" idx="11"/>
          </p:nvPr>
        </p:nvSpPr>
        <p:spPr>
          <a:xfrm>
            <a:off x="4038600" y="6356350"/>
            <a:ext cx="4114800" cy="365125"/>
          </a:xfrm>
        </p:spPr>
        <p:txBody>
          <a:bodyPr/>
          <a:lstStyle/>
          <a:p>
            <a:endParaRPr lang="en-US" dirty="0"/>
          </a:p>
        </p:txBody>
      </p:sp>
      <p:sp>
        <p:nvSpPr>
          <p:cNvPr id="20" name="Slide Number Placeholder 5">
            <a:extLst>
              <a:ext uri="{FF2B5EF4-FFF2-40B4-BE49-F238E27FC236}">
                <a16:creationId xmlns:a16="http://schemas.microsoft.com/office/drawing/2014/main" id="{615422AD-26A7-4B39-8B66-3C1F85367434}"/>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
        <p:nvSpPr>
          <p:cNvPr id="17" name="Rectangle 16">
            <a:extLst>
              <a:ext uri="{FF2B5EF4-FFF2-40B4-BE49-F238E27FC236}">
                <a16:creationId xmlns:a16="http://schemas.microsoft.com/office/drawing/2014/main" id="{575715DF-DF72-405A-B41E-4359ACFA5597}"/>
              </a:ext>
            </a:extLst>
          </p:cNvPr>
          <p:cNvSpPr/>
          <p:nvPr userDrawn="1"/>
        </p:nvSpPr>
        <p:spPr>
          <a:xfrm>
            <a:off x="571500" y="-1"/>
            <a:ext cx="2495550" cy="1276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Off-page Connector 20">
            <a:extLst>
              <a:ext uri="{FF2B5EF4-FFF2-40B4-BE49-F238E27FC236}">
                <a16:creationId xmlns:a16="http://schemas.microsoft.com/office/drawing/2014/main" id="{03F7961B-3A7E-4C22-858C-6613E2CBF7F7}"/>
              </a:ext>
            </a:extLst>
          </p:cNvPr>
          <p:cNvSpPr/>
          <p:nvPr userDrawn="1"/>
        </p:nvSpPr>
        <p:spPr>
          <a:xfrm>
            <a:off x="571500" y="1074738"/>
            <a:ext cx="2495550" cy="2257425"/>
          </a:xfrm>
          <a:prstGeom prst="flowChartOffpageConnector">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Off-page Connector 21">
            <a:extLst>
              <a:ext uri="{FF2B5EF4-FFF2-40B4-BE49-F238E27FC236}">
                <a16:creationId xmlns:a16="http://schemas.microsoft.com/office/drawing/2014/main" id="{BEDEE2C0-2B18-422F-B50F-249D0BCBF59D}"/>
              </a:ext>
            </a:extLst>
          </p:cNvPr>
          <p:cNvSpPr/>
          <p:nvPr userDrawn="1"/>
        </p:nvSpPr>
        <p:spPr>
          <a:xfrm>
            <a:off x="571500" y="1238251"/>
            <a:ext cx="2495550" cy="2257425"/>
          </a:xfrm>
          <a:prstGeom prst="flowChartOffpageConnector">
            <a:avLst/>
          </a:prstGeom>
          <a:solidFill>
            <a:srgbClr val="009DD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BD5F3D8E-8F0B-4781-A03C-C70D8F6C260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388" y="733426"/>
            <a:ext cx="2009775" cy="542925"/>
          </a:xfrm>
          <a:prstGeom prst="rect">
            <a:avLst/>
          </a:prstGeom>
        </p:spPr>
      </p:pic>
      <p:sp>
        <p:nvSpPr>
          <p:cNvPr id="24" name="TextBox 23">
            <a:extLst>
              <a:ext uri="{FF2B5EF4-FFF2-40B4-BE49-F238E27FC236}">
                <a16:creationId xmlns:a16="http://schemas.microsoft.com/office/drawing/2014/main" id="{B9F00B8F-998D-4426-B41B-E0553A6C8898}"/>
              </a:ext>
            </a:extLst>
          </p:cNvPr>
          <p:cNvSpPr txBox="1"/>
          <p:nvPr userDrawn="1"/>
        </p:nvSpPr>
        <p:spPr>
          <a:xfrm>
            <a:off x="323850" y="1695890"/>
            <a:ext cx="2990850" cy="985398"/>
          </a:xfrm>
          <a:prstGeom prst="rect">
            <a:avLst/>
          </a:prstGeom>
          <a:noFill/>
        </p:spPr>
        <p:txBody>
          <a:bodyPr wrap="square" rtlCol="0">
            <a:spAutoFit/>
          </a:bodyPr>
          <a:lstStyle/>
          <a:p>
            <a:pPr algn="ctr">
              <a:lnSpc>
                <a:spcPts val="2400"/>
              </a:lnSpc>
            </a:pPr>
            <a:r>
              <a:rPr lang="en-US" sz="1600" dirty="0">
                <a:solidFill>
                  <a:schemeClr val="bg1"/>
                </a:solidFill>
                <a:latin typeface="Oswald Regular" panose="02000503000000000000" pitchFamily="2" charset="0"/>
                <a:cs typeface="Arial" panose="020B0604020202020204" pitchFamily="34" charset="0"/>
              </a:rPr>
              <a:t>2019 Board Workshop</a:t>
            </a:r>
            <a:br>
              <a:rPr lang="en-US" sz="1600" dirty="0">
                <a:solidFill>
                  <a:schemeClr val="bg1"/>
                </a:solidFill>
                <a:latin typeface="Oswald Regular" panose="02000503000000000000" pitchFamily="2" charset="0"/>
                <a:cs typeface="Arial" panose="020B0604020202020204" pitchFamily="34" charset="0"/>
              </a:rPr>
            </a:br>
            <a:r>
              <a:rPr lang="en-US" sz="1600" dirty="0">
                <a:solidFill>
                  <a:schemeClr val="bg1"/>
                </a:solidFill>
                <a:latin typeface="Oswald Regular" panose="02000503000000000000" pitchFamily="2" charset="0"/>
                <a:cs typeface="Arial" panose="020B0604020202020204" pitchFamily="34" charset="0"/>
              </a:rPr>
              <a:t>Aug. 23-24</a:t>
            </a:r>
            <a:br>
              <a:rPr lang="en-US" sz="1600" dirty="0">
                <a:solidFill>
                  <a:schemeClr val="bg1"/>
                </a:solidFill>
                <a:latin typeface="Oswald Regular" panose="02000503000000000000" pitchFamily="2" charset="0"/>
                <a:cs typeface="Arial" panose="020B0604020202020204" pitchFamily="34" charset="0"/>
              </a:rPr>
            </a:br>
            <a:r>
              <a:rPr lang="en-US" sz="1600" dirty="0">
                <a:solidFill>
                  <a:schemeClr val="bg1"/>
                </a:solidFill>
                <a:latin typeface="Oswald Regular" panose="02000503000000000000" pitchFamily="2" charset="0"/>
                <a:cs typeface="Arial" panose="020B0604020202020204" pitchFamily="34" charset="0"/>
              </a:rPr>
              <a:t>Keystone Lodge and Spa</a:t>
            </a:r>
          </a:p>
        </p:txBody>
      </p:sp>
      <p:sp>
        <p:nvSpPr>
          <p:cNvPr id="14" name="Text Placeholder 3">
            <a:extLst>
              <a:ext uri="{FF2B5EF4-FFF2-40B4-BE49-F238E27FC236}">
                <a16:creationId xmlns:a16="http://schemas.microsoft.com/office/drawing/2014/main" id="{AACE5F76-C4DF-418A-A145-D4A670628959}"/>
              </a:ext>
            </a:extLst>
          </p:cNvPr>
          <p:cNvSpPr>
            <a:spLocks noGrp="1"/>
          </p:cNvSpPr>
          <p:nvPr>
            <p:ph type="body" sz="quarter" idx="13" hasCustomPrompt="1"/>
          </p:nvPr>
        </p:nvSpPr>
        <p:spPr>
          <a:xfrm>
            <a:off x="5651499" y="5265249"/>
            <a:ext cx="3413125" cy="365125"/>
          </a:xfrm>
        </p:spPr>
        <p:txBody>
          <a:bodyPr>
            <a:noAutofit/>
          </a:bodyPr>
          <a:lstStyle>
            <a:lvl1pPr marL="0" indent="0" algn="ctr">
              <a:buNone/>
              <a:defRPr sz="1800">
                <a:solidFill>
                  <a:schemeClr val="accent4"/>
                </a:solidFill>
                <a:latin typeface="Oswald Regular" panose="02000503000000000000" pitchFamily="2" charset="0"/>
              </a:defRPr>
            </a:lvl1pPr>
          </a:lstStyle>
          <a:p>
            <a:pPr lvl="0"/>
            <a:r>
              <a:rPr lang="en-US" dirty="0"/>
              <a:t>Name, Title</a:t>
            </a:r>
          </a:p>
        </p:txBody>
      </p:sp>
    </p:spTree>
    <p:extLst>
      <p:ext uri="{BB962C8B-B14F-4D97-AF65-F5344CB8AC3E}">
        <p14:creationId xmlns:p14="http://schemas.microsoft.com/office/powerpoint/2010/main" val="261875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ection Header 1">
    <p:spTree>
      <p:nvGrpSpPr>
        <p:cNvPr id="1" name=""/>
        <p:cNvGrpSpPr/>
        <p:nvPr/>
      </p:nvGrpSpPr>
      <p:grpSpPr>
        <a:xfrm>
          <a:off x="0" y="0"/>
          <a:ext cx="0" cy="0"/>
          <a:chOff x="0" y="0"/>
          <a:chExt cx="0" cy="0"/>
        </a:xfrm>
      </p:grpSpPr>
      <p:pic>
        <p:nvPicPr>
          <p:cNvPr id="7" name="Picture 6" descr="A group of people in a field with a mountain in the background&#10;&#10;Description automatically generated">
            <a:extLst>
              <a:ext uri="{FF2B5EF4-FFF2-40B4-BE49-F238E27FC236}">
                <a16:creationId xmlns:a16="http://schemas.microsoft.com/office/drawing/2014/main" id="{C35EF2E7-98B7-4076-900F-6ADFF637F952}"/>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64A4B62-1096-4EDD-A42C-7CC1CFC45A42}"/>
              </a:ext>
            </a:extLst>
          </p:cNvPr>
          <p:cNvSpPr/>
          <p:nvPr userDrawn="1"/>
        </p:nvSpPr>
        <p:spPr>
          <a:xfrm>
            <a:off x="0" y="0"/>
            <a:ext cx="12192000" cy="6858000"/>
          </a:xfrm>
          <a:prstGeom prst="rect">
            <a:avLst/>
          </a:prstGeom>
          <a:solidFill>
            <a:srgbClr val="04244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90390B-DC17-45FB-94FD-CDE9067D8B0F}"/>
              </a:ext>
            </a:extLst>
          </p:cNvPr>
          <p:cNvSpPr/>
          <p:nvPr userDrawn="1"/>
        </p:nvSpPr>
        <p:spPr>
          <a:xfrm>
            <a:off x="0" y="790575"/>
            <a:ext cx="12192000" cy="149225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1ED7-BF8C-40A8-908C-753A73BA01A0}"/>
              </a:ext>
            </a:extLst>
          </p:cNvPr>
          <p:cNvSpPr>
            <a:spLocks noGrp="1"/>
          </p:cNvSpPr>
          <p:nvPr>
            <p:ph type="title" hasCustomPrompt="1"/>
          </p:nvPr>
        </p:nvSpPr>
        <p:spPr>
          <a:xfrm>
            <a:off x="2286000" y="1009650"/>
            <a:ext cx="9061450" cy="1168400"/>
          </a:xfrm>
        </p:spPr>
        <p:txBody>
          <a:bodyPr anchor="ctr">
            <a:normAutofit/>
          </a:bodyPr>
          <a:lstStyle>
            <a:lvl1pPr>
              <a:defRPr sz="3600">
                <a:solidFill>
                  <a:schemeClr val="bg1"/>
                </a:solidFill>
                <a:latin typeface="Oswald Regular" panose="02000503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9EE3CEA-D32C-4918-88F8-4A5237E54DD9}"/>
              </a:ext>
            </a:extLst>
          </p:cNvPr>
          <p:cNvSpPr>
            <a:spLocks noGrp="1"/>
          </p:cNvSpPr>
          <p:nvPr>
            <p:ph type="dt" sz="half" idx="10"/>
          </p:nvPr>
        </p:nvSpPr>
        <p:spPr/>
        <p:txBody>
          <a:bodyPr/>
          <a:lstStyle/>
          <a:p>
            <a:fld id="{F55E97EF-1D0E-49FD-9FE8-297B29C11FB4}" type="datetime1">
              <a:rPr lang="en-US" smtClean="0"/>
              <a:t>10/21/2019</a:t>
            </a:fld>
            <a:endParaRPr lang="en-US" dirty="0"/>
          </a:p>
        </p:txBody>
      </p:sp>
      <p:sp>
        <p:nvSpPr>
          <p:cNvPr id="5" name="Footer Placeholder 4">
            <a:extLst>
              <a:ext uri="{FF2B5EF4-FFF2-40B4-BE49-F238E27FC236}">
                <a16:creationId xmlns:a16="http://schemas.microsoft.com/office/drawing/2014/main" id="{91BC1FA0-C815-4282-8B3F-2F00D0AF70DA}"/>
              </a:ext>
            </a:extLst>
          </p:cNvPr>
          <p:cNvSpPr>
            <a:spLocks noGrp="1"/>
          </p:cNvSpPr>
          <p:nvPr>
            <p:ph type="ftr" sz="quarter" idx="11"/>
          </p:nvPr>
        </p:nvSpPr>
        <p:spPr/>
        <p:txBody>
          <a:bodyPr/>
          <a:lstStyle/>
          <a:p>
            <a:endParaRPr lang="en-US" dirty="0"/>
          </a:p>
        </p:txBody>
      </p:sp>
      <p:sp>
        <p:nvSpPr>
          <p:cNvPr id="12" name="Arrow: Chevron 11">
            <a:extLst>
              <a:ext uri="{FF2B5EF4-FFF2-40B4-BE49-F238E27FC236}">
                <a16:creationId xmlns:a16="http://schemas.microsoft.com/office/drawing/2014/main" id="{34D5D84B-9515-4BEE-AA22-784CBABD465C}"/>
              </a:ext>
            </a:extLst>
          </p:cNvPr>
          <p:cNvSpPr/>
          <p:nvPr userDrawn="1"/>
        </p:nvSpPr>
        <p:spPr>
          <a:xfrm>
            <a:off x="1262063" y="790575"/>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Diamond 8">
            <a:extLst>
              <a:ext uri="{FF2B5EF4-FFF2-40B4-BE49-F238E27FC236}">
                <a16:creationId xmlns:a16="http://schemas.microsoft.com/office/drawing/2014/main" id="{908174B9-47AC-4FDD-9E3A-43C19F1026F6}"/>
              </a:ext>
            </a:extLst>
          </p:cNvPr>
          <p:cNvSpPr/>
          <p:nvPr userDrawn="1"/>
        </p:nvSpPr>
        <p:spPr>
          <a:xfrm>
            <a:off x="-119119" y="458731"/>
            <a:ext cx="2155938" cy="2155938"/>
          </a:xfrm>
          <a:prstGeom prst="diamond">
            <a:avLst/>
          </a:pr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F12FB374-B780-4BD2-A0DB-C3574C765B4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475" y="1019175"/>
            <a:ext cx="938750" cy="854076"/>
          </a:xfrm>
          <a:prstGeom prst="rect">
            <a:avLst/>
          </a:prstGeom>
        </p:spPr>
      </p:pic>
      <p:sp>
        <p:nvSpPr>
          <p:cNvPr id="13" name="Arrow: Chevron 12">
            <a:extLst>
              <a:ext uri="{FF2B5EF4-FFF2-40B4-BE49-F238E27FC236}">
                <a16:creationId xmlns:a16="http://schemas.microsoft.com/office/drawing/2014/main" id="{4EEB5B73-D837-4CAE-8D91-CAC8F11A2312}"/>
              </a:ext>
            </a:extLst>
          </p:cNvPr>
          <p:cNvSpPr/>
          <p:nvPr userDrawn="1"/>
        </p:nvSpPr>
        <p:spPr>
          <a:xfrm rot="10800000">
            <a:off x="-206189" y="790575"/>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Slide Number Placeholder 5">
            <a:extLst>
              <a:ext uri="{FF2B5EF4-FFF2-40B4-BE49-F238E27FC236}">
                <a16:creationId xmlns:a16="http://schemas.microsoft.com/office/drawing/2014/main" id="{281816F9-18A8-4D36-B962-B6839D27CCE9}"/>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365585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Header 1">
    <p:spTree>
      <p:nvGrpSpPr>
        <p:cNvPr id="1" name=""/>
        <p:cNvGrpSpPr/>
        <p:nvPr/>
      </p:nvGrpSpPr>
      <p:grpSpPr>
        <a:xfrm>
          <a:off x="0" y="0"/>
          <a:ext cx="0" cy="0"/>
          <a:chOff x="0" y="0"/>
          <a:chExt cx="0" cy="0"/>
        </a:xfrm>
      </p:grpSpPr>
      <p:pic>
        <p:nvPicPr>
          <p:cNvPr id="14" name="Picture 13" descr="A black and white photo of a living room&#10;&#10;Description automatically generated">
            <a:extLst>
              <a:ext uri="{FF2B5EF4-FFF2-40B4-BE49-F238E27FC236}">
                <a16:creationId xmlns:a16="http://schemas.microsoft.com/office/drawing/2014/main" id="{5F16BA17-9263-4C77-BEC1-2A45C73EA541}"/>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11377" b="4332"/>
          <a:stretch/>
        </p:blipFill>
        <p:spPr>
          <a:xfrm>
            <a:off x="0" y="1"/>
            <a:ext cx="12192000" cy="6858000"/>
          </a:xfrm>
          <a:prstGeom prst="rect">
            <a:avLst/>
          </a:prstGeom>
        </p:spPr>
      </p:pic>
      <p:sp>
        <p:nvSpPr>
          <p:cNvPr id="8" name="Rectangle 7">
            <a:extLst>
              <a:ext uri="{FF2B5EF4-FFF2-40B4-BE49-F238E27FC236}">
                <a16:creationId xmlns:a16="http://schemas.microsoft.com/office/drawing/2014/main" id="{464A4B62-1096-4EDD-A42C-7CC1CFC45A42}"/>
              </a:ext>
            </a:extLst>
          </p:cNvPr>
          <p:cNvSpPr/>
          <p:nvPr userDrawn="1"/>
        </p:nvSpPr>
        <p:spPr>
          <a:xfrm>
            <a:off x="0" y="0"/>
            <a:ext cx="12192000" cy="6858000"/>
          </a:xfrm>
          <a:prstGeom prst="rect">
            <a:avLst/>
          </a:prstGeom>
          <a:solidFill>
            <a:srgbClr val="04244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90390B-DC17-45FB-94FD-CDE9067D8B0F}"/>
              </a:ext>
            </a:extLst>
          </p:cNvPr>
          <p:cNvSpPr/>
          <p:nvPr userDrawn="1"/>
        </p:nvSpPr>
        <p:spPr>
          <a:xfrm>
            <a:off x="0" y="790575"/>
            <a:ext cx="12192000" cy="149225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1ED7-BF8C-40A8-908C-753A73BA01A0}"/>
              </a:ext>
            </a:extLst>
          </p:cNvPr>
          <p:cNvSpPr>
            <a:spLocks noGrp="1"/>
          </p:cNvSpPr>
          <p:nvPr>
            <p:ph type="title" hasCustomPrompt="1"/>
          </p:nvPr>
        </p:nvSpPr>
        <p:spPr>
          <a:xfrm>
            <a:off x="2286000" y="1009650"/>
            <a:ext cx="9061450" cy="1168400"/>
          </a:xfrm>
        </p:spPr>
        <p:txBody>
          <a:bodyPr anchor="ctr">
            <a:normAutofit/>
          </a:bodyPr>
          <a:lstStyle>
            <a:lvl1pPr>
              <a:defRPr sz="3600">
                <a:solidFill>
                  <a:schemeClr val="bg1"/>
                </a:solidFill>
                <a:latin typeface="Oswald Regular" panose="02000503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9EE3CEA-D32C-4918-88F8-4A5237E54DD9}"/>
              </a:ext>
            </a:extLst>
          </p:cNvPr>
          <p:cNvSpPr>
            <a:spLocks noGrp="1"/>
          </p:cNvSpPr>
          <p:nvPr>
            <p:ph type="dt" sz="half" idx="10"/>
          </p:nvPr>
        </p:nvSpPr>
        <p:spPr/>
        <p:txBody>
          <a:bodyPr/>
          <a:lstStyle/>
          <a:p>
            <a:fld id="{ECBA4EC5-A873-4355-9F86-132AD6D38C7A}" type="datetime1">
              <a:rPr lang="en-US" smtClean="0"/>
              <a:t>10/21/2019</a:t>
            </a:fld>
            <a:endParaRPr lang="en-US" dirty="0"/>
          </a:p>
        </p:txBody>
      </p:sp>
      <p:sp>
        <p:nvSpPr>
          <p:cNvPr id="5" name="Footer Placeholder 4">
            <a:extLst>
              <a:ext uri="{FF2B5EF4-FFF2-40B4-BE49-F238E27FC236}">
                <a16:creationId xmlns:a16="http://schemas.microsoft.com/office/drawing/2014/main" id="{91BC1FA0-C815-4282-8B3F-2F00D0AF70DA}"/>
              </a:ext>
            </a:extLst>
          </p:cNvPr>
          <p:cNvSpPr>
            <a:spLocks noGrp="1"/>
          </p:cNvSpPr>
          <p:nvPr>
            <p:ph type="ftr" sz="quarter" idx="11"/>
          </p:nvPr>
        </p:nvSpPr>
        <p:spPr/>
        <p:txBody>
          <a:bodyPr/>
          <a:lstStyle/>
          <a:p>
            <a:endParaRPr lang="en-US" dirty="0"/>
          </a:p>
        </p:txBody>
      </p:sp>
      <p:sp>
        <p:nvSpPr>
          <p:cNvPr id="12" name="Arrow: Chevron 11">
            <a:extLst>
              <a:ext uri="{FF2B5EF4-FFF2-40B4-BE49-F238E27FC236}">
                <a16:creationId xmlns:a16="http://schemas.microsoft.com/office/drawing/2014/main" id="{34D5D84B-9515-4BEE-AA22-784CBABD465C}"/>
              </a:ext>
            </a:extLst>
          </p:cNvPr>
          <p:cNvSpPr/>
          <p:nvPr userDrawn="1"/>
        </p:nvSpPr>
        <p:spPr>
          <a:xfrm>
            <a:off x="1262063" y="790575"/>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Diamond 8">
            <a:extLst>
              <a:ext uri="{FF2B5EF4-FFF2-40B4-BE49-F238E27FC236}">
                <a16:creationId xmlns:a16="http://schemas.microsoft.com/office/drawing/2014/main" id="{908174B9-47AC-4FDD-9E3A-43C19F1026F6}"/>
              </a:ext>
            </a:extLst>
          </p:cNvPr>
          <p:cNvSpPr/>
          <p:nvPr userDrawn="1"/>
        </p:nvSpPr>
        <p:spPr>
          <a:xfrm>
            <a:off x="-119119" y="458731"/>
            <a:ext cx="2155938" cy="2155938"/>
          </a:xfrm>
          <a:prstGeom prst="diamond">
            <a:avLst/>
          </a:pr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F12FB374-B780-4BD2-A0DB-C3574C765B4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475" y="1019175"/>
            <a:ext cx="938750" cy="854076"/>
          </a:xfrm>
          <a:prstGeom prst="rect">
            <a:avLst/>
          </a:prstGeom>
        </p:spPr>
      </p:pic>
      <p:sp>
        <p:nvSpPr>
          <p:cNvPr id="13" name="Arrow: Chevron 12">
            <a:extLst>
              <a:ext uri="{FF2B5EF4-FFF2-40B4-BE49-F238E27FC236}">
                <a16:creationId xmlns:a16="http://schemas.microsoft.com/office/drawing/2014/main" id="{4EEB5B73-D837-4CAE-8D91-CAC8F11A2312}"/>
              </a:ext>
            </a:extLst>
          </p:cNvPr>
          <p:cNvSpPr/>
          <p:nvPr userDrawn="1"/>
        </p:nvSpPr>
        <p:spPr>
          <a:xfrm rot="10800000">
            <a:off x="-206189" y="790575"/>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Slide Number Placeholder 5">
            <a:extLst>
              <a:ext uri="{FF2B5EF4-FFF2-40B4-BE49-F238E27FC236}">
                <a16:creationId xmlns:a16="http://schemas.microsoft.com/office/drawing/2014/main" id="{C81E12C6-F70F-4B62-AA03-5789D26B5D09}"/>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2166845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1">
    <p:spTree>
      <p:nvGrpSpPr>
        <p:cNvPr id="1" name=""/>
        <p:cNvGrpSpPr/>
        <p:nvPr/>
      </p:nvGrpSpPr>
      <p:grpSpPr>
        <a:xfrm>
          <a:off x="0" y="0"/>
          <a:ext cx="0" cy="0"/>
          <a:chOff x="0" y="0"/>
          <a:chExt cx="0" cy="0"/>
        </a:xfrm>
      </p:grpSpPr>
      <p:pic>
        <p:nvPicPr>
          <p:cNvPr id="14" name="Picture 13" descr="A large tree in a field&#10;&#10;Description automatically generated">
            <a:extLst>
              <a:ext uri="{FF2B5EF4-FFF2-40B4-BE49-F238E27FC236}">
                <a16:creationId xmlns:a16="http://schemas.microsoft.com/office/drawing/2014/main" id="{42B450C2-4931-452F-9068-DACDC22FAFF5}"/>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2684" b="1299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64A4B62-1096-4EDD-A42C-7CC1CFC45A42}"/>
              </a:ext>
            </a:extLst>
          </p:cNvPr>
          <p:cNvSpPr/>
          <p:nvPr userDrawn="1"/>
        </p:nvSpPr>
        <p:spPr>
          <a:xfrm>
            <a:off x="0" y="0"/>
            <a:ext cx="12192000" cy="6858000"/>
          </a:xfrm>
          <a:prstGeom prst="rect">
            <a:avLst/>
          </a:prstGeom>
          <a:solidFill>
            <a:srgbClr val="04244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B90390B-DC17-45FB-94FD-CDE9067D8B0F}"/>
              </a:ext>
            </a:extLst>
          </p:cNvPr>
          <p:cNvSpPr/>
          <p:nvPr userDrawn="1"/>
        </p:nvSpPr>
        <p:spPr>
          <a:xfrm>
            <a:off x="0" y="790575"/>
            <a:ext cx="12192000" cy="149225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5B1ED7-BF8C-40A8-908C-753A73BA01A0}"/>
              </a:ext>
            </a:extLst>
          </p:cNvPr>
          <p:cNvSpPr>
            <a:spLocks noGrp="1"/>
          </p:cNvSpPr>
          <p:nvPr>
            <p:ph type="title" hasCustomPrompt="1"/>
          </p:nvPr>
        </p:nvSpPr>
        <p:spPr>
          <a:xfrm>
            <a:off x="2286000" y="1009650"/>
            <a:ext cx="9061450" cy="1168400"/>
          </a:xfrm>
        </p:spPr>
        <p:txBody>
          <a:bodyPr anchor="ctr">
            <a:normAutofit/>
          </a:bodyPr>
          <a:lstStyle>
            <a:lvl1pPr>
              <a:defRPr sz="3600">
                <a:solidFill>
                  <a:schemeClr val="bg1"/>
                </a:solidFill>
                <a:latin typeface="Oswald Regular" panose="02000503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D9EE3CEA-D32C-4918-88F8-4A5237E54DD9}"/>
              </a:ext>
            </a:extLst>
          </p:cNvPr>
          <p:cNvSpPr>
            <a:spLocks noGrp="1"/>
          </p:cNvSpPr>
          <p:nvPr>
            <p:ph type="dt" sz="half" idx="10"/>
          </p:nvPr>
        </p:nvSpPr>
        <p:spPr/>
        <p:txBody>
          <a:bodyPr/>
          <a:lstStyle/>
          <a:p>
            <a:fld id="{8EDF5B4F-2C2B-4B18-A05D-C4E65F30CE24}" type="datetime1">
              <a:rPr lang="en-US" smtClean="0"/>
              <a:t>10/21/2019</a:t>
            </a:fld>
            <a:endParaRPr lang="en-US" dirty="0"/>
          </a:p>
        </p:txBody>
      </p:sp>
      <p:sp>
        <p:nvSpPr>
          <p:cNvPr id="5" name="Footer Placeholder 4">
            <a:extLst>
              <a:ext uri="{FF2B5EF4-FFF2-40B4-BE49-F238E27FC236}">
                <a16:creationId xmlns:a16="http://schemas.microsoft.com/office/drawing/2014/main" id="{91BC1FA0-C815-4282-8B3F-2F00D0AF70DA}"/>
              </a:ext>
            </a:extLst>
          </p:cNvPr>
          <p:cNvSpPr>
            <a:spLocks noGrp="1"/>
          </p:cNvSpPr>
          <p:nvPr>
            <p:ph type="ftr" sz="quarter" idx="11"/>
          </p:nvPr>
        </p:nvSpPr>
        <p:spPr/>
        <p:txBody>
          <a:bodyPr/>
          <a:lstStyle/>
          <a:p>
            <a:endParaRPr lang="en-US" dirty="0"/>
          </a:p>
        </p:txBody>
      </p:sp>
      <p:sp>
        <p:nvSpPr>
          <p:cNvPr id="12" name="Arrow: Chevron 11">
            <a:extLst>
              <a:ext uri="{FF2B5EF4-FFF2-40B4-BE49-F238E27FC236}">
                <a16:creationId xmlns:a16="http://schemas.microsoft.com/office/drawing/2014/main" id="{34D5D84B-9515-4BEE-AA22-784CBABD465C}"/>
              </a:ext>
            </a:extLst>
          </p:cNvPr>
          <p:cNvSpPr/>
          <p:nvPr userDrawn="1"/>
        </p:nvSpPr>
        <p:spPr>
          <a:xfrm>
            <a:off x="1262063" y="790575"/>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Diamond 8">
            <a:extLst>
              <a:ext uri="{FF2B5EF4-FFF2-40B4-BE49-F238E27FC236}">
                <a16:creationId xmlns:a16="http://schemas.microsoft.com/office/drawing/2014/main" id="{908174B9-47AC-4FDD-9E3A-43C19F1026F6}"/>
              </a:ext>
            </a:extLst>
          </p:cNvPr>
          <p:cNvSpPr/>
          <p:nvPr userDrawn="1"/>
        </p:nvSpPr>
        <p:spPr>
          <a:xfrm>
            <a:off x="-119119" y="458731"/>
            <a:ext cx="2155938" cy="2155938"/>
          </a:xfrm>
          <a:prstGeom prst="diamond">
            <a:avLst/>
          </a:pr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F12FB374-B780-4BD2-A0DB-C3574C765B4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475" y="1019175"/>
            <a:ext cx="938750" cy="854076"/>
          </a:xfrm>
          <a:prstGeom prst="rect">
            <a:avLst/>
          </a:prstGeom>
        </p:spPr>
      </p:pic>
      <p:sp>
        <p:nvSpPr>
          <p:cNvPr id="13" name="Arrow: Chevron 12">
            <a:extLst>
              <a:ext uri="{FF2B5EF4-FFF2-40B4-BE49-F238E27FC236}">
                <a16:creationId xmlns:a16="http://schemas.microsoft.com/office/drawing/2014/main" id="{4EEB5B73-D837-4CAE-8D91-CAC8F11A2312}"/>
              </a:ext>
            </a:extLst>
          </p:cNvPr>
          <p:cNvSpPr/>
          <p:nvPr userDrawn="1"/>
        </p:nvSpPr>
        <p:spPr>
          <a:xfrm rot="10800000">
            <a:off x="-206189" y="790575"/>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Slide Number Placeholder 5">
            <a:extLst>
              <a:ext uri="{FF2B5EF4-FFF2-40B4-BE49-F238E27FC236}">
                <a16:creationId xmlns:a16="http://schemas.microsoft.com/office/drawing/2014/main" id="{9082F5D0-C6D6-4277-AE14-47A262F9FE50}"/>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2521898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ection Header 1">
    <p:spTree>
      <p:nvGrpSpPr>
        <p:cNvPr id="1" name=""/>
        <p:cNvGrpSpPr/>
        <p:nvPr/>
      </p:nvGrpSpPr>
      <p:grpSpPr>
        <a:xfrm>
          <a:off x="0" y="0"/>
          <a:ext cx="0" cy="0"/>
          <a:chOff x="0" y="0"/>
          <a:chExt cx="0" cy="0"/>
        </a:xfrm>
      </p:grpSpPr>
      <p:pic>
        <p:nvPicPr>
          <p:cNvPr id="7" name="Picture 6" descr="A group of people in a field with a mountain in the background&#10;&#10;Description automatically generated">
            <a:extLst>
              <a:ext uri="{FF2B5EF4-FFF2-40B4-BE49-F238E27FC236}">
                <a16:creationId xmlns:a16="http://schemas.microsoft.com/office/drawing/2014/main" id="{C35EF2E7-98B7-4076-900F-6ADFF637F952}"/>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64A4B62-1096-4EDD-A42C-7CC1CFC45A42}"/>
              </a:ext>
            </a:extLst>
          </p:cNvPr>
          <p:cNvSpPr/>
          <p:nvPr userDrawn="1"/>
        </p:nvSpPr>
        <p:spPr>
          <a:xfrm>
            <a:off x="0" y="0"/>
            <a:ext cx="12192000" cy="6858000"/>
          </a:xfrm>
          <a:prstGeom prst="rect">
            <a:avLst/>
          </a:prstGeom>
          <a:solidFill>
            <a:srgbClr val="04244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D9EE3CEA-D32C-4918-88F8-4A5237E54DD9}"/>
              </a:ext>
            </a:extLst>
          </p:cNvPr>
          <p:cNvSpPr>
            <a:spLocks noGrp="1"/>
          </p:cNvSpPr>
          <p:nvPr>
            <p:ph type="dt" sz="half" idx="10"/>
          </p:nvPr>
        </p:nvSpPr>
        <p:spPr/>
        <p:txBody>
          <a:bodyPr/>
          <a:lstStyle/>
          <a:p>
            <a:fld id="{4C8D0C56-5B57-40CF-85A6-48C7710ACB58}" type="datetime1">
              <a:rPr lang="en-US" smtClean="0"/>
              <a:t>10/21/2019</a:t>
            </a:fld>
            <a:endParaRPr lang="en-US" dirty="0"/>
          </a:p>
        </p:txBody>
      </p:sp>
      <p:sp>
        <p:nvSpPr>
          <p:cNvPr id="5" name="Footer Placeholder 4">
            <a:extLst>
              <a:ext uri="{FF2B5EF4-FFF2-40B4-BE49-F238E27FC236}">
                <a16:creationId xmlns:a16="http://schemas.microsoft.com/office/drawing/2014/main" id="{91BC1FA0-C815-4282-8B3F-2F00D0AF70DA}"/>
              </a:ext>
            </a:extLst>
          </p:cNvPr>
          <p:cNvSpPr>
            <a:spLocks noGrp="1"/>
          </p:cNvSpPr>
          <p:nvPr>
            <p:ph type="ftr" sz="quarter" idx="11"/>
          </p:nvPr>
        </p:nvSpPr>
        <p:spPr/>
        <p:txBody>
          <a:bodyPr/>
          <a:lstStyle/>
          <a:p>
            <a:endParaRPr lang="en-US" dirty="0"/>
          </a:p>
        </p:txBody>
      </p:sp>
      <p:sp>
        <p:nvSpPr>
          <p:cNvPr id="14" name="Slide Number Placeholder 5">
            <a:extLst>
              <a:ext uri="{FF2B5EF4-FFF2-40B4-BE49-F238E27FC236}">
                <a16:creationId xmlns:a16="http://schemas.microsoft.com/office/drawing/2014/main" id="{281816F9-18A8-4D36-B962-B6839D27CCE9}"/>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
        <p:nvSpPr>
          <p:cNvPr id="15" name="Rectangle 14">
            <a:extLst>
              <a:ext uri="{FF2B5EF4-FFF2-40B4-BE49-F238E27FC236}">
                <a16:creationId xmlns:a16="http://schemas.microsoft.com/office/drawing/2014/main" id="{4516542F-0FAA-4674-A89D-E51D0AE723CA}"/>
              </a:ext>
            </a:extLst>
          </p:cNvPr>
          <p:cNvSpPr/>
          <p:nvPr userDrawn="1"/>
        </p:nvSpPr>
        <p:spPr>
          <a:xfrm>
            <a:off x="0" y="4452144"/>
            <a:ext cx="12192000" cy="1492250"/>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Chevron 15">
            <a:extLst>
              <a:ext uri="{FF2B5EF4-FFF2-40B4-BE49-F238E27FC236}">
                <a16:creationId xmlns:a16="http://schemas.microsoft.com/office/drawing/2014/main" id="{9847CF27-F716-429F-8E57-92BAC5478D37}"/>
              </a:ext>
            </a:extLst>
          </p:cNvPr>
          <p:cNvSpPr/>
          <p:nvPr userDrawn="1"/>
        </p:nvSpPr>
        <p:spPr>
          <a:xfrm>
            <a:off x="1262063" y="4452144"/>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Diamond 16">
            <a:extLst>
              <a:ext uri="{FF2B5EF4-FFF2-40B4-BE49-F238E27FC236}">
                <a16:creationId xmlns:a16="http://schemas.microsoft.com/office/drawing/2014/main" id="{5D0786C8-F48C-435F-8D37-08AD7A4FF531}"/>
              </a:ext>
            </a:extLst>
          </p:cNvPr>
          <p:cNvSpPr/>
          <p:nvPr userDrawn="1"/>
        </p:nvSpPr>
        <p:spPr>
          <a:xfrm>
            <a:off x="-119119" y="4120300"/>
            <a:ext cx="2155938" cy="2155938"/>
          </a:xfrm>
          <a:prstGeom prst="diamond">
            <a:avLst/>
          </a:pr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5538DE4E-3FED-4C0B-8B73-BCDA22DC66E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9475" y="4680744"/>
            <a:ext cx="938750" cy="854076"/>
          </a:xfrm>
          <a:prstGeom prst="rect">
            <a:avLst/>
          </a:prstGeom>
        </p:spPr>
      </p:pic>
      <p:sp>
        <p:nvSpPr>
          <p:cNvPr id="19" name="Arrow: Chevron 18">
            <a:extLst>
              <a:ext uri="{FF2B5EF4-FFF2-40B4-BE49-F238E27FC236}">
                <a16:creationId xmlns:a16="http://schemas.microsoft.com/office/drawing/2014/main" id="{65D93BB8-F679-4371-9C17-49F9D636F18A}"/>
              </a:ext>
            </a:extLst>
          </p:cNvPr>
          <p:cNvSpPr/>
          <p:nvPr userDrawn="1"/>
        </p:nvSpPr>
        <p:spPr>
          <a:xfrm rot="10800000">
            <a:off x="-206189" y="4452144"/>
            <a:ext cx="859631" cy="1492250"/>
          </a:xfrm>
          <a:prstGeom prst="chevron">
            <a:avLst>
              <a:gd name="adj" fmla="val 87255"/>
            </a:avLst>
          </a:prstGeom>
          <a:solidFill>
            <a:srgbClr val="0081B4">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Title 3">
            <a:extLst>
              <a:ext uri="{FF2B5EF4-FFF2-40B4-BE49-F238E27FC236}">
                <a16:creationId xmlns:a16="http://schemas.microsoft.com/office/drawing/2014/main" id="{44757376-FDFF-4AD3-B4AC-DE0C9457F0A2}"/>
              </a:ext>
            </a:extLst>
          </p:cNvPr>
          <p:cNvSpPr>
            <a:spLocks noGrp="1"/>
          </p:cNvSpPr>
          <p:nvPr>
            <p:ph type="title" hasCustomPrompt="1"/>
          </p:nvPr>
        </p:nvSpPr>
        <p:spPr>
          <a:xfrm>
            <a:off x="2121695" y="5202237"/>
            <a:ext cx="2906286" cy="742158"/>
          </a:xfrm>
          <a:prstGeom prst="rect">
            <a:avLst/>
          </a:prstGeom>
        </p:spPr>
        <p:txBody>
          <a:bodyPr anchor="t">
            <a:normAutofit/>
          </a:bodyPr>
          <a:lstStyle>
            <a:lvl1pPr>
              <a:defRPr sz="3600">
                <a:solidFill>
                  <a:schemeClr val="bg1"/>
                </a:solidFill>
                <a:latin typeface="Oswald Regular" panose="02000503000000000000" pitchFamily="2" charset="0"/>
              </a:defRPr>
            </a:lvl1pPr>
          </a:lstStyle>
          <a:p>
            <a:r>
              <a:rPr lang="en-US" dirty="0"/>
              <a:t>QUESTIONS?</a:t>
            </a:r>
          </a:p>
        </p:txBody>
      </p:sp>
      <p:sp>
        <p:nvSpPr>
          <p:cNvPr id="21" name="Text Placeholder 5">
            <a:extLst>
              <a:ext uri="{FF2B5EF4-FFF2-40B4-BE49-F238E27FC236}">
                <a16:creationId xmlns:a16="http://schemas.microsoft.com/office/drawing/2014/main" id="{3EE2E0CB-A9A5-4C8D-A2FA-0C07A3A3A046}"/>
              </a:ext>
            </a:extLst>
          </p:cNvPr>
          <p:cNvSpPr>
            <a:spLocks noGrp="1"/>
          </p:cNvSpPr>
          <p:nvPr>
            <p:ph type="body" idx="1" hasCustomPrompt="1"/>
          </p:nvPr>
        </p:nvSpPr>
        <p:spPr>
          <a:xfrm>
            <a:off x="2121694" y="4452144"/>
            <a:ext cx="2906286" cy="646055"/>
          </a:xfrm>
        </p:spPr>
        <p:txBody>
          <a:bodyPr anchor="b">
            <a:normAutofit/>
          </a:bodyPr>
          <a:lstStyle>
            <a:lvl1pPr marL="0" indent="0">
              <a:buNone/>
              <a:defRPr sz="2400">
                <a:solidFill>
                  <a:schemeClr val="bg1"/>
                </a:solidFill>
                <a:latin typeface="Oswald Regular" panose="02000503000000000000" pitchFamily="2" charset="0"/>
              </a:defRPr>
            </a:lvl1pPr>
          </a:lstStyle>
          <a:p>
            <a:r>
              <a:rPr lang="en-US" dirty="0"/>
              <a:t>THANK YOU!</a:t>
            </a:r>
          </a:p>
        </p:txBody>
      </p:sp>
    </p:spTree>
    <p:extLst>
      <p:ext uri="{BB962C8B-B14F-4D97-AF65-F5344CB8AC3E}">
        <p14:creationId xmlns:p14="http://schemas.microsoft.com/office/powerpoint/2010/main" val="3871113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4">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2D24232-CA6E-4D2A-8F47-4E0C8E30E48C}"/>
              </a:ext>
            </a:extLst>
          </p:cNvPr>
          <p:cNvPicPr>
            <a:picLocks noChangeAspect="1"/>
          </p:cNvPicPr>
          <p:nvPr userDrawn="1"/>
        </p:nvPicPr>
        <p:blipFill rotWithShape="1">
          <a:blip r:embed="rId2">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9432" b="8692"/>
          <a:stretch/>
        </p:blipFill>
        <p:spPr>
          <a:xfrm>
            <a:off x="1" y="0"/>
            <a:ext cx="12192000" cy="6858000"/>
          </a:xfrm>
          <a:prstGeom prst="rect">
            <a:avLst/>
          </a:prstGeom>
        </p:spPr>
      </p:pic>
      <p:sp>
        <p:nvSpPr>
          <p:cNvPr id="15" name="Flowchart: Off-page Connector 14">
            <a:extLst>
              <a:ext uri="{FF2B5EF4-FFF2-40B4-BE49-F238E27FC236}">
                <a16:creationId xmlns:a16="http://schemas.microsoft.com/office/drawing/2014/main" id="{04D026EF-6C9C-4B90-9B3F-0105DB5B6C9A}"/>
              </a:ext>
            </a:extLst>
          </p:cNvPr>
          <p:cNvSpPr/>
          <p:nvPr userDrawn="1"/>
        </p:nvSpPr>
        <p:spPr>
          <a:xfrm>
            <a:off x="571500" y="-15875"/>
            <a:ext cx="2495550" cy="2746169"/>
          </a:xfrm>
          <a:prstGeom prst="flowChartOffpageConnector">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Off-page Connector 13">
            <a:extLst>
              <a:ext uri="{FF2B5EF4-FFF2-40B4-BE49-F238E27FC236}">
                <a16:creationId xmlns:a16="http://schemas.microsoft.com/office/drawing/2014/main" id="{238B9CE1-4533-42F4-A17F-2938BF67EEF6}"/>
              </a:ext>
            </a:extLst>
          </p:cNvPr>
          <p:cNvSpPr/>
          <p:nvPr userDrawn="1"/>
        </p:nvSpPr>
        <p:spPr>
          <a:xfrm>
            <a:off x="571500" y="147638"/>
            <a:ext cx="2495550" cy="2746169"/>
          </a:xfrm>
          <a:prstGeom prst="flowChartOffpageConnector">
            <a:avLst/>
          </a:prstGeom>
          <a:solidFill>
            <a:srgbClr val="009DD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DD8F6ABA-7BA2-48DC-B7BA-26683AF0F89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630" y="499741"/>
            <a:ext cx="2009775" cy="542925"/>
          </a:xfrm>
          <a:prstGeom prst="rect">
            <a:avLst/>
          </a:prstGeom>
        </p:spPr>
      </p:pic>
      <p:sp>
        <p:nvSpPr>
          <p:cNvPr id="11" name="Title 1">
            <a:extLst>
              <a:ext uri="{FF2B5EF4-FFF2-40B4-BE49-F238E27FC236}">
                <a16:creationId xmlns:a16="http://schemas.microsoft.com/office/drawing/2014/main" id="{B6DF25F5-52C1-4ED2-A88F-69DDFE008743}"/>
              </a:ext>
            </a:extLst>
          </p:cNvPr>
          <p:cNvSpPr>
            <a:spLocks noGrp="1"/>
          </p:cNvSpPr>
          <p:nvPr>
            <p:ph type="ctrTitle" hasCustomPrompt="1"/>
          </p:nvPr>
        </p:nvSpPr>
        <p:spPr>
          <a:xfrm>
            <a:off x="3638550" y="1122363"/>
            <a:ext cx="7439024" cy="2387600"/>
          </a:xfrm>
        </p:spPr>
        <p:txBody>
          <a:bodyPr anchor="b"/>
          <a:lstStyle>
            <a:lvl1pPr algn="ctr">
              <a:defRPr sz="6000">
                <a:solidFill>
                  <a:srgbClr val="04244D"/>
                </a:solidFill>
                <a:latin typeface="Oswald Regular" panose="02000503000000000000" pitchFamily="2" charset="0"/>
              </a:defRPr>
            </a:lvl1pPr>
          </a:lstStyle>
          <a:p>
            <a:r>
              <a:rPr lang="en-US" dirty="0"/>
              <a:t>CLICK TO EDIT MASTER TITLE STYLE</a:t>
            </a:r>
          </a:p>
        </p:txBody>
      </p:sp>
      <p:sp>
        <p:nvSpPr>
          <p:cNvPr id="13" name="Subtitle 2">
            <a:extLst>
              <a:ext uri="{FF2B5EF4-FFF2-40B4-BE49-F238E27FC236}">
                <a16:creationId xmlns:a16="http://schemas.microsoft.com/office/drawing/2014/main" id="{5931D000-2FA8-4D26-B662-40FE1CD668DD}"/>
              </a:ext>
            </a:extLst>
          </p:cNvPr>
          <p:cNvSpPr>
            <a:spLocks noGrp="1"/>
          </p:cNvSpPr>
          <p:nvPr>
            <p:ph type="subTitle" idx="1"/>
          </p:nvPr>
        </p:nvSpPr>
        <p:spPr>
          <a:xfrm>
            <a:off x="3638550" y="3602038"/>
            <a:ext cx="7439024" cy="1655762"/>
          </a:xfrm>
        </p:spPr>
        <p:txBody>
          <a:bodyPr>
            <a:normAutofit/>
          </a:bodyPr>
          <a:lstStyle>
            <a:lvl1pPr marL="0" indent="0" algn="ctr">
              <a:buNone/>
              <a:defRPr sz="2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Footer Placeholder 4">
            <a:extLst>
              <a:ext uri="{FF2B5EF4-FFF2-40B4-BE49-F238E27FC236}">
                <a16:creationId xmlns:a16="http://schemas.microsoft.com/office/drawing/2014/main" id="{B662ACC1-35A7-43B4-9481-DF25FE15120A}"/>
              </a:ext>
            </a:extLst>
          </p:cNvPr>
          <p:cNvSpPr>
            <a:spLocks noGrp="1"/>
          </p:cNvSpPr>
          <p:nvPr>
            <p:ph type="ftr" sz="quarter" idx="11"/>
          </p:nvPr>
        </p:nvSpPr>
        <p:spPr>
          <a:xfrm>
            <a:off x="4038600" y="6356350"/>
            <a:ext cx="4114800" cy="365125"/>
          </a:xfrm>
        </p:spPr>
        <p:txBody>
          <a:bodyPr/>
          <a:lstStyle/>
          <a:p>
            <a:endParaRPr lang="en-US" dirty="0"/>
          </a:p>
        </p:txBody>
      </p:sp>
      <p:sp>
        <p:nvSpPr>
          <p:cNvPr id="21" name="TextBox 20">
            <a:extLst>
              <a:ext uri="{FF2B5EF4-FFF2-40B4-BE49-F238E27FC236}">
                <a16:creationId xmlns:a16="http://schemas.microsoft.com/office/drawing/2014/main" id="{C06141D4-86B7-469A-876A-7305473C17E0}"/>
              </a:ext>
            </a:extLst>
          </p:cNvPr>
          <p:cNvSpPr txBox="1"/>
          <p:nvPr userDrawn="1"/>
        </p:nvSpPr>
        <p:spPr>
          <a:xfrm>
            <a:off x="313092" y="1462205"/>
            <a:ext cx="2990850" cy="678968"/>
          </a:xfrm>
          <a:prstGeom prst="rect">
            <a:avLst/>
          </a:prstGeom>
          <a:noFill/>
        </p:spPr>
        <p:txBody>
          <a:bodyPr wrap="square" rtlCol="0">
            <a:spAutoFit/>
          </a:bodyPr>
          <a:lstStyle/>
          <a:p>
            <a:pPr algn="ctr">
              <a:lnSpc>
                <a:spcPts val="2400"/>
              </a:lnSpc>
            </a:pPr>
            <a:r>
              <a:rPr lang="en-US" sz="1600" dirty="0">
                <a:solidFill>
                  <a:schemeClr val="bg1"/>
                </a:solidFill>
                <a:latin typeface="Oswald Regular" panose="02000503000000000000" pitchFamily="2" charset="0"/>
                <a:cs typeface="Arial" panose="020B0604020202020204" pitchFamily="34" charset="0"/>
              </a:rPr>
              <a:t>Board Work Session</a:t>
            </a:r>
            <a:br>
              <a:rPr lang="en-US" sz="1600" dirty="0">
                <a:solidFill>
                  <a:schemeClr val="bg1"/>
                </a:solidFill>
                <a:latin typeface="Oswald Regular" panose="02000503000000000000" pitchFamily="2" charset="0"/>
                <a:cs typeface="Arial" panose="020B0604020202020204" pitchFamily="34" charset="0"/>
              </a:rPr>
            </a:br>
            <a:r>
              <a:rPr lang="en-US" sz="1600" dirty="0">
                <a:solidFill>
                  <a:schemeClr val="bg1"/>
                </a:solidFill>
                <a:latin typeface="Oswald Regular" panose="02000503000000000000" pitchFamily="2" charset="0"/>
                <a:cs typeface="Arial" panose="020B0604020202020204" pitchFamily="34" charset="0"/>
              </a:rPr>
              <a:t>Nov. 6, 2019</a:t>
            </a:r>
          </a:p>
        </p:txBody>
      </p:sp>
      <p:sp>
        <p:nvSpPr>
          <p:cNvPr id="22" name="Slide Number Placeholder 5">
            <a:extLst>
              <a:ext uri="{FF2B5EF4-FFF2-40B4-BE49-F238E27FC236}">
                <a16:creationId xmlns:a16="http://schemas.microsoft.com/office/drawing/2014/main" id="{12A6CF14-D296-48DE-A4B3-02DAF3B72E61}"/>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
        <p:nvSpPr>
          <p:cNvPr id="4" name="Text Placeholder 3">
            <a:extLst>
              <a:ext uri="{FF2B5EF4-FFF2-40B4-BE49-F238E27FC236}">
                <a16:creationId xmlns:a16="http://schemas.microsoft.com/office/drawing/2014/main" id="{23BED1DA-CDD0-4E9A-9903-027AA27923F3}"/>
              </a:ext>
            </a:extLst>
          </p:cNvPr>
          <p:cNvSpPr>
            <a:spLocks noGrp="1"/>
          </p:cNvSpPr>
          <p:nvPr>
            <p:ph type="body" sz="quarter" idx="13" hasCustomPrompt="1"/>
          </p:nvPr>
        </p:nvSpPr>
        <p:spPr>
          <a:xfrm>
            <a:off x="5651499" y="5265249"/>
            <a:ext cx="3413125" cy="365125"/>
          </a:xfrm>
        </p:spPr>
        <p:txBody>
          <a:bodyPr>
            <a:noAutofit/>
          </a:bodyPr>
          <a:lstStyle>
            <a:lvl1pPr marL="0" indent="0" algn="ctr">
              <a:buNone/>
              <a:defRPr sz="1800">
                <a:solidFill>
                  <a:schemeClr val="accent4"/>
                </a:solidFill>
                <a:latin typeface="Oswald Regular" panose="02000503000000000000" pitchFamily="2" charset="0"/>
              </a:defRPr>
            </a:lvl1pPr>
          </a:lstStyle>
          <a:p>
            <a:pPr lvl="0"/>
            <a:r>
              <a:rPr lang="en-US" dirty="0"/>
              <a:t>Name, Title</a:t>
            </a:r>
          </a:p>
        </p:txBody>
      </p:sp>
    </p:spTree>
    <p:extLst>
      <p:ext uri="{BB962C8B-B14F-4D97-AF65-F5344CB8AC3E}">
        <p14:creationId xmlns:p14="http://schemas.microsoft.com/office/powerpoint/2010/main" val="14110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4">
    <p:spTree>
      <p:nvGrpSpPr>
        <p:cNvPr id="1" name=""/>
        <p:cNvGrpSpPr/>
        <p:nvPr/>
      </p:nvGrpSpPr>
      <p:grpSpPr>
        <a:xfrm>
          <a:off x="0" y="0"/>
          <a:ext cx="0" cy="0"/>
          <a:chOff x="0" y="0"/>
          <a:chExt cx="0" cy="0"/>
        </a:xfrm>
      </p:grpSpPr>
      <p:pic>
        <p:nvPicPr>
          <p:cNvPr id="16" name="Picture 15" descr="A black and white photo of a living room&#10;&#10;Description automatically generated">
            <a:extLst>
              <a:ext uri="{FF2B5EF4-FFF2-40B4-BE49-F238E27FC236}">
                <a16:creationId xmlns:a16="http://schemas.microsoft.com/office/drawing/2014/main" id="{5437C97F-B39D-4CD8-850F-EE479B2EB0C8}"/>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t="11377" b="4332"/>
          <a:stretch/>
        </p:blipFill>
        <p:spPr>
          <a:xfrm>
            <a:off x="0" y="1"/>
            <a:ext cx="12192000" cy="6858000"/>
          </a:xfrm>
          <a:prstGeom prst="rect">
            <a:avLst/>
          </a:prstGeom>
        </p:spPr>
      </p:pic>
      <p:sp>
        <p:nvSpPr>
          <p:cNvPr id="11" name="Title 1">
            <a:extLst>
              <a:ext uri="{FF2B5EF4-FFF2-40B4-BE49-F238E27FC236}">
                <a16:creationId xmlns:a16="http://schemas.microsoft.com/office/drawing/2014/main" id="{B6DF25F5-52C1-4ED2-A88F-69DDFE008743}"/>
              </a:ext>
            </a:extLst>
          </p:cNvPr>
          <p:cNvSpPr>
            <a:spLocks noGrp="1"/>
          </p:cNvSpPr>
          <p:nvPr>
            <p:ph type="ctrTitle" hasCustomPrompt="1"/>
          </p:nvPr>
        </p:nvSpPr>
        <p:spPr>
          <a:xfrm>
            <a:off x="3638550" y="1122363"/>
            <a:ext cx="7439024" cy="2387600"/>
          </a:xfrm>
        </p:spPr>
        <p:txBody>
          <a:bodyPr anchor="b"/>
          <a:lstStyle>
            <a:lvl1pPr algn="ctr">
              <a:defRPr sz="6000">
                <a:solidFill>
                  <a:srgbClr val="04244D"/>
                </a:solidFill>
                <a:latin typeface="Oswald Regular" panose="02000503000000000000" pitchFamily="2" charset="0"/>
              </a:defRPr>
            </a:lvl1pPr>
          </a:lstStyle>
          <a:p>
            <a:r>
              <a:rPr lang="en-US" dirty="0"/>
              <a:t>CLICK TO EDIT MASTER TITLE STYLE</a:t>
            </a:r>
          </a:p>
        </p:txBody>
      </p:sp>
      <p:sp>
        <p:nvSpPr>
          <p:cNvPr id="13" name="Subtitle 2">
            <a:extLst>
              <a:ext uri="{FF2B5EF4-FFF2-40B4-BE49-F238E27FC236}">
                <a16:creationId xmlns:a16="http://schemas.microsoft.com/office/drawing/2014/main" id="{5931D000-2FA8-4D26-B662-40FE1CD668DD}"/>
              </a:ext>
            </a:extLst>
          </p:cNvPr>
          <p:cNvSpPr>
            <a:spLocks noGrp="1"/>
          </p:cNvSpPr>
          <p:nvPr>
            <p:ph type="subTitle" idx="1"/>
          </p:nvPr>
        </p:nvSpPr>
        <p:spPr>
          <a:xfrm>
            <a:off x="3638550" y="3602038"/>
            <a:ext cx="7439024" cy="1655762"/>
          </a:xfrm>
        </p:spPr>
        <p:txBody>
          <a:bodyPr>
            <a:normAutofit/>
          </a:bodyPr>
          <a:lstStyle>
            <a:lvl1pPr marL="0" indent="0" algn="ctr">
              <a:buNone/>
              <a:defRPr sz="26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 name="Footer Placeholder 4">
            <a:extLst>
              <a:ext uri="{FF2B5EF4-FFF2-40B4-BE49-F238E27FC236}">
                <a16:creationId xmlns:a16="http://schemas.microsoft.com/office/drawing/2014/main" id="{B662ACC1-35A7-43B4-9481-DF25FE15120A}"/>
              </a:ext>
            </a:extLst>
          </p:cNvPr>
          <p:cNvSpPr>
            <a:spLocks noGrp="1"/>
          </p:cNvSpPr>
          <p:nvPr>
            <p:ph type="ftr" sz="quarter" idx="11"/>
          </p:nvPr>
        </p:nvSpPr>
        <p:spPr>
          <a:xfrm>
            <a:off x="4038600" y="6356350"/>
            <a:ext cx="4114800" cy="365125"/>
          </a:xfrm>
        </p:spPr>
        <p:txBody>
          <a:bodyPr/>
          <a:lstStyle/>
          <a:p>
            <a:endParaRPr lang="en-US" dirty="0"/>
          </a:p>
        </p:txBody>
      </p:sp>
      <p:sp>
        <p:nvSpPr>
          <p:cNvPr id="17" name="Rectangle 16">
            <a:extLst>
              <a:ext uri="{FF2B5EF4-FFF2-40B4-BE49-F238E27FC236}">
                <a16:creationId xmlns:a16="http://schemas.microsoft.com/office/drawing/2014/main" id="{0C4A394B-960F-4A19-86FC-41ED67DB6F64}"/>
              </a:ext>
            </a:extLst>
          </p:cNvPr>
          <p:cNvSpPr/>
          <p:nvPr userDrawn="1"/>
        </p:nvSpPr>
        <p:spPr>
          <a:xfrm>
            <a:off x="571500" y="-1"/>
            <a:ext cx="2495550" cy="12763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Off-page Connector 20">
            <a:extLst>
              <a:ext uri="{FF2B5EF4-FFF2-40B4-BE49-F238E27FC236}">
                <a16:creationId xmlns:a16="http://schemas.microsoft.com/office/drawing/2014/main" id="{C460A155-7712-4858-B30B-E53251F94A6D}"/>
              </a:ext>
            </a:extLst>
          </p:cNvPr>
          <p:cNvSpPr/>
          <p:nvPr userDrawn="1"/>
        </p:nvSpPr>
        <p:spPr>
          <a:xfrm>
            <a:off x="571500" y="1074738"/>
            <a:ext cx="2495550" cy="2257425"/>
          </a:xfrm>
          <a:prstGeom prst="flowChartOffpageConnector">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Off-page Connector 21">
            <a:extLst>
              <a:ext uri="{FF2B5EF4-FFF2-40B4-BE49-F238E27FC236}">
                <a16:creationId xmlns:a16="http://schemas.microsoft.com/office/drawing/2014/main" id="{6091D16C-7DB9-4AF6-BC60-132EAED5B1BD}"/>
              </a:ext>
            </a:extLst>
          </p:cNvPr>
          <p:cNvSpPr/>
          <p:nvPr userDrawn="1"/>
        </p:nvSpPr>
        <p:spPr>
          <a:xfrm>
            <a:off x="571500" y="1238251"/>
            <a:ext cx="2495550" cy="2257425"/>
          </a:xfrm>
          <a:prstGeom prst="flowChartOffpageConnector">
            <a:avLst/>
          </a:prstGeom>
          <a:solidFill>
            <a:srgbClr val="009DDC">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a:extLst>
              <a:ext uri="{FF2B5EF4-FFF2-40B4-BE49-F238E27FC236}">
                <a16:creationId xmlns:a16="http://schemas.microsoft.com/office/drawing/2014/main" id="{1F268F91-FFBC-4EA0-BA6A-E26A3E9134C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4388" y="733426"/>
            <a:ext cx="2009775" cy="542925"/>
          </a:xfrm>
          <a:prstGeom prst="rect">
            <a:avLst/>
          </a:prstGeom>
        </p:spPr>
      </p:pic>
      <p:sp>
        <p:nvSpPr>
          <p:cNvPr id="24" name="TextBox 23">
            <a:extLst>
              <a:ext uri="{FF2B5EF4-FFF2-40B4-BE49-F238E27FC236}">
                <a16:creationId xmlns:a16="http://schemas.microsoft.com/office/drawing/2014/main" id="{A0962DFB-6E22-4021-AD31-B34AB08A9794}"/>
              </a:ext>
            </a:extLst>
          </p:cNvPr>
          <p:cNvSpPr txBox="1"/>
          <p:nvPr userDrawn="1"/>
        </p:nvSpPr>
        <p:spPr>
          <a:xfrm>
            <a:off x="323850" y="1695890"/>
            <a:ext cx="2990850" cy="985398"/>
          </a:xfrm>
          <a:prstGeom prst="rect">
            <a:avLst/>
          </a:prstGeom>
          <a:noFill/>
        </p:spPr>
        <p:txBody>
          <a:bodyPr wrap="square" rtlCol="0">
            <a:spAutoFit/>
          </a:bodyPr>
          <a:lstStyle/>
          <a:p>
            <a:pPr algn="ctr">
              <a:lnSpc>
                <a:spcPts val="2400"/>
              </a:lnSpc>
            </a:pPr>
            <a:r>
              <a:rPr lang="en-US" sz="1600" dirty="0">
                <a:solidFill>
                  <a:schemeClr val="bg1"/>
                </a:solidFill>
                <a:latin typeface="Oswald Regular" panose="02000503000000000000" pitchFamily="2" charset="0"/>
                <a:cs typeface="Arial" panose="020B0604020202020204" pitchFamily="34" charset="0"/>
              </a:rPr>
              <a:t>2019 Board Workshop</a:t>
            </a:r>
            <a:br>
              <a:rPr lang="en-US" sz="1600" dirty="0">
                <a:solidFill>
                  <a:schemeClr val="bg1"/>
                </a:solidFill>
                <a:latin typeface="Oswald Regular" panose="02000503000000000000" pitchFamily="2" charset="0"/>
                <a:cs typeface="Arial" panose="020B0604020202020204" pitchFamily="34" charset="0"/>
              </a:rPr>
            </a:br>
            <a:r>
              <a:rPr lang="en-US" sz="1600" dirty="0">
                <a:solidFill>
                  <a:schemeClr val="bg1"/>
                </a:solidFill>
                <a:latin typeface="Oswald Regular" panose="02000503000000000000" pitchFamily="2" charset="0"/>
                <a:cs typeface="Arial" panose="020B0604020202020204" pitchFamily="34" charset="0"/>
              </a:rPr>
              <a:t>Aug. 23-24</a:t>
            </a:r>
            <a:br>
              <a:rPr lang="en-US" sz="1600" dirty="0">
                <a:solidFill>
                  <a:schemeClr val="bg1"/>
                </a:solidFill>
                <a:latin typeface="Oswald Regular" panose="02000503000000000000" pitchFamily="2" charset="0"/>
                <a:cs typeface="Arial" panose="020B0604020202020204" pitchFamily="34" charset="0"/>
              </a:rPr>
            </a:br>
            <a:r>
              <a:rPr lang="en-US" sz="1600" dirty="0">
                <a:solidFill>
                  <a:schemeClr val="bg1"/>
                </a:solidFill>
                <a:latin typeface="Oswald Regular" panose="02000503000000000000" pitchFamily="2" charset="0"/>
                <a:cs typeface="Arial" panose="020B0604020202020204" pitchFamily="34" charset="0"/>
              </a:rPr>
              <a:t>Keystone Lodge and Spa</a:t>
            </a:r>
          </a:p>
        </p:txBody>
      </p:sp>
      <p:sp>
        <p:nvSpPr>
          <p:cNvPr id="25" name="Slide Number Placeholder 5">
            <a:extLst>
              <a:ext uri="{FF2B5EF4-FFF2-40B4-BE49-F238E27FC236}">
                <a16:creationId xmlns:a16="http://schemas.microsoft.com/office/drawing/2014/main" id="{C6AB86B6-38C1-4E2D-B94B-85104EF9372C}"/>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
        <p:nvSpPr>
          <p:cNvPr id="14" name="Text Placeholder 3">
            <a:extLst>
              <a:ext uri="{FF2B5EF4-FFF2-40B4-BE49-F238E27FC236}">
                <a16:creationId xmlns:a16="http://schemas.microsoft.com/office/drawing/2014/main" id="{F63CA744-ECC1-4178-85A1-A2080ECDB676}"/>
              </a:ext>
            </a:extLst>
          </p:cNvPr>
          <p:cNvSpPr>
            <a:spLocks noGrp="1"/>
          </p:cNvSpPr>
          <p:nvPr>
            <p:ph type="body" sz="quarter" idx="13" hasCustomPrompt="1"/>
          </p:nvPr>
        </p:nvSpPr>
        <p:spPr>
          <a:xfrm>
            <a:off x="5651499" y="5265249"/>
            <a:ext cx="3413125" cy="365125"/>
          </a:xfrm>
        </p:spPr>
        <p:txBody>
          <a:bodyPr>
            <a:noAutofit/>
          </a:bodyPr>
          <a:lstStyle>
            <a:lvl1pPr marL="0" indent="0" algn="ctr">
              <a:buNone/>
              <a:defRPr sz="1800">
                <a:solidFill>
                  <a:schemeClr val="accent4"/>
                </a:solidFill>
                <a:latin typeface="Oswald Regular" panose="02000503000000000000" pitchFamily="2" charset="0"/>
              </a:defRPr>
            </a:lvl1pPr>
          </a:lstStyle>
          <a:p>
            <a:pPr lvl="0"/>
            <a:r>
              <a:rPr lang="en-US" dirty="0"/>
              <a:t>Name, Title</a:t>
            </a:r>
          </a:p>
        </p:txBody>
      </p:sp>
    </p:spTree>
    <p:extLst>
      <p:ext uri="{BB962C8B-B14F-4D97-AF65-F5344CB8AC3E}">
        <p14:creationId xmlns:p14="http://schemas.microsoft.com/office/powerpoint/2010/main" val="2732804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rgbClr val="009DDC"/>
              </a:gs>
              <a:gs pos="100000">
                <a:srgbClr val="0089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0326"/>
            <a:ext cx="10887075" cy="987424"/>
          </a:xfrm>
        </p:spPr>
        <p:txBody>
          <a:bodyPr>
            <a:normAutofit/>
          </a:bodyPr>
          <a:lstStyle>
            <a:lvl1pPr>
              <a:defRPr sz="3600">
                <a:solidFill>
                  <a:schemeClr val="bg1"/>
                </a:solidFill>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4" y="1825625"/>
            <a:ext cx="9571291" cy="4351338"/>
          </a:xfrm>
        </p:spPr>
        <p:txBody>
          <a:bodyPr/>
          <a:lstStyle>
            <a:lvl1pPr>
              <a:buClr>
                <a:schemeClr val="tx1"/>
              </a:buClr>
              <a:defRPr>
                <a:solidFill>
                  <a:srgbClr val="0081B4"/>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493"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17E5F89D-BF47-4049-AC4F-89605BFF31D3}"/>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19699178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2">
    <p:bg>
      <p:bgPr>
        <a:solidFill>
          <a:srgbClr val="009DDC"/>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BAB04B-6990-442D-BB18-AB617F9CE952}"/>
              </a:ext>
            </a:extLst>
          </p:cNvPr>
          <p:cNvSpPr/>
          <p:nvPr userDrawn="1"/>
        </p:nvSpPr>
        <p:spPr>
          <a:xfrm>
            <a:off x="0" y="-1"/>
            <a:ext cx="12191999" cy="1009651"/>
          </a:xfrm>
          <a:prstGeom prst="rect">
            <a:avLst/>
          </a:prstGeom>
          <a:gradFill>
            <a:gsLst>
              <a:gs pos="0">
                <a:schemeClr val="bg1">
                  <a:lumMod val="95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id="{5D4FDBD2-01C5-4CAC-AEBF-BAF1DFC53BD3}"/>
              </a:ext>
            </a:extLst>
          </p:cNvPr>
          <p:cNvSpPr/>
          <p:nvPr userDrawn="1"/>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1219200" y="69851"/>
            <a:ext cx="10887075" cy="987424"/>
          </a:xfrm>
        </p:spPr>
        <p:txBody>
          <a:bodyPr>
            <a:normAutofit/>
          </a:bodyPr>
          <a:lstStyle>
            <a:lvl1pPr>
              <a:defRPr sz="3600">
                <a:solidFill>
                  <a:schemeClr val="tx1"/>
                </a:solidFill>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102264" y="1825625"/>
            <a:ext cx="9571291"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Isosceles Triangle 7">
            <a:extLst>
              <a:ext uri="{FF2B5EF4-FFF2-40B4-BE49-F238E27FC236}">
                <a16:creationId xmlns:a16="http://schemas.microsoft.com/office/drawing/2014/main" id="{E6067442-A160-4B86-9C3D-9A0F59ADE301}"/>
              </a:ext>
            </a:extLst>
          </p:cNvPr>
          <p:cNvSpPr/>
          <p:nvPr userDrawn="1"/>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7">
            <a:extLst>
              <a:ext uri="{FF2B5EF4-FFF2-40B4-BE49-F238E27FC236}">
                <a16:creationId xmlns:a16="http://schemas.microsoft.com/office/drawing/2014/main" id="{06E54D75-E356-45C1-B570-B66DA6FB768C}"/>
              </a:ext>
            </a:extLst>
          </p:cNvPr>
          <p:cNvSpPr/>
          <p:nvPr userDrawn="1"/>
        </p:nvSpPr>
        <p:spPr>
          <a:xfrm>
            <a:off x="1642"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chemeClr val="bg1">
              <a:lumMod val="95000"/>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Graphic 11">
            <a:extLst>
              <a:ext uri="{FF2B5EF4-FFF2-40B4-BE49-F238E27FC236}">
                <a16:creationId xmlns:a16="http://schemas.microsoft.com/office/drawing/2014/main" id="{9A6F5657-8EA4-420B-A250-8FE2C8A9F79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8372" y="1347788"/>
            <a:ext cx="670036" cy="609600"/>
          </a:xfrm>
          <a:prstGeom prst="rect">
            <a:avLst/>
          </a:prstGeom>
        </p:spPr>
      </p:pic>
      <p:sp>
        <p:nvSpPr>
          <p:cNvPr id="15" name="Slide Number Placeholder 5">
            <a:extLst>
              <a:ext uri="{FF2B5EF4-FFF2-40B4-BE49-F238E27FC236}">
                <a16:creationId xmlns:a16="http://schemas.microsoft.com/office/drawing/2014/main" id="{4FE5C797-D3A5-418D-A6A5-435C4DEDDC0E}"/>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2323068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9D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rgbClr val="009DD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69851"/>
            <a:ext cx="9739427" cy="987424"/>
          </a:xfrm>
        </p:spPr>
        <p:txBody>
          <a:bodyPr>
            <a:normAutofit/>
          </a:bodyPr>
          <a:lstStyle>
            <a:lvl1pPr>
              <a:defRPr sz="3400">
                <a:solidFill>
                  <a:srgbClr val="0089C0"/>
                </a:solidFill>
                <a:effectLst>
                  <a:outerShdw blurRad="25400" dist="50800" dir="2700000" algn="tl" rotWithShape="0">
                    <a:schemeClr val="bg1">
                      <a:lumMod val="65000"/>
                      <a:alpha val="40000"/>
                    </a:schemeClr>
                  </a:outerShdw>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buClr>
                <a:schemeClr val="tx1"/>
              </a:buClr>
              <a:defRPr>
                <a:solidFill>
                  <a:srgbClr val="0081B4"/>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AC57B3FF-C27D-43C8-9DF3-5E9A653E8BA5}"/>
              </a:ext>
            </a:extLst>
          </p:cNvPr>
          <p:cNvSpPr>
            <a:spLocks noGrp="1"/>
          </p:cNvSpPr>
          <p:nvPr>
            <p:ph type="sldNum" sz="quarter" idx="12"/>
          </p:nvPr>
        </p:nvSpPr>
        <p:spPr>
          <a:xfrm>
            <a:off x="9251535" y="6356350"/>
            <a:ext cx="2743200" cy="365125"/>
          </a:xfrm>
        </p:spPr>
        <p:txBody>
          <a:bodyPr/>
          <a:lstStyle>
            <a:lvl1pPr>
              <a:defRPr sz="1000">
                <a:solidFill>
                  <a:schemeClr val="accent1">
                    <a:lumMod val="75000"/>
                  </a:schemeClr>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15724418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4">
    <p:bg>
      <p:bgPr>
        <a:solidFill>
          <a:srgbClr val="009DD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170807" y="-2"/>
            <a:ext cx="1978668" cy="6858001"/>
          </a:xfrm>
          <a:prstGeom prst="rect">
            <a:avLst/>
          </a:prstGeom>
          <a:solidFill>
            <a:srgbClr val="0089C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224376" y="-1"/>
            <a:ext cx="1871529"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66848" y="79376"/>
            <a:ext cx="9739427" cy="987424"/>
          </a:xfrm>
        </p:spPr>
        <p:txBody>
          <a:bodyPr>
            <a:normAutofit/>
          </a:bodyPr>
          <a:lstStyle>
            <a:lvl1pPr>
              <a:defRPr sz="3600">
                <a:solidFill>
                  <a:schemeClr val="bg1"/>
                </a:solidFill>
                <a:effectLst>
                  <a:outerShdw blurRad="25400" dist="50800" dir="2700000" algn="tl" rotWithShape="0">
                    <a:srgbClr val="003399">
                      <a:alpha val="40000"/>
                    </a:srgbClr>
                  </a:outerShdw>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2366848" y="1347788"/>
            <a:ext cx="9306707" cy="48291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Graphic 10">
            <a:extLst>
              <a:ext uri="{FF2B5EF4-FFF2-40B4-BE49-F238E27FC236}">
                <a16:creationId xmlns:a16="http://schemas.microsoft.com/office/drawing/2014/main" id="{E5753A63-E69E-4CBB-A46D-03485E5075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4855" y="5895276"/>
            <a:ext cx="670570" cy="610066"/>
          </a:xfrm>
          <a:prstGeom prst="rect">
            <a:avLst/>
          </a:prstGeom>
        </p:spPr>
      </p:pic>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319" y="356394"/>
            <a:ext cx="1340333" cy="365125"/>
          </a:xfrm>
          <a:prstGeom prst="rect">
            <a:avLst/>
          </a:prstGeom>
        </p:spPr>
      </p:pic>
      <p:sp>
        <p:nvSpPr>
          <p:cNvPr id="12" name="Slide Number Placeholder 5">
            <a:extLst>
              <a:ext uri="{FF2B5EF4-FFF2-40B4-BE49-F238E27FC236}">
                <a16:creationId xmlns:a16="http://schemas.microsoft.com/office/drawing/2014/main" id="{D8982E13-3EA8-4CCB-AE36-D4A680A56CBF}"/>
              </a:ext>
            </a:extLst>
          </p:cNvPr>
          <p:cNvSpPr>
            <a:spLocks noGrp="1"/>
          </p:cNvSpPr>
          <p:nvPr>
            <p:ph type="sldNum" sz="quarter" idx="12"/>
          </p:nvPr>
        </p:nvSpPr>
        <p:spPr>
          <a:xfrm>
            <a:off x="9251535" y="6356350"/>
            <a:ext cx="2743200" cy="365125"/>
          </a:xfrm>
        </p:spPr>
        <p:txBody>
          <a:bodyPr/>
          <a:lstStyle>
            <a:lvl1pPr>
              <a:defRPr sz="1000">
                <a:solidFill>
                  <a:schemeClr val="bg1"/>
                </a:solidFill>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1359401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5">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0" y="-1"/>
            <a:ext cx="12192000" cy="1085852"/>
          </a:xfrm>
          <a:prstGeom prst="rect">
            <a:avLst/>
          </a:prstGeom>
          <a:solidFill>
            <a:srgbClr val="009D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0" y="-1"/>
            <a:ext cx="12192000" cy="1009651"/>
          </a:xfrm>
          <a:prstGeom prst="rect">
            <a:avLst/>
          </a:prstGeom>
          <a:solidFill>
            <a:srgbClr val="009DD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85898" y="60326"/>
            <a:ext cx="9739427" cy="987424"/>
          </a:xfrm>
        </p:spPr>
        <p:txBody>
          <a:bodyPr>
            <a:normAutofit/>
          </a:bodyPr>
          <a:lstStyle>
            <a:lvl1pPr>
              <a:defRPr sz="3600">
                <a:solidFill>
                  <a:schemeClr val="bg1"/>
                </a:solidFill>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495320" y="1347788"/>
            <a:ext cx="11178236" cy="4829175"/>
          </a:xfrm>
        </p:spPr>
        <p:txBody>
          <a:bodyPr/>
          <a:lstStyle>
            <a:lvl1pPr>
              <a:buClr>
                <a:schemeClr val="tx1"/>
              </a:buClr>
              <a:defRPr>
                <a:solidFill>
                  <a:srgbClr val="0081B4"/>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19" y="337344"/>
            <a:ext cx="1340333" cy="365125"/>
          </a:xfrm>
          <a:prstGeom prst="rect">
            <a:avLst/>
          </a:prstGeom>
        </p:spPr>
      </p:pic>
      <p:sp>
        <p:nvSpPr>
          <p:cNvPr id="9" name="Arrow: Chevron 8">
            <a:extLst>
              <a:ext uri="{FF2B5EF4-FFF2-40B4-BE49-F238E27FC236}">
                <a16:creationId xmlns:a16="http://schemas.microsoft.com/office/drawing/2014/main" id="{9DEAA8A9-745F-40BE-9838-B69F2A6A5123}"/>
              </a:ext>
            </a:extLst>
          </p:cNvPr>
          <p:cNvSpPr/>
          <p:nvPr userDrawn="1"/>
        </p:nvSpPr>
        <p:spPr>
          <a:xfrm>
            <a:off x="1890184" y="-1"/>
            <a:ext cx="383638" cy="1009651"/>
          </a:xfrm>
          <a:prstGeom prst="chevron">
            <a:avLst>
              <a:gd name="adj" fmla="val 74771"/>
            </a:avLst>
          </a:prstGeom>
          <a:solidFill>
            <a:srgbClr val="CCE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Slide Number Placeholder 5">
            <a:extLst>
              <a:ext uri="{FF2B5EF4-FFF2-40B4-BE49-F238E27FC236}">
                <a16:creationId xmlns:a16="http://schemas.microsoft.com/office/drawing/2014/main" id="{EF940E25-5FDB-4065-B2C0-B2F127C2E0C9}"/>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solidFill>
                  <a:schemeClr val="accent1">
                    <a:lumMod val="75000"/>
                  </a:schemeClr>
                </a:solidFill>
              </a:rPr>
              <a:pPr/>
              <a:t>‹#›</a:t>
            </a:fld>
            <a:endParaRPr lang="en-US" dirty="0">
              <a:solidFill>
                <a:schemeClr val="accent1">
                  <a:lumMod val="75000"/>
                </a:schemeClr>
              </a:solidFill>
            </a:endParaRPr>
          </a:p>
        </p:txBody>
      </p:sp>
    </p:spTree>
    <p:extLst>
      <p:ext uri="{BB962C8B-B14F-4D97-AF65-F5344CB8AC3E}">
        <p14:creationId xmlns:p14="http://schemas.microsoft.com/office/powerpoint/2010/main" val="2018871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6">
    <p:bg>
      <p:bgPr>
        <a:solidFill>
          <a:srgbClr val="009DDC"/>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7DB19E-2D17-4963-B078-F3626064AB9A}"/>
              </a:ext>
            </a:extLst>
          </p:cNvPr>
          <p:cNvSpPr/>
          <p:nvPr userDrawn="1"/>
        </p:nvSpPr>
        <p:spPr>
          <a:xfrm>
            <a:off x="0" y="-1"/>
            <a:ext cx="12192000" cy="1085852"/>
          </a:xfrm>
          <a:prstGeom prst="rect">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5623281-FD97-4AEA-AB49-746ACDE5BEEC}"/>
              </a:ext>
            </a:extLst>
          </p:cNvPr>
          <p:cNvSpPr/>
          <p:nvPr userDrawn="1"/>
        </p:nvSpPr>
        <p:spPr>
          <a:xfrm>
            <a:off x="0" y="-1"/>
            <a:ext cx="12192000" cy="10096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34AE0E-4260-4BFC-A5B2-D3C63FDA1A56}"/>
              </a:ext>
            </a:extLst>
          </p:cNvPr>
          <p:cNvSpPr>
            <a:spLocks noGrp="1"/>
          </p:cNvSpPr>
          <p:nvPr>
            <p:ph type="title" hasCustomPrompt="1"/>
          </p:nvPr>
        </p:nvSpPr>
        <p:spPr>
          <a:xfrm>
            <a:off x="2385898" y="50801"/>
            <a:ext cx="9739427" cy="987424"/>
          </a:xfrm>
        </p:spPr>
        <p:txBody>
          <a:bodyPr>
            <a:normAutofit/>
          </a:bodyPr>
          <a:lstStyle>
            <a:lvl1pPr>
              <a:defRPr sz="3600">
                <a:solidFill>
                  <a:srgbClr val="0089C0"/>
                </a:solidFill>
                <a:effectLst/>
                <a:latin typeface="Oswald Regular" panose="02000503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8C46B5D-11F5-4E22-8EFE-8646E2616C74}"/>
              </a:ext>
            </a:extLst>
          </p:cNvPr>
          <p:cNvSpPr>
            <a:spLocks noGrp="1"/>
          </p:cNvSpPr>
          <p:nvPr>
            <p:ph idx="1"/>
          </p:nvPr>
        </p:nvSpPr>
        <p:spPr>
          <a:xfrm>
            <a:off x="495320" y="1347788"/>
            <a:ext cx="11178236" cy="48291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Graphic 15">
            <a:extLst>
              <a:ext uri="{FF2B5EF4-FFF2-40B4-BE49-F238E27FC236}">
                <a16:creationId xmlns:a16="http://schemas.microsoft.com/office/drawing/2014/main" id="{1881335F-12BC-4761-B29D-4296E8A8894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5319" y="337344"/>
            <a:ext cx="1340333" cy="365125"/>
          </a:xfrm>
          <a:prstGeom prst="rect">
            <a:avLst/>
          </a:prstGeom>
        </p:spPr>
      </p:pic>
      <p:sp>
        <p:nvSpPr>
          <p:cNvPr id="9" name="Arrow: Chevron 8">
            <a:extLst>
              <a:ext uri="{FF2B5EF4-FFF2-40B4-BE49-F238E27FC236}">
                <a16:creationId xmlns:a16="http://schemas.microsoft.com/office/drawing/2014/main" id="{9DEAA8A9-745F-40BE-9838-B69F2A6A5123}"/>
              </a:ext>
            </a:extLst>
          </p:cNvPr>
          <p:cNvSpPr/>
          <p:nvPr userDrawn="1"/>
        </p:nvSpPr>
        <p:spPr>
          <a:xfrm>
            <a:off x="1890184" y="-1"/>
            <a:ext cx="383638" cy="1009651"/>
          </a:xfrm>
          <a:prstGeom prst="chevron">
            <a:avLst>
              <a:gd name="adj" fmla="val 74771"/>
            </a:avLst>
          </a:prstGeom>
          <a:solidFill>
            <a:srgbClr val="008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Slide Number Placeholder 5">
            <a:extLst>
              <a:ext uri="{FF2B5EF4-FFF2-40B4-BE49-F238E27FC236}">
                <a16:creationId xmlns:a16="http://schemas.microsoft.com/office/drawing/2014/main" id="{3A7B7B7E-C615-4E1F-B13C-935D59C657B5}"/>
              </a:ext>
            </a:extLst>
          </p:cNvPr>
          <p:cNvSpPr txBox="1">
            <a:spLocks/>
          </p:cNvSpPr>
          <p:nvPr userDrawn="1"/>
        </p:nvSpPr>
        <p:spPr>
          <a:xfrm>
            <a:off x="925153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1231145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0FA36-5564-4428-94EB-CCE6B24475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4BECAB-765C-4017-8B90-69BB4FDE70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DB130E-C42C-4E05-8F61-C17CB8A71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824CFA86-D952-404F-8595-2380B9D8D355}" type="datetime1">
              <a:rPr lang="en-US" smtClean="0"/>
              <a:t>10/21/2019</a:t>
            </a:fld>
            <a:endParaRPr lang="en-US" dirty="0"/>
          </a:p>
        </p:txBody>
      </p:sp>
      <p:sp>
        <p:nvSpPr>
          <p:cNvPr id="5" name="Footer Placeholder 4">
            <a:extLst>
              <a:ext uri="{FF2B5EF4-FFF2-40B4-BE49-F238E27FC236}">
                <a16:creationId xmlns:a16="http://schemas.microsoft.com/office/drawing/2014/main" id="{2BE09733-9F9F-4261-A4E0-75C40AE34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6AF3725-7F0D-49BB-801C-A63A1AF885A6}"/>
              </a:ext>
            </a:extLst>
          </p:cNvPr>
          <p:cNvSpPr>
            <a:spLocks noGrp="1"/>
          </p:cNvSpPr>
          <p:nvPr>
            <p:ph type="sldNum" sz="quarter" idx="4"/>
          </p:nvPr>
        </p:nvSpPr>
        <p:spPr>
          <a:xfrm>
            <a:off x="9251535"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6C12A210-0FF6-413F-A7AF-2E4993858D20}" type="slidenum">
              <a:rPr lang="en-US" smtClean="0"/>
              <a:pPr/>
              <a:t>‹#›</a:t>
            </a:fld>
            <a:endParaRPr lang="en-US" dirty="0"/>
          </a:p>
        </p:txBody>
      </p:sp>
    </p:spTree>
    <p:extLst>
      <p:ext uri="{BB962C8B-B14F-4D97-AF65-F5344CB8AC3E}">
        <p14:creationId xmlns:p14="http://schemas.microsoft.com/office/powerpoint/2010/main" val="25511874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50" r:id="rId4"/>
    <p:sldLayoutId id="2147483660" r:id="rId5"/>
    <p:sldLayoutId id="2147483661" r:id="rId6"/>
    <p:sldLayoutId id="2147483662" r:id="rId7"/>
    <p:sldLayoutId id="2147483664" r:id="rId8"/>
    <p:sldLayoutId id="2147483665" r:id="rId9"/>
    <p:sldLayoutId id="2147483673" r:id="rId10"/>
    <p:sldLayoutId id="2147483674" r:id="rId11"/>
    <p:sldLayoutId id="2147483671" r:id="rId12"/>
    <p:sldLayoutId id="214748367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7.jpeg"/><Relationship Id="rId7"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34.jp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BEF519-1710-4C69-B0CF-F48BBB691543}"/>
              </a:ext>
            </a:extLst>
          </p:cNvPr>
          <p:cNvSpPr>
            <a:spLocks noGrp="1"/>
          </p:cNvSpPr>
          <p:nvPr>
            <p:ph type="ctrTitle"/>
          </p:nvPr>
        </p:nvSpPr>
        <p:spPr>
          <a:xfrm>
            <a:off x="3638549" y="1800692"/>
            <a:ext cx="7439024" cy="1252071"/>
          </a:xfrm>
        </p:spPr>
        <p:txBody>
          <a:bodyPr>
            <a:normAutofit/>
          </a:bodyPr>
          <a:lstStyle/>
          <a:p>
            <a:r>
              <a:rPr lang="en-US" dirty="0"/>
              <a:t>Mile High Compact 2.0?</a:t>
            </a:r>
          </a:p>
        </p:txBody>
      </p:sp>
      <p:sp>
        <p:nvSpPr>
          <p:cNvPr id="7" name="Subtitle 6">
            <a:extLst>
              <a:ext uri="{FF2B5EF4-FFF2-40B4-BE49-F238E27FC236}">
                <a16:creationId xmlns:a16="http://schemas.microsoft.com/office/drawing/2014/main" id="{3BFFEE95-AD20-481C-886F-3C17F80E24B5}"/>
              </a:ext>
            </a:extLst>
          </p:cNvPr>
          <p:cNvSpPr>
            <a:spLocks noGrp="1"/>
          </p:cNvSpPr>
          <p:nvPr>
            <p:ph type="subTitle" idx="1"/>
          </p:nvPr>
        </p:nvSpPr>
        <p:spPr/>
        <p:txBody>
          <a:bodyPr/>
          <a:lstStyle/>
          <a:p>
            <a:r>
              <a:rPr lang="en-US" dirty="0"/>
              <a:t>Aligning local and regional initiatives for greater collective impact</a:t>
            </a:r>
          </a:p>
        </p:txBody>
      </p:sp>
      <p:sp>
        <p:nvSpPr>
          <p:cNvPr id="2" name="Slide Number Placeholder 1">
            <a:extLst>
              <a:ext uri="{FF2B5EF4-FFF2-40B4-BE49-F238E27FC236}">
                <a16:creationId xmlns:a16="http://schemas.microsoft.com/office/drawing/2014/main" id="{DF3896DC-71D1-4465-930A-786A6E70CAFD}"/>
              </a:ext>
            </a:extLst>
          </p:cNvPr>
          <p:cNvSpPr>
            <a:spLocks noGrp="1"/>
          </p:cNvSpPr>
          <p:nvPr>
            <p:ph type="sldNum" sz="quarter" idx="12"/>
          </p:nvPr>
        </p:nvSpPr>
        <p:spPr/>
        <p:txBody>
          <a:bodyPr/>
          <a:lstStyle/>
          <a:p>
            <a:fld id="{6C12A210-0FF6-413F-A7AF-2E4993858D20}" type="slidenum">
              <a:rPr lang="en-US" smtClean="0"/>
              <a:pPr/>
              <a:t>1</a:t>
            </a:fld>
            <a:endParaRPr lang="en-US" dirty="0"/>
          </a:p>
        </p:txBody>
      </p:sp>
      <p:sp>
        <p:nvSpPr>
          <p:cNvPr id="8" name="Text Placeholder 7">
            <a:extLst>
              <a:ext uri="{FF2B5EF4-FFF2-40B4-BE49-F238E27FC236}">
                <a16:creationId xmlns:a16="http://schemas.microsoft.com/office/drawing/2014/main" id="{173E1B2F-C938-4297-A61B-6D39F262C4DB}"/>
              </a:ext>
            </a:extLst>
          </p:cNvPr>
          <p:cNvSpPr>
            <a:spLocks noGrp="1"/>
          </p:cNvSpPr>
          <p:nvPr>
            <p:ph type="body" sz="quarter" idx="13"/>
          </p:nvPr>
        </p:nvSpPr>
        <p:spPr>
          <a:xfrm>
            <a:off x="4725120" y="5322688"/>
            <a:ext cx="5265883" cy="365125"/>
          </a:xfrm>
        </p:spPr>
        <p:txBody>
          <a:bodyPr/>
          <a:lstStyle/>
          <a:p>
            <a:r>
              <a:rPr lang="en-US" dirty="0"/>
              <a:t>Brad Calvert, Denver Regional Council of Governments</a:t>
            </a:r>
          </a:p>
          <a:p>
            <a:r>
              <a:rPr lang="en-US" dirty="0"/>
              <a:t>Regional Planning and Development Director</a:t>
            </a:r>
            <a:br>
              <a:rPr lang="en-US" dirty="0"/>
            </a:br>
            <a:endParaRPr lang="en-US" dirty="0"/>
          </a:p>
        </p:txBody>
      </p:sp>
    </p:spTree>
    <p:extLst>
      <p:ext uri="{BB962C8B-B14F-4D97-AF65-F5344CB8AC3E}">
        <p14:creationId xmlns:p14="http://schemas.microsoft.com/office/powerpoint/2010/main" val="110707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9DD15B-2221-41FB-912F-10EE49595B86}"/>
              </a:ext>
            </a:extLst>
          </p:cNvPr>
          <p:cNvSpPr>
            <a:spLocks noGrp="1"/>
          </p:cNvSpPr>
          <p:nvPr>
            <p:ph type="sldNum" sz="quarter" idx="12"/>
          </p:nvPr>
        </p:nvSpPr>
        <p:spPr/>
        <p:txBody>
          <a:bodyPr/>
          <a:lstStyle/>
          <a:p>
            <a:fld id="{6C12A210-0FF6-413F-A7AF-2E4993858D20}" type="slidenum">
              <a:rPr lang="en-US" smtClean="0"/>
              <a:pPr/>
              <a:t>10</a:t>
            </a:fld>
            <a:endParaRPr lang="en-US"/>
          </a:p>
        </p:txBody>
      </p:sp>
      <p:sp>
        <p:nvSpPr>
          <p:cNvPr id="5" name="Rectangle 4">
            <a:extLst>
              <a:ext uri="{FF2B5EF4-FFF2-40B4-BE49-F238E27FC236}">
                <a16:creationId xmlns:a16="http://schemas.microsoft.com/office/drawing/2014/main" id="{D5F1C92D-B4CE-4483-B127-1E03F39D86BA}"/>
              </a:ext>
            </a:extLst>
          </p:cNvPr>
          <p:cNvSpPr/>
          <p:nvPr/>
        </p:nvSpPr>
        <p:spPr>
          <a:xfrm>
            <a:off x="2263698" y="1275933"/>
            <a:ext cx="9400478" cy="5262979"/>
          </a:xfrm>
          <a:prstGeom prst="rect">
            <a:avLst/>
          </a:prstGeom>
        </p:spPr>
        <p:txBody>
          <a:bodyPr wrap="square">
            <a:spAutoFit/>
          </a:bodyPr>
          <a:lstStyle/>
          <a:p>
            <a:r>
              <a:rPr lang="en-US" sz="2400" b="1" dirty="0">
                <a:solidFill>
                  <a:srgbClr val="04244D"/>
                </a:solidFill>
                <a:latin typeface="Arial" panose="020B0604020202020204" pitchFamily="34" charset="0"/>
                <a:cs typeface="Arial" panose="020B0604020202020204" pitchFamily="34" charset="0"/>
              </a:rPr>
              <a:t>Urban Growth Areas or Urban Growth Boundaries. </a:t>
            </a:r>
            <a:r>
              <a:rPr lang="en-US" sz="2400" b="1" dirty="0">
                <a:solidFill>
                  <a:srgbClr val="009DDC"/>
                </a:solidFill>
                <a:latin typeface="Arial" panose="020B0604020202020204" pitchFamily="34" charset="0"/>
                <a:cs typeface="Arial" panose="020B0604020202020204" pitchFamily="34" charset="0"/>
              </a:rPr>
              <a:t>We agree to adopt Urban Growth Areas or Urban Growth Boundaries</a:t>
            </a:r>
            <a:r>
              <a:rPr lang="en-US" sz="2400" dirty="0">
                <a:solidFill>
                  <a:srgbClr val="04244D"/>
                </a:solidFill>
                <a:latin typeface="Arial" panose="020B0604020202020204" pitchFamily="34" charset="0"/>
                <a:cs typeface="Arial" panose="020B0604020202020204" pitchFamily="34" charset="0"/>
              </a:rPr>
              <a:t>, as established by Metro Vision 2020, </a:t>
            </a:r>
            <a:r>
              <a:rPr lang="en-US" sz="2400" b="1" dirty="0">
                <a:solidFill>
                  <a:srgbClr val="009DDC"/>
                </a:solidFill>
                <a:latin typeface="Arial" panose="020B0604020202020204" pitchFamily="34" charset="0"/>
                <a:cs typeface="Arial" panose="020B0604020202020204" pitchFamily="34" charset="0"/>
              </a:rPr>
              <a:t>within our comprehensive/master plans</a:t>
            </a:r>
            <a:r>
              <a:rPr lang="en-US" sz="2400" dirty="0">
                <a:solidFill>
                  <a:srgbClr val="04244D"/>
                </a:solidFill>
                <a:latin typeface="Arial" panose="020B0604020202020204" pitchFamily="34" charset="0"/>
                <a:cs typeface="Arial" panose="020B0604020202020204" pitchFamily="34" charset="0"/>
              </a:rPr>
              <a:t>, or in the case of counties by resolution of the Board of Commissioners, and to allow urban development only within those areas. We will encourage and support the efficient development within our Urban Growth Areas or Urban Growth Boundaries consistent with the goals of Metro Vision 2020.</a:t>
            </a:r>
            <a:r>
              <a:rPr lang="en-US" sz="2400" dirty="0">
                <a:solidFill>
                  <a:schemeClr val="bg1">
                    <a:lumMod val="65000"/>
                  </a:schemeClr>
                </a:solidFill>
                <a:latin typeface="Arial" panose="020B0604020202020204" pitchFamily="34" charset="0"/>
                <a:cs typeface="Arial" panose="020B0604020202020204" pitchFamily="34" charset="0"/>
              </a:rPr>
              <a:t> </a:t>
            </a:r>
            <a:r>
              <a:rPr lang="en-US" sz="2400" b="1" dirty="0">
                <a:solidFill>
                  <a:srgbClr val="009DDC"/>
                </a:solidFill>
                <a:latin typeface="Arial" panose="020B0604020202020204" pitchFamily="34" charset="0"/>
                <a:cs typeface="Arial" panose="020B0604020202020204" pitchFamily="34" charset="0"/>
              </a:rPr>
              <a:t>Modifications to Urban Growth Areas or Urban Growth Boundaries will be addressed through Metro Vision 2020’s flexibility process.</a:t>
            </a:r>
            <a:r>
              <a:rPr lang="en-US" sz="2400" dirty="0">
                <a:solidFill>
                  <a:schemeClr val="bg1">
                    <a:lumMod val="65000"/>
                  </a:schemeClr>
                </a:solidFill>
                <a:latin typeface="Arial" panose="020B0604020202020204" pitchFamily="34" charset="0"/>
                <a:cs typeface="Arial" panose="020B0604020202020204" pitchFamily="34" charset="0"/>
              </a:rPr>
              <a:t> </a:t>
            </a:r>
            <a:r>
              <a:rPr lang="en-US" sz="2400" dirty="0">
                <a:solidFill>
                  <a:srgbClr val="04244D"/>
                </a:solidFill>
                <a:latin typeface="Arial" panose="020B0604020202020204" pitchFamily="34" charset="0"/>
                <a:cs typeface="Arial" panose="020B0604020202020204" pitchFamily="34" charset="0"/>
              </a:rPr>
              <a:t>We agree to address nonurban growth outside of the Urban Growth Area or Urban Growth Boundary through </a:t>
            </a:r>
            <a:r>
              <a:rPr lang="en-US" sz="2400" dirty="0" err="1">
                <a:solidFill>
                  <a:srgbClr val="04244D"/>
                </a:solidFill>
                <a:latin typeface="Arial" panose="020B0604020202020204" pitchFamily="34" charset="0"/>
                <a:cs typeface="Arial" panose="020B0604020202020204" pitchFamily="34" charset="0"/>
              </a:rPr>
              <a:t>subregional</a:t>
            </a:r>
            <a:r>
              <a:rPr lang="en-US" sz="2400" dirty="0">
                <a:solidFill>
                  <a:srgbClr val="04244D"/>
                </a:solidFill>
                <a:latin typeface="Arial" panose="020B0604020202020204" pitchFamily="34" charset="0"/>
                <a:cs typeface="Arial" panose="020B0604020202020204" pitchFamily="34" charset="0"/>
              </a:rPr>
              <a:t> planning, intergovernmental agreements, comprehensive/master plans or revised Metro Vision policies.</a:t>
            </a:r>
          </a:p>
        </p:txBody>
      </p:sp>
      <p:sp>
        <p:nvSpPr>
          <p:cNvPr id="6" name="Title 1">
            <a:extLst>
              <a:ext uri="{FF2B5EF4-FFF2-40B4-BE49-F238E27FC236}">
                <a16:creationId xmlns:a16="http://schemas.microsoft.com/office/drawing/2014/main" id="{57BD1901-C493-4711-AA19-55C78B1B4D3C}"/>
              </a:ext>
            </a:extLst>
          </p:cNvPr>
          <p:cNvSpPr>
            <a:spLocks noGrp="1"/>
          </p:cNvSpPr>
          <p:nvPr>
            <p:ph type="title"/>
          </p:nvPr>
        </p:nvSpPr>
        <p:spPr>
          <a:xfrm>
            <a:off x="1219200" y="60326"/>
            <a:ext cx="10887075" cy="987424"/>
          </a:xfrm>
        </p:spPr>
        <p:txBody>
          <a:bodyPr/>
          <a:lstStyle/>
          <a:p>
            <a:r>
              <a:rPr lang="en-US" dirty="0"/>
              <a:t>MILE HIGH COMPACT: SHORTHAND VERSION (cont.)</a:t>
            </a:r>
          </a:p>
        </p:txBody>
      </p:sp>
    </p:spTree>
    <p:extLst>
      <p:ext uri="{BB962C8B-B14F-4D97-AF65-F5344CB8AC3E}">
        <p14:creationId xmlns:p14="http://schemas.microsoft.com/office/powerpoint/2010/main" val="2979444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C24F-CB70-46B2-8FA6-5C1108BACC8B}"/>
              </a:ext>
            </a:extLst>
          </p:cNvPr>
          <p:cNvSpPr>
            <a:spLocks noGrp="1"/>
          </p:cNvSpPr>
          <p:nvPr>
            <p:ph type="title"/>
          </p:nvPr>
        </p:nvSpPr>
        <p:spPr/>
        <p:txBody>
          <a:bodyPr/>
          <a:lstStyle/>
          <a:p>
            <a:r>
              <a:rPr lang="en-US" dirty="0"/>
              <a:t>MILE HIGH COMPACT PARTICIPANTS</a:t>
            </a:r>
          </a:p>
        </p:txBody>
      </p:sp>
      <p:pic>
        <p:nvPicPr>
          <p:cNvPr id="6" name="Content Placeholder 5" descr="A picture containing text, map&#10;&#10;Description automatically generated">
            <a:extLst>
              <a:ext uri="{FF2B5EF4-FFF2-40B4-BE49-F238E27FC236}">
                <a16:creationId xmlns:a16="http://schemas.microsoft.com/office/drawing/2014/main" id="{6E21023D-2B91-43FA-A06E-C7BFD804A4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7591" y="1217304"/>
            <a:ext cx="7220196" cy="5580370"/>
          </a:xfrm>
        </p:spPr>
      </p:pic>
    </p:spTree>
    <p:extLst>
      <p:ext uri="{BB962C8B-B14F-4D97-AF65-F5344CB8AC3E}">
        <p14:creationId xmlns:p14="http://schemas.microsoft.com/office/powerpoint/2010/main" val="2287856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7E9E4-B061-42BA-BAFF-C472F25115D1}"/>
              </a:ext>
            </a:extLst>
          </p:cNvPr>
          <p:cNvSpPr>
            <a:spLocks noGrp="1"/>
          </p:cNvSpPr>
          <p:nvPr>
            <p:ph type="title"/>
          </p:nvPr>
        </p:nvSpPr>
        <p:spPr/>
        <p:txBody>
          <a:bodyPr/>
          <a:lstStyle/>
          <a:p>
            <a:r>
              <a:rPr lang="en-US" dirty="0"/>
              <a:t>Mile High Compact 2.0?</a:t>
            </a:r>
          </a:p>
        </p:txBody>
      </p:sp>
    </p:spTree>
    <p:extLst>
      <p:ext uri="{BB962C8B-B14F-4D97-AF65-F5344CB8AC3E}">
        <p14:creationId xmlns:p14="http://schemas.microsoft.com/office/powerpoint/2010/main" val="4242634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579C-64B0-4903-AAB1-28AB4ED0586B}"/>
              </a:ext>
            </a:extLst>
          </p:cNvPr>
          <p:cNvSpPr>
            <a:spLocks noGrp="1"/>
          </p:cNvSpPr>
          <p:nvPr>
            <p:ph type="title"/>
          </p:nvPr>
        </p:nvSpPr>
        <p:spPr/>
        <p:txBody>
          <a:bodyPr/>
          <a:lstStyle/>
          <a:p>
            <a:r>
              <a:rPr lang="en-US" dirty="0"/>
              <a:t>DRCOG’S STRATEGIC APPROACH</a:t>
            </a:r>
          </a:p>
        </p:txBody>
      </p:sp>
      <p:sp>
        <p:nvSpPr>
          <p:cNvPr id="4" name="Slide Number Placeholder 3">
            <a:extLst>
              <a:ext uri="{FF2B5EF4-FFF2-40B4-BE49-F238E27FC236}">
                <a16:creationId xmlns:a16="http://schemas.microsoft.com/office/drawing/2014/main" id="{679F9035-2156-4ABE-9BC9-B70733A1BF7C}"/>
              </a:ext>
            </a:extLst>
          </p:cNvPr>
          <p:cNvSpPr>
            <a:spLocks noGrp="1"/>
          </p:cNvSpPr>
          <p:nvPr>
            <p:ph type="sldNum" sz="quarter" idx="12"/>
          </p:nvPr>
        </p:nvSpPr>
        <p:spPr>
          <a:xfrm>
            <a:off x="9251535" y="6356350"/>
            <a:ext cx="2743200" cy="365125"/>
          </a:xfrm>
        </p:spPr>
        <p:txBody>
          <a:bodyPr/>
          <a:lstStyle/>
          <a:p>
            <a:fld id="{6C12A210-0FF6-413F-A7AF-2E4993858D20}" type="slidenum">
              <a:rPr lang="en-US" smtClean="0"/>
              <a:pPr/>
              <a:t>13</a:t>
            </a:fld>
            <a:endParaRPr lang="en-US"/>
          </a:p>
        </p:txBody>
      </p:sp>
      <p:sp>
        <p:nvSpPr>
          <p:cNvPr id="5" name="Rectangle 4">
            <a:extLst>
              <a:ext uri="{FF2B5EF4-FFF2-40B4-BE49-F238E27FC236}">
                <a16:creationId xmlns:a16="http://schemas.microsoft.com/office/drawing/2014/main" id="{26F7AD3F-6B1D-4B54-A61D-8EFCDA00B8BE}"/>
              </a:ext>
            </a:extLst>
          </p:cNvPr>
          <p:cNvSpPr/>
          <p:nvPr/>
        </p:nvSpPr>
        <p:spPr>
          <a:xfrm>
            <a:off x="2268989" y="1160272"/>
            <a:ext cx="9183311" cy="5551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080C49A-C91C-4BAD-B941-7835A8628CAB}"/>
              </a:ext>
            </a:extLst>
          </p:cNvPr>
          <p:cNvSpPr/>
          <p:nvPr/>
        </p:nvSpPr>
        <p:spPr>
          <a:xfrm>
            <a:off x="2268990" y="5393425"/>
            <a:ext cx="5659526" cy="66443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BD1F24D-A073-4762-9F34-6BAD0BE0DDD0}"/>
              </a:ext>
            </a:extLst>
          </p:cNvPr>
          <p:cNvSpPr/>
          <p:nvPr/>
        </p:nvSpPr>
        <p:spPr>
          <a:xfrm>
            <a:off x="2268989" y="4177041"/>
            <a:ext cx="5263709" cy="6645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FC5A88F-2152-4D04-9E20-60E2E7178273}"/>
              </a:ext>
            </a:extLst>
          </p:cNvPr>
          <p:cNvSpPr/>
          <p:nvPr/>
        </p:nvSpPr>
        <p:spPr>
          <a:xfrm>
            <a:off x="2268990" y="2892674"/>
            <a:ext cx="5713502" cy="6457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B8700C7-44BC-4B7D-9432-9AEA3A1648AE}"/>
              </a:ext>
            </a:extLst>
          </p:cNvPr>
          <p:cNvSpPr/>
          <p:nvPr/>
        </p:nvSpPr>
        <p:spPr>
          <a:xfrm>
            <a:off x="2268991" y="1421901"/>
            <a:ext cx="6087590" cy="8986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utoShape 3">
            <a:extLst>
              <a:ext uri="{FF2B5EF4-FFF2-40B4-BE49-F238E27FC236}">
                <a16:creationId xmlns:a16="http://schemas.microsoft.com/office/drawing/2014/main" id="{A2CE03F6-CFE1-48EC-B5A4-F9745C2DF10B}"/>
              </a:ext>
            </a:extLst>
          </p:cNvPr>
          <p:cNvSpPr>
            <a:spLocks noChangeArrowheads="1"/>
          </p:cNvSpPr>
          <p:nvPr/>
        </p:nvSpPr>
        <p:spPr bwMode="auto">
          <a:xfrm>
            <a:off x="5439710" y="1271262"/>
            <a:ext cx="5774241" cy="5364162"/>
          </a:xfrm>
          <a:prstGeom prst="triangle">
            <a:avLst>
              <a:gd name="adj" fmla="val 50000"/>
            </a:avLst>
          </a:prstGeom>
          <a:solidFill>
            <a:srgbClr val="04244D"/>
          </a:solidFill>
          <a:ln w="9525">
            <a:noFill/>
            <a:miter lim="800000"/>
            <a:headEnd/>
            <a:tailEnd/>
          </a:ln>
        </p:spPr>
        <p:txBody>
          <a:bodyPr wrap="none" anchor="ctr"/>
          <a:lstStyle/>
          <a:p>
            <a:endParaRPr lang="en-US" dirty="0">
              <a:solidFill>
                <a:srgbClr val="874ABF"/>
              </a:solidFill>
            </a:endParaRPr>
          </a:p>
        </p:txBody>
      </p:sp>
      <p:sp>
        <p:nvSpPr>
          <p:cNvPr id="11" name="Text Box 26">
            <a:extLst>
              <a:ext uri="{FF2B5EF4-FFF2-40B4-BE49-F238E27FC236}">
                <a16:creationId xmlns:a16="http://schemas.microsoft.com/office/drawing/2014/main" id="{563811E9-CC40-416E-A9D1-A5280E878114}"/>
              </a:ext>
            </a:extLst>
          </p:cNvPr>
          <p:cNvSpPr txBox="1">
            <a:spLocks noChangeArrowheads="1"/>
          </p:cNvSpPr>
          <p:nvPr/>
        </p:nvSpPr>
        <p:spPr bwMode="auto">
          <a:xfrm>
            <a:off x="2373837" y="6082041"/>
            <a:ext cx="3095553" cy="553998"/>
          </a:xfrm>
          <a:prstGeom prst="rect">
            <a:avLst/>
          </a:prstGeom>
          <a:noFill/>
          <a:ln w="9525">
            <a:noFill/>
            <a:miter lim="800000"/>
            <a:headEnd/>
            <a:tailEnd/>
          </a:ln>
        </p:spPr>
        <p:txBody>
          <a:bodyPr wrap="square">
            <a:spAutoFit/>
          </a:bodyPr>
          <a:lstStyle/>
          <a:p>
            <a:pPr>
              <a:spcBef>
                <a:spcPct val="50000"/>
              </a:spcBef>
            </a:pPr>
            <a:r>
              <a:rPr lang="en-US" sz="1500" b="1" dirty="0">
                <a:solidFill>
                  <a:srgbClr val="05A4E1"/>
                </a:solidFill>
                <a:latin typeface="Arial" charset="0"/>
              </a:rPr>
              <a:t>What projects will best  </a:t>
            </a:r>
            <a:br>
              <a:rPr lang="en-US" sz="1500" b="1" dirty="0">
                <a:solidFill>
                  <a:srgbClr val="05A4E1"/>
                </a:solidFill>
                <a:latin typeface="Arial" charset="0"/>
              </a:rPr>
            </a:br>
            <a:r>
              <a:rPr lang="en-US" sz="1500" b="1" dirty="0">
                <a:solidFill>
                  <a:srgbClr val="05A4E1"/>
                </a:solidFill>
                <a:latin typeface="Arial" charset="0"/>
              </a:rPr>
              <a:t>contribute to our outcomes?</a:t>
            </a:r>
          </a:p>
        </p:txBody>
      </p:sp>
      <p:sp>
        <p:nvSpPr>
          <p:cNvPr id="12" name="Text Box 28">
            <a:extLst>
              <a:ext uri="{FF2B5EF4-FFF2-40B4-BE49-F238E27FC236}">
                <a16:creationId xmlns:a16="http://schemas.microsoft.com/office/drawing/2014/main" id="{0A32550E-BA86-428C-8C32-D866550814E6}"/>
              </a:ext>
            </a:extLst>
          </p:cNvPr>
          <p:cNvSpPr txBox="1">
            <a:spLocks noChangeArrowheads="1"/>
          </p:cNvSpPr>
          <p:nvPr/>
        </p:nvSpPr>
        <p:spPr bwMode="auto">
          <a:xfrm>
            <a:off x="8905109" y="1237507"/>
            <a:ext cx="2320312" cy="369332"/>
          </a:xfrm>
          <a:prstGeom prst="rect">
            <a:avLst/>
          </a:prstGeom>
          <a:noFill/>
          <a:ln w="12700">
            <a:noFill/>
            <a:miter lim="800000"/>
            <a:headEnd type="none" w="sm" len="sm"/>
            <a:tailEnd type="none" w="sm" len="sm"/>
          </a:ln>
        </p:spPr>
        <p:txBody>
          <a:bodyPr wrap="square">
            <a:spAutoFit/>
          </a:bodyPr>
          <a:lstStyle/>
          <a:p>
            <a:pPr algn="r">
              <a:spcBef>
                <a:spcPct val="50000"/>
              </a:spcBef>
            </a:pPr>
            <a:r>
              <a:rPr lang="en-US" b="1" dirty="0">
                <a:latin typeface="Arial" panose="020B0604020202020204" pitchFamily="34" charset="0"/>
                <a:cs typeface="Arial" panose="020B0604020202020204" pitchFamily="34" charset="0"/>
              </a:rPr>
              <a:t>strategic altitude</a:t>
            </a:r>
          </a:p>
        </p:txBody>
      </p:sp>
      <p:sp>
        <p:nvSpPr>
          <p:cNvPr id="13" name="Text Box 4">
            <a:extLst>
              <a:ext uri="{FF2B5EF4-FFF2-40B4-BE49-F238E27FC236}">
                <a16:creationId xmlns:a16="http://schemas.microsoft.com/office/drawing/2014/main" id="{E0E1BEDA-30AF-470B-B2C2-E3CE55778BB3}"/>
              </a:ext>
            </a:extLst>
          </p:cNvPr>
          <p:cNvSpPr txBox="1">
            <a:spLocks noChangeArrowheads="1"/>
          </p:cNvSpPr>
          <p:nvPr/>
        </p:nvSpPr>
        <p:spPr bwMode="auto">
          <a:xfrm>
            <a:off x="7786809" y="1916030"/>
            <a:ext cx="1099858" cy="338554"/>
          </a:xfrm>
          <a:prstGeom prst="rect">
            <a:avLst/>
          </a:prstGeom>
          <a:noFill/>
          <a:ln w="9525">
            <a:noFill/>
            <a:miter lim="800000"/>
            <a:headEnd/>
            <a:tailEnd/>
          </a:ln>
        </p:spPr>
        <p:txBody>
          <a:bodyPr wrap="square">
            <a:spAutoFit/>
          </a:bodyPr>
          <a:lstStyle/>
          <a:p>
            <a:pPr algn="ctr">
              <a:spcBef>
                <a:spcPct val="50000"/>
              </a:spcBef>
            </a:pPr>
            <a:r>
              <a:rPr lang="en-US" sz="1600" b="1" dirty="0">
                <a:solidFill>
                  <a:schemeClr val="bg1"/>
                </a:solidFill>
                <a:latin typeface="Arial" charset="0"/>
              </a:rPr>
              <a:t>mission</a:t>
            </a:r>
          </a:p>
        </p:txBody>
      </p:sp>
      <p:sp>
        <p:nvSpPr>
          <p:cNvPr id="14" name="Text Box 6">
            <a:extLst>
              <a:ext uri="{FF2B5EF4-FFF2-40B4-BE49-F238E27FC236}">
                <a16:creationId xmlns:a16="http://schemas.microsoft.com/office/drawing/2014/main" id="{66FC6ED8-AFA6-4E92-AE4D-47C9CB7215E9}"/>
              </a:ext>
            </a:extLst>
          </p:cNvPr>
          <p:cNvSpPr txBox="1">
            <a:spLocks noChangeArrowheads="1"/>
          </p:cNvSpPr>
          <p:nvPr/>
        </p:nvSpPr>
        <p:spPr bwMode="auto">
          <a:xfrm>
            <a:off x="7709105" y="2456708"/>
            <a:ext cx="1235450" cy="338554"/>
          </a:xfrm>
          <a:prstGeom prst="rect">
            <a:avLst/>
          </a:prstGeom>
          <a:noFill/>
          <a:ln w="9525">
            <a:noFill/>
            <a:miter lim="800000"/>
            <a:headEnd/>
            <a:tailEnd/>
          </a:ln>
        </p:spPr>
        <p:txBody>
          <a:bodyPr wrap="square">
            <a:spAutoFit/>
          </a:bodyPr>
          <a:lstStyle/>
          <a:p>
            <a:pPr algn="ctr">
              <a:spcBef>
                <a:spcPct val="50000"/>
              </a:spcBef>
            </a:pPr>
            <a:r>
              <a:rPr lang="en-US" sz="1600" b="1" dirty="0">
                <a:solidFill>
                  <a:schemeClr val="bg1"/>
                </a:solidFill>
                <a:latin typeface="Arial" charset="0"/>
              </a:rPr>
              <a:t>vision</a:t>
            </a:r>
          </a:p>
        </p:txBody>
      </p:sp>
      <p:sp>
        <p:nvSpPr>
          <p:cNvPr id="15" name="Text Box 9">
            <a:extLst>
              <a:ext uri="{FF2B5EF4-FFF2-40B4-BE49-F238E27FC236}">
                <a16:creationId xmlns:a16="http://schemas.microsoft.com/office/drawing/2014/main" id="{AB055B43-C1E9-4DAF-BB72-AE18E254B2DB}"/>
              </a:ext>
            </a:extLst>
          </p:cNvPr>
          <p:cNvSpPr txBox="1">
            <a:spLocks noChangeArrowheads="1"/>
          </p:cNvSpPr>
          <p:nvPr/>
        </p:nvSpPr>
        <p:spPr bwMode="auto">
          <a:xfrm>
            <a:off x="7064202" y="3557261"/>
            <a:ext cx="2525257" cy="584775"/>
          </a:xfrm>
          <a:prstGeom prst="rect">
            <a:avLst/>
          </a:prstGeom>
          <a:noFill/>
          <a:ln w="9525">
            <a:noFill/>
            <a:miter lim="800000"/>
            <a:headEnd/>
            <a:tailEnd/>
          </a:ln>
        </p:spPr>
        <p:txBody>
          <a:bodyPr wrap="square">
            <a:spAutoFit/>
          </a:bodyPr>
          <a:lstStyle/>
          <a:p>
            <a:pPr algn="ctr">
              <a:spcBef>
                <a:spcPct val="50000"/>
              </a:spcBef>
            </a:pPr>
            <a:r>
              <a:rPr lang="en-US" sz="1600" b="1" dirty="0">
                <a:solidFill>
                  <a:schemeClr val="bg1"/>
                </a:solidFill>
                <a:latin typeface="Arial" charset="0"/>
              </a:rPr>
              <a:t>overarching themes </a:t>
            </a:r>
            <a:br>
              <a:rPr lang="en-US" sz="1600" b="1" dirty="0">
                <a:solidFill>
                  <a:schemeClr val="bg1"/>
                </a:solidFill>
                <a:latin typeface="Arial" charset="0"/>
              </a:rPr>
            </a:br>
            <a:r>
              <a:rPr lang="en-US" sz="1600" b="1" dirty="0">
                <a:solidFill>
                  <a:schemeClr val="bg1"/>
                </a:solidFill>
                <a:latin typeface="Arial" charset="0"/>
              </a:rPr>
              <a:t>and outcomes</a:t>
            </a:r>
          </a:p>
        </p:txBody>
      </p:sp>
      <p:sp>
        <p:nvSpPr>
          <p:cNvPr id="16" name="Line 10">
            <a:extLst>
              <a:ext uri="{FF2B5EF4-FFF2-40B4-BE49-F238E27FC236}">
                <a16:creationId xmlns:a16="http://schemas.microsoft.com/office/drawing/2014/main" id="{D9FA006E-6A9B-4F3D-8395-7E7BC1D2EB85}"/>
              </a:ext>
            </a:extLst>
          </p:cNvPr>
          <p:cNvSpPr>
            <a:spLocks noChangeShapeType="1"/>
          </p:cNvSpPr>
          <p:nvPr/>
        </p:nvSpPr>
        <p:spPr bwMode="auto">
          <a:xfrm>
            <a:off x="6667444" y="4166861"/>
            <a:ext cx="3297746" cy="0"/>
          </a:xfrm>
          <a:prstGeom prst="line">
            <a:avLst/>
          </a:prstGeom>
          <a:noFill/>
          <a:ln w="19050">
            <a:solidFill>
              <a:schemeClr val="bg1"/>
            </a:solidFill>
            <a:round/>
            <a:headEnd/>
            <a:tailEnd/>
          </a:ln>
        </p:spPr>
        <p:txBody>
          <a:bodyPr/>
          <a:lstStyle/>
          <a:p>
            <a:endParaRPr lang="en-US" dirty="0"/>
          </a:p>
        </p:txBody>
      </p:sp>
      <p:sp>
        <p:nvSpPr>
          <p:cNvPr id="17" name="Text Box 11">
            <a:extLst>
              <a:ext uri="{FF2B5EF4-FFF2-40B4-BE49-F238E27FC236}">
                <a16:creationId xmlns:a16="http://schemas.microsoft.com/office/drawing/2014/main" id="{980237F1-594F-465E-A097-49D03E759BEF}"/>
              </a:ext>
            </a:extLst>
          </p:cNvPr>
          <p:cNvSpPr txBox="1">
            <a:spLocks noChangeArrowheads="1"/>
          </p:cNvSpPr>
          <p:nvPr/>
        </p:nvSpPr>
        <p:spPr bwMode="auto">
          <a:xfrm>
            <a:off x="6693093" y="4326538"/>
            <a:ext cx="3267474" cy="338554"/>
          </a:xfrm>
          <a:prstGeom prst="rect">
            <a:avLst/>
          </a:prstGeom>
          <a:noFill/>
          <a:ln w="9525">
            <a:noFill/>
            <a:miter lim="800000"/>
            <a:headEnd/>
            <a:tailEnd/>
          </a:ln>
        </p:spPr>
        <p:txBody>
          <a:bodyPr wrap="square">
            <a:spAutoFit/>
          </a:bodyPr>
          <a:lstStyle/>
          <a:p>
            <a:pPr algn="ctr">
              <a:spcBef>
                <a:spcPct val="50000"/>
              </a:spcBef>
            </a:pPr>
            <a:r>
              <a:rPr lang="en-US" sz="1600" b="1" dirty="0">
                <a:solidFill>
                  <a:schemeClr val="bg1"/>
                </a:solidFill>
                <a:latin typeface="Arial" charset="0"/>
              </a:rPr>
              <a:t>objectives</a:t>
            </a:r>
          </a:p>
        </p:txBody>
      </p:sp>
      <p:sp>
        <p:nvSpPr>
          <p:cNvPr id="18" name="Text Box 14">
            <a:extLst>
              <a:ext uri="{FF2B5EF4-FFF2-40B4-BE49-F238E27FC236}">
                <a16:creationId xmlns:a16="http://schemas.microsoft.com/office/drawing/2014/main" id="{B4F3D9BE-3DCF-42B9-BBE1-120753EFD32E}"/>
              </a:ext>
            </a:extLst>
          </p:cNvPr>
          <p:cNvSpPr txBox="1">
            <a:spLocks noChangeArrowheads="1"/>
          </p:cNvSpPr>
          <p:nvPr/>
        </p:nvSpPr>
        <p:spPr bwMode="auto">
          <a:xfrm>
            <a:off x="7055267" y="5434332"/>
            <a:ext cx="2543127" cy="584775"/>
          </a:xfrm>
          <a:prstGeom prst="rect">
            <a:avLst/>
          </a:prstGeom>
          <a:noFill/>
          <a:ln w="9525">
            <a:noFill/>
            <a:miter lim="800000"/>
            <a:headEnd/>
            <a:tailEnd/>
          </a:ln>
        </p:spPr>
        <p:txBody>
          <a:bodyPr>
            <a:spAutoFit/>
          </a:bodyPr>
          <a:lstStyle/>
          <a:p>
            <a:pPr algn="ctr">
              <a:spcBef>
                <a:spcPct val="50000"/>
              </a:spcBef>
            </a:pPr>
            <a:r>
              <a:rPr lang="en-US" sz="1600" b="1" dirty="0">
                <a:solidFill>
                  <a:schemeClr val="bg1"/>
                </a:solidFill>
                <a:latin typeface="Arial" charset="0"/>
              </a:rPr>
              <a:t>performance measures and targets</a:t>
            </a:r>
          </a:p>
        </p:txBody>
      </p:sp>
      <p:sp>
        <p:nvSpPr>
          <p:cNvPr id="19" name="Line 15">
            <a:extLst>
              <a:ext uri="{FF2B5EF4-FFF2-40B4-BE49-F238E27FC236}">
                <a16:creationId xmlns:a16="http://schemas.microsoft.com/office/drawing/2014/main" id="{A621D7C9-CA2E-4A37-BA70-8C175D29C092}"/>
              </a:ext>
            </a:extLst>
          </p:cNvPr>
          <p:cNvSpPr>
            <a:spLocks noChangeShapeType="1"/>
          </p:cNvSpPr>
          <p:nvPr/>
        </p:nvSpPr>
        <p:spPr bwMode="auto">
          <a:xfrm>
            <a:off x="5553837" y="6079067"/>
            <a:ext cx="5467298" cy="9525"/>
          </a:xfrm>
          <a:prstGeom prst="line">
            <a:avLst/>
          </a:prstGeom>
          <a:noFill/>
          <a:ln w="19050">
            <a:solidFill>
              <a:schemeClr val="bg1"/>
            </a:solidFill>
            <a:round/>
            <a:headEnd/>
            <a:tailEnd/>
          </a:ln>
        </p:spPr>
        <p:txBody>
          <a:bodyPr/>
          <a:lstStyle/>
          <a:p>
            <a:endParaRPr lang="en-US" dirty="0"/>
          </a:p>
        </p:txBody>
      </p:sp>
      <p:sp>
        <p:nvSpPr>
          <p:cNvPr id="20" name="Text Box 16">
            <a:extLst>
              <a:ext uri="{FF2B5EF4-FFF2-40B4-BE49-F238E27FC236}">
                <a16:creationId xmlns:a16="http://schemas.microsoft.com/office/drawing/2014/main" id="{07EC73F6-E7A6-42BD-9EF5-4ABD09AA7BD8}"/>
              </a:ext>
            </a:extLst>
          </p:cNvPr>
          <p:cNvSpPr txBox="1">
            <a:spLocks noChangeArrowheads="1"/>
          </p:cNvSpPr>
          <p:nvPr/>
        </p:nvSpPr>
        <p:spPr bwMode="auto">
          <a:xfrm>
            <a:off x="6720645" y="6177369"/>
            <a:ext cx="3212370" cy="338554"/>
          </a:xfrm>
          <a:prstGeom prst="rect">
            <a:avLst/>
          </a:prstGeom>
          <a:noFill/>
          <a:ln w="9525">
            <a:noFill/>
            <a:miter lim="800000"/>
            <a:headEnd/>
            <a:tailEnd/>
          </a:ln>
        </p:spPr>
        <p:txBody>
          <a:bodyPr wrap="square">
            <a:spAutoFit/>
          </a:bodyPr>
          <a:lstStyle/>
          <a:p>
            <a:pPr algn="ctr">
              <a:spcBef>
                <a:spcPct val="50000"/>
              </a:spcBef>
            </a:pPr>
            <a:r>
              <a:rPr lang="en-US" sz="1600" b="1" dirty="0">
                <a:solidFill>
                  <a:schemeClr val="bg1"/>
                </a:solidFill>
                <a:latin typeface="Arial" charset="0"/>
              </a:rPr>
              <a:t>strategic initiatives</a:t>
            </a:r>
          </a:p>
        </p:txBody>
      </p:sp>
      <p:sp>
        <p:nvSpPr>
          <p:cNvPr id="21" name="Text Box 17">
            <a:extLst>
              <a:ext uri="{FF2B5EF4-FFF2-40B4-BE49-F238E27FC236}">
                <a16:creationId xmlns:a16="http://schemas.microsoft.com/office/drawing/2014/main" id="{F798C09E-E497-4A1C-9D31-6B4F5FB712E5}"/>
              </a:ext>
            </a:extLst>
          </p:cNvPr>
          <p:cNvSpPr txBox="1">
            <a:spLocks noChangeArrowheads="1"/>
          </p:cNvSpPr>
          <p:nvPr/>
        </p:nvSpPr>
        <p:spPr bwMode="auto">
          <a:xfrm>
            <a:off x="2365293" y="1728461"/>
            <a:ext cx="4860695" cy="323165"/>
          </a:xfrm>
          <a:prstGeom prst="rect">
            <a:avLst/>
          </a:prstGeom>
          <a:noFill/>
          <a:ln w="9525">
            <a:noFill/>
            <a:miter lim="800000"/>
            <a:headEnd/>
            <a:tailEnd/>
          </a:ln>
        </p:spPr>
        <p:txBody>
          <a:bodyPr wrap="square">
            <a:spAutoFit/>
          </a:bodyPr>
          <a:lstStyle/>
          <a:p>
            <a:pPr>
              <a:spcBef>
                <a:spcPct val="50000"/>
              </a:spcBef>
            </a:pPr>
            <a:r>
              <a:rPr lang="en-US" sz="1500" b="1" dirty="0">
                <a:latin typeface="Arial" charset="0"/>
              </a:rPr>
              <a:t>What is our purpose?</a:t>
            </a:r>
          </a:p>
        </p:txBody>
      </p:sp>
      <p:sp>
        <p:nvSpPr>
          <p:cNvPr id="22" name="Text Box 18">
            <a:extLst>
              <a:ext uri="{FF2B5EF4-FFF2-40B4-BE49-F238E27FC236}">
                <a16:creationId xmlns:a16="http://schemas.microsoft.com/office/drawing/2014/main" id="{185FC150-BA6C-47BE-BC18-2D5E00C2367D}"/>
              </a:ext>
            </a:extLst>
          </p:cNvPr>
          <p:cNvSpPr txBox="1">
            <a:spLocks noChangeArrowheads="1"/>
          </p:cNvSpPr>
          <p:nvPr/>
        </p:nvSpPr>
        <p:spPr bwMode="auto">
          <a:xfrm>
            <a:off x="2362962" y="2437707"/>
            <a:ext cx="3336528" cy="323165"/>
          </a:xfrm>
          <a:prstGeom prst="rect">
            <a:avLst/>
          </a:prstGeom>
          <a:noFill/>
          <a:ln w="9525">
            <a:noFill/>
            <a:miter lim="800000"/>
            <a:headEnd/>
            <a:tailEnd/>
          </a:ln>
        </p:spPr>
        <p:txBody>
          <a:bodyPr wrap="square">
            <a:spAutoFit/>
          </a:bodyPr>
          <a:lstStyle/>
          <a:p>
            <a:pPr>
              <a:spcBef>
                <a:spcPct val="50000"/>
              </a:spcBef>
            </a:pPr>
            <a:r>
              <a:rPr lang="en-US" sz="1500" b="1" dirty="0">
                <a:solidFill>
                  <a:srgbClr val="05A4E1"/>
                </a:solidFill>
                <a:latin typeface="Arial" charset="0"/>
              </a:rPr>
              <a:t>What is our view of the future?</a:t>
            </a:r>
          </a:p>
        </p:txBody>
      </p:sp>
      <p:sp>
        <p:nvSpPr>
          <p:cNvPr id="23" name="Text Box 20">
            <a:extLst>
              <a:ext uri="{FF2B5EF4-FFF2-40B4-BE49-F238E27FC236}">
                <a16:creationId xmlns:a16="http://schemas.microsoft.com/office/drawing/2014/main" id="{7FED4AA8-60DA-4058-8860-81D364BE9C99}"/>
              </a:ext>
            </a:extLst>
          </p:cNvPr>
          <p:cNvSpPr txBox="1">
            <a:spLocks noChangeArrowheads="1"/>
          </p:cNvSpPr>
          <p:nvPr/>
        </p:nvSpPr>
        <p:spPr bwMode="auto">
          <a:xfrm>
            <a:off x="2345190" y="3574846"/>
            <a:ext cx="4962125" cy="553998"/>
          </a:xfrm>
          <a:prstGeom prst="rect">
            <a:avLst/>
          </a:prstGeom>
          <a:noFill/>
          <a:ln w="9525">
            <a:noFill/>
            <a:miter lim="800000"/>
            <a:headEnd/>
            <a:tailEnd/>
          </a:ln>
        </p:spPr>
        <p:txBody>
          <a:bodyPr wrap="square">
            <a:spAutoFit/>
          </a:bodyPr>
          <a:lstStyle/>
          <a:p>
            <a:pPr>
              <a:spcBef>
                <a:spcPts val="0"/>
              </a:spcBef>
            </a:pPr>
            <a:r>
              <a:rPr lang="en-US" sz="1500" b="1" dirty="0">
                <a:solidFill>
                  <a:srgbClr val="05A4E1"/>
                </a:solidFill>
                <a:latin typeface="Arial" charset="0"/>
              </a:rPr>
              <a:t>What are our main focus areas? </a:t>
            </a:r>
            <a:r>
              <a:rPr lang="en-US" sz="1500" b="1" dirty="0">
                <a:solidFill>
                  <a:srgbClr val="05A4E1"/>
                </a:solidFill>
                <a:latin typeface="Arial" pitchFamily="34" charset="0"/>
                <a:cs typeface="Arial" pitchFamily="34" charset="0"/>
              </a:rPr>
              <a:t>What </a:t>
            </a:r>
            <a:r>
              <a:rPr lang="en-US" sz="1500" b="1" dirty="0">
                <a:solidFill>
                  <a:srgbClr val="05A4E1"/>
                </a:solidFill>
                <a:latin typeface="Arial" charset="0"/>
              </a:rPr>
              <a:t>outcomes </a:t>
            </a:r>
            <a:br>
              <a:rPr lang="en-US" sz="1500" b="1" dirty="0">
                <a:solidFill>
                  <a:srgbClr val="05A4E1"/>
                </a:solidFill>
                <a:latin typeface="Arial" charset="0"/>
              </a:rPr>
            </a:br>
            <a:r>
              <a:rPr lang="en-US" sz="1500" b="1" dirty="0">
                <a:solidFill>
                  <a:srgbClr val="05A4E1"/>
                </a:solidFill>
                <a:latin typeface="Arial" charset="0"/>
              </a:rPr>
              <a:t>do we want for our communities and residents?</a:t>
            </a:r>
          </a:p>
        </p:txBody>
      </p:sp>
      <p:sp>
        <p:nvSpPr>
          <p:cNvPr id="24" name="Text Box 21">
            <a:extLst>
              <a:ext uri="{FF2B5EF4-FFF2-40B4-BE49-F238E27FC236}">
                <a16:creationId xmlns:a16="http://schemas.microsoft.com/office/drawing/2014/main" id="{CE938BF3-31F3-48D4-9EB1-E1400FFE2E80}"/>
              </a:ext>
            </a:extLst>
          </p:cNvPr>
          <p:cNvSpPr txBox="1">
            <a:spLocks noChangeArrowheads="1"/>
          </p:cNvSpPr>
          <p:nvPr/>
        </p:nvSpPr>
        <p:spPr bwMode="auto">
          <a:xfrm>
            <a:off x="2372486" y="4221795"/>
            <a:ext cx="4468497" cy="553998"/>
          </a:xfrm>
          <a:prstGeom prst="rect">
            <a:avLst/>
          </a:prstGeom>
          <a:noFill/>
          <a:ln w="9525">
            <a:noFill/>
            <a:miter lim="800000"/>
            <a:headEnd/>
            <a:tailEnd/>
          </a:ln>
        </p:spPr>
        <p:txBody>
          <a:bodyPr wrap="square">
            <a:spAutoFit/>
          </a:bodyPr>
          <a:lstStyle/>
          <a:p>
            <a:pPr>
              <a:spcBef>
                <a:spcPts val="0"/>
              </a:spcBef>
            </a:pPr>
            <a:r>
              <a:rPr lang="en-US" sz="1500" b="1" dirty="0">
                <a:latin typeface="Arial" charset="0"/>
              </a:rPr>
              <a:t>What continuous improvement</a:t>
            </a:r>
          </a:p>
          <a:p>
            <a:pPr>
              <a:spcBef>
                <a:spcPts val="0"/>
              </a:spcBef>
            </a:pPr>
            <a:r>
              <a:rPr lang="en-US" sz="1500" b="1" dirty="0">
                <a:latin typeface="Arial" charset="0"/>
              </a:rPr>
              <a:t>activities will support our outcomes?</a:t>
            </a:r>
          </a:p>
        </p:txBody>
      </p:sp>
      <p:sp>
        <p:nvSpPr>
          <p:cNvPr id="25" name="Text Box 23">
            <a:extLst>
              <a:ext uri="{FF2B5EF4-FFF2-40B4-BE49-F238E27FC236}">
                <a16:creationId xmlns:a16="http://schemas.microsoft.com/office/drawing/2014/main" id="{95F10099-CD59-45A8-AB3F-051848C7BE50}"/>
              </a:ext>
            </a:extLst>
          </p:cNvPr>
          <p:cNvSpPr txBox="1">
            <a:spLocks noChangeArrowheads="1"/>
          </p:cNvSpPr>
          <p:nvPr/>
        </p:nvSpPr>
        <p:spPr bwMode="auto">
          <a:xfrm>
            <a:off x="2372487" y="5440542"/>
            <a:ext cx="3337560" cy="553998"/>
          </a:xfrm>
          <a:prstGeom prst="rect">
            <a:avLst/>
          </a:prstGeom>
          <a:noFill/>
          <a:ln w="9525">
            <a:noFill/>
            <a:miter lim="800000"/>
            <a:headEnd/>
            <a:tailEnd/>
          </a:ln>
        </p:spPr>
        <p:txBody>
          <a:bodyPr wrap="square">
            <a:spAutoFit/>
          </a:bodyPr>
          <a:lstStyle/>
          <a:p>
            <a:pPr>
              <a:spcBef>
                <a:spcPts val="0"/>
              </a:spcBef>
            </a:pPr>
            <a:r>
              <a:rPr lang="en-US" sz="1500" b="1" dirty="0">
                <a:latin typeface="Arial" charset="0"/>
              </a:rPr>
              <a:t>How will we know if we are </a:t>
            </a:r>
          </a:p>
          <a:p>
            <a:pPr>
              <a:spcBef>
                <a:spcPts val="0"/>
              </a:spcBef>
            </a:pPr>
            <a:r>
              <a:rPr lang="en-US" sz="1500" b="1" dirty="0">
                <a:latin typeface="Arial" charset="0"/>
              </a:rPr>
              <a:t>achieving the results we want?</a:t>
            </a:r>
          </a:p>
        </p:txBody>
      </p:sp>
      <p:sp>
        <p:nvSpPr>
          <p:cNvPr id="26" name="Line 24">
            <a:extLst>
              <a:ext uri="{FF2B5EF4-FFF2-40B4-BE49-F238E27FC236}">
                <a16:creationId xmlns:a16="http://schemas.microsoft.com/office/drawing/2014/main" id="{7F159C42-A0C2-4561-ADFB-0E836CEC212D}"/>
              </a:ext>
            </a:extLst>
          </p:cNvPr>
          <p:cNvSpPr>
            <a:spLocks noChangeShapeType="1"/>
          </p:cNvSpPr>
          <p:nvPr/>
        </p:nvSpPr>
        <p:spPr bwMode="auto">
          <a:xfrm>
            <a:off x="6953335" y="3557261"/>
            <a:ext cx="2747111" cy="2"/>
          </a:xfrm>
          <a:prstGeom prst="line">
            <a:avLst/>
          </a:prstGeom>
          <a:noFill/>
          <a:ln w="19050">
            <a:solidFill>
              <a:schemeClr val="bg1"/>
            </a:solidFill>
            <a:round/>
            <a:headEnd/>
            <a:tailEnd/>
          </a:ln>
        </p:spPr>
        <p:txBody>
          <a:bodyPr/>
          <a:lstStyle/>
          <a:p>
            <a:endParaRPr lang="en-US" dirty="0"/>
          </a:p>
        </p:txBody>
      </p:sp>
      <p:sp>
        <p:nvSpPr>
          <p:cNvPr id="27" name="Line 27">
            <a:extLst>
              <a:ext uri="{FF2B5EF4-FFF2-40B4-BE49-F238E27FC236}">
                <a16:creationId xmlns:a16="http://schemas.microsoft.com/office/drawing/2014/main" id="{6C437551-D3F4-42F1-8EA4-01DB357B093D}"/>
              </a:ext>
            </a:extLst>
          </p:cNvPr>
          <p:cNvSpPr>
            <a:spLocks noChangeShapeType="1"/>
          </p:cNvSpPr>
          <p:nvPr/>
        </p:nvSpPr>
        <p:spPr bwMode="auto">
          <a:xfrm>
            <a:off x="11243587" y="1564393"/>
            <a:ext cx="0" cy="4050268"/>
          </a:xfrm>
          <a:prstGeom prst="line">
            <a:avLst/>
          </a:prstGeom>
          <a:noFill/>
          <a:ln w="38100">
            <a:solidFill>
              <a:srgbClr val="C1CD23"/>
            </a:solidFill>
            <a:prstDash val="sysDot"/>
            <a:round/>
            <a:headEnd type="none" w="sm" len="sm"/>
            <a:tailEnd type="none" w="sm" len="sm"/>
          </a:ln>
        </p:spPr>
        <p:txBody>
          <a:bodyPr/>
          <a:lstStyle/>
          <a:p>
            <a:endParaRPr lang="en-US" dirty="0"/>
          </a:p>
        </p:txBody>
      </p:sp>
      <p:sp>
        <p:nvSpPr>
          <p:cNvPr id="28" name="Text Box 29">
            <a:extLst>
              <a:ext uri="{FF2B5EF4-FFF2-40B4-BE49-F238E27FC236}">
                <a16:creationId xmlns:a16="http://schemas.microsoft.com/office/drawing/2014/main" id="{3CCA82C5-F47C-4B42-B3EC-C6F41FDC4684}"/>
              </a:ext>
            </a:extLst>
          </p:cNvPr>
          <p:cNvSpPr txBox="1">
            <a:spLocks noChangeArrowheads="1"/>
          </p:cNvSpPr>
          <p:nvPr/>
        </p:nvSpPr>
        <p:spPr bwMode="auto">
          <a:xfrm>
            <a:off x="9724221" y="1677084"/>
            <a:ext cx="1460169" cy="338554"/>
          </a:xfrm>
          <a:prstGeom prst="rect">
            <a:avLst/>
          </a:prstGeom>
          <a:noFill/>
          <a:ln w="12700">
            <a:noFill/>
            <a:miter lim="800000"/>
            <a:headEnd type="none" w="sm" len="sm"/>
            <a:tailEnd type="none" w="sm" len="sm"/>
          </a:ln>
        </p:spPr>
        <p:txBody>
          <a:bodyPr>
            <a:spAutoFit/>
          </a:bodyPr>
          <a:lstStyle/>
          <a:p>
            <a:pPr algn="r">
              <a:spcBef>
                <a:spcPct val="50000"/>
              </a:spcBef>
            </a:pPr>
            <a:r>
              <a:rPr lang="en-US" sz="1600" b="1" dirty="0">
                <a:latin typeface="Arial" panose="020B0604020202020204" pitchFamily="34" charset="0"/>
                <a:cs typeface="Arial" panose="020B0604020202020204" pitchFamily="34" charset="0"/>
              </a:rPr>
              <a:t>30,000 feet</a:t>
            </a:r>
          </a:p>
        </p:txBody>
      </p:sp>
      <p:sp>
        <p:nvSpPr>
          <p:cNvPr id="29" name="Line 31">
            <a:extLst>
              <a:ext uri="{FF2B5EF4-FFF2-40B4-BE49-F238E27FC236}">
                <a16:creationId xmlns:a16="http://schemas.microsoft.com/office/drawing/2014/main" id="{CB597107-688B-4434-B504-CA54EBE4C235}"/>
              </a:ext>
            </a:extLst>
          </p:cNvPr>
          <p:cNvSpPr>
            <a:spLocks noChangeShapeType="1"/>
          </p:cNvSpPr>
          <p:nvPr/>
        </p:nvSpPr>
        <p:spPr bwMode="auto">
          <a:xfrm>
            <a:off x="8634069" y="1573459"/>
            <a:ext cx="2590791" cy="7357"/>
          </a:xfrm>
          <a:prstGeom prst="line">
            <a:avLst/>
          </a:prstGeom>
          <a:noFill/>
          <a:ln w="38100">
            <a:solidFill>
              <a:srgbClr val="C1CD23"/>
            </a:solidFill>
            <a:prstDash val="sysDot"/>
            <a:round/>
            <a:headEnd type="none" w="sm" len="sm"/>
            <a:tailEnd type="none" w="sm" len="sm"/>
          </a:ln>
        </p:spPr>
        <p:txBody>
          <a:bodyPr/>
          <a:lstStyle/>
          <a:p>
            <a:endParaRPr lang="en-US" dirty="0"/>
          </a:p>
        </p:txBody>
      </p:sp>
      <p:sp>
        <p:nvSpPr>
          <p:cNvPr id="30" name="Text Box 32">
            <a:extLst>
              <a:ext uri="{FF2B5EF4-FFF2-40B4-BE49-F238E27FC236}">
                <a16:creationId xmlns:a16="http://schemas.microsoft.com/office/drawing/2014/main" id="{E20B5204-F154-45A5-9DAC-4B4CFEA90FCD}"/>
              </a:ext>
            </a:extLst>
          </p:cNvPr>
          <p:cNvSpPr txBox="1">
            <a:spLocks noChangeArrowheads="1"/>
          </p:cNvSpPr>
          <p:nvPr/>
        </p:nvSpPr>
        <p:spPr bwMode="auto">
          <a:xfrm>
            <a:off x="10080138" y="3481061"/>
            <a:ext cx="1104252" cy="338554"/>
          </a:xfrm>
          <a:prstGeom prst="rect">
            <a:avLst/>
          </a:prstGeom>
          <a:noFill/>
          <a:ln w="12700">
            <a:noFill/>
            <a:miter lim="800000"/>
            <a:headEnd type="none" w="sm" len="sm"/>
            <a:tailEnd type="none" w="sm" len="sm"/>
          </a:ln>
        </p:spPr>
        <p:txBody>
          <a:bodyPr>
            <a:spAutoFit/>
          </a:bodyPr>
          <a:lstStyle/>
          <a:p>
            <a:pPr algn="r">
              <a:spcBef>
                <a:spcPct val="50000"/>
              </a:spcBef>
            </a:pPr>
            <a:r>
              <a:rPr lang="en-US" sz="1600" b="1" dirty="0">
                <a:latin typeface="Arial" panose="020B0604020202020204" pitchFamily="34" charset="0"/>
                <a:cs typeface="Arial" panose="020B0604020202020204" pitchFamily="34" charset="0"/>
              </a:rPr>
              <a:t>25,000</a:t>
            </a:r>
          </a:p>
        </p:txBody>
      </p:sp>
      <p:sp>
        <p:nvSpPr>
          <p:cNvPr id="31" name="Text Box 33">
            <a:extLst>
              <a:ext uri="{FF2B5EF4-FFF2-40B4-BE49-F238E27FC236}">
                <a16:creationId xmlns:a16="http://schemas.microsoft.com/office/drawing/2014/main" id="{53C034F4-A3AE-40E6-B2C2-A98F5E9B29FC}"/>
              </a:ext>
            </a:extLst>
          </p:cNvPr>
          <p:cNvSpPr txBox="1">
            <a:spLocks noChangeArrowheads="1"/>
          </p:cNvSpPr>
          <p:nvPr/>
        </p:nvSpPr>
        <p:spPr bwMode="auto">
          <a:xfrm>
            <a:off x="10676126" y="5576572"/>
            <a:ext cx="820100" cy="338554"/>
          </a:xfrm>
          <a:prstGeom prst="rect">
            <a:avLst/>
          </a:prstGeom>
          <a:noFill/>
          <a:ln w="12700">
            <a:noFill/>
            <a:miter lim="800000"/>
            <a:headEnd type="none" w="sm" len="sm"/>
            <a:tailEnd type="none" w="sm" len="sm"/>
          </a:ln>
        </p:spPr>
        <p:txBody>
          <a:bodyPr wrap="square">
            <a:spAutoFit/>
          </a:bodyPr>
          <a:lstStyle/>
          <a:p>
            <a:pPr algn="r">
              <a:spcBef>
                <a:spcPct val="50000"/>
              </a:spcBef>
            </a:pPr>
            <a:r>
              <a:rPr lang="en-US" sz="1600" b="1" dirty="0">
                <a:latin typeface="Arial" panose="020B0604020202020204" pitchFamily="34" charset="0"/>
                <a:cs typeface="Arial" panose="020B0604020202020204" pitchFamily="34" charset="0"/>
              </a:rPr>
              <a:t>15,000</a:t>
            </a:r>
          </a:p>
        </p:txBody>
      </p:sp>
      <p:sp>
        <p:nvSpPr>
          <p:cNvPr id="32" name="Text Box 34">
            <a:extLst>
              <a:ext uri="{FF2B5EF4-FFF2-40B4-BE49-F238E27FC236}">
                <a16:creationId xmlns:a16="http://schemas.microsoft.com/office/drawing/2014/main" id="{FA1E3FC3-882B-4A94-84BD-54E3E77D004B}"/>
              </a:ext>
            </a:extLst>
          </p:cNvPr>
          <p:cNvSpPr txBox="1">
            <a:spLocks noChangeArrowheads="1"/>
          </p:cNvSpPr>
          <p:nvPr/>
        </p:nvSpPr>
        <p:spPr bwMode="auto">
          <a:xfrm>
            <a:off x="9658116" y="6297485"/>
            <a:ext cx="1526274" cy="338554"/>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1600" b="1" dirty="0">
                <a:solidFill>
                  <a:schemeClr val="bg1"/>
                </a:solidFill>
                <a:latin typeface="Arial" charset="0"/>
              </a:rPr>
              <a:t>ground level</a:t>
            </a:r>
          </a:p>
        </p:txBody>
      </p:sp>
      <p:sp>
        <p:nvSpPr>
          <p:cNvPr id="33" name="Line 24">
            <a:extLst>
              <a:ext uri="{FF2B5EF4-FFF2-40B4-BE49-F238E27FC236}">
                <a16:creationId xmlns:a16="http://schemas.microsoft.com/office/drawing/2014/main" id="{07C26920-D74A-4232-9DD7-D09F34159906}"/>
              </a:ext>
            </a:extLst>
          </p:cNvPr>
          <p:cNvSpPr>
            <a:spLocks noChangeShapeType="1"/>
          </p:cNvSpPr>
          <p:nvPr/>
        </p:nvSpPr>
        <p:spPr bwMode="auto">
          <a:xfrm flipV="1">
            <a:off x="7450590" y="2871461"/>
            <a:ext cx="1752600" cy="0"/>
          </a:xfrm>
          <a:prstGeom prst="line">
            <a:avLst/>
          </a:prstGeom>
          <a:noFill/>
          <a:ln w="19050">
            <a:solidFill>
              <a:schemeClr val="bg1"/>
            </a:solidFill>
            <a:round/>
            <a:headEnd/>
            <a:tailEnd/>
          </a:ln>
        </p:spPr>
        <p:txBody>
          <a:bodyPr/>
          <a:lstStyle/>
          <a:p>
            <a:endParaRPr lang="en-US" dirty="0"/>
          </a:p>
        </p:txBody>
      </p:sp>
      <p:sp>
        <p:nvSpPr>
          <p:cNvPr id="34" name="Text Box 11">
            <a:extLst>
              <a:ext uri="{FF2B5EF4-FFF2-40B4-BE49-F238E27FC236}">
                <a16:creationId xmlns:a16="http://schemas.microsoft.com/office/drawing/2014/main" id="{B38A4CBD-A0AE-4B35-BA2A-8425FC8E887C}"/>
              </a:ext>
            </a:extLst>
          </p:cNvPr>
          <p:cNvSpPr txBox="1">
            <a:spLocks noChangeArrowheads="1"/>
          </p:cNvSpPr>
          <p:nvPr/>
        </p:nvSpPr>
        <p:spPr bwMode="auto">
          <a:xfrm>
            <a:off x="7216512" y="2894907"/>
            <a:ext cx="2220637" cy="584775"/>
          </a:xfrm>
          <a:prstGeom prst="rect">
            <a:avLst/>
          </a:prstGeom>
          <a:noFill/>
          <a:ln w="9525">
            <a:noFill/>
            <a:miter lim="800000"/>
            <a:headEnd/>
            <a:tailEnd/>
          </a:ln>
        </p:spPr>
        <p:txBody>
          <a:bodyPr wrap="square">
            <a:spAutoFit/>
          </a:bodyPr>
          <a:lstStyle/>
          <a:p>
            <a:pPr algn="ctr">
              <a:spcBef>
                <a:spcPts val="0"/>
              </a:spcBef>
            </a:pPr>
            <a:r>
              <a:rPr lang="en-US" sz="1600" b="1" dirty="0">
                <a:solidFill>
                  <a:schemeClr val="bg1"/>
                </a:solidFill>
                <a:latin typeface="Arial" charset="0"/>
              </a:rPr>
              <a:t>strategic </a:t>
            </a:r>
          </a:p>
          <a:p>
            <a:pPr algn="ctr">
              <a:spcBef>
                <a:spcPts val="0"/>
              </a:spcBef>
            </a:pPr>
            <a:r>
              <a:rPr lang="en-US" sz="1600" b="1" dirty="0">
                <a:solidFill>
                  <a:schemeClr val="bg1"/>
                </a:solidFill>
                <a:latin typeface="Arial" charset="0"/>
              </a:rPr>
              <a:t>perspectives</a:t>
            </a:r>
          </a:p>
        </p:txBody>
      </p:sp>
      <p:sp>
        <p:nvSpPr>
          <p:cNvPr id="35" name="Text Box 20">
            <a:extLst>
              <a:ext uri="{FF2B5EF4-FFF2-40B4-BE49-F238E27FC236}">
                <a16:creationId xmlns:a16="http://schemas.microsoft.com/office/drawing/2014/main" id="{0C04E309-1933-4916-8F49-C782606D86FA}"/>
              </a:ext>
            </a:extLst>
          </p:cNvPr>
          <p:cNvSpPr txBox="1">
            <a:spLocks noChangeArrowheads="1"/>
          </p:cNvSpPr>
          <p:nvPr/>
        </p:nvSpPr>
        <p:spPr bwMode="auto">
          <a:xfrm>
            <a:off x="2345190" y="2947661"/>
            <a:ext cx="4554562" cy="553998"/>
          </a:xfrm>
          <a:prstGeom prst="rect">
            <a:avLst/>
          </a:prstGeom>
          <a:noFill/>
          <a:ln w="9525">
            <a:noFill/>
            <a:miter lim="800000"/>
            <a:headEnd/>
            <a:tailEnd/>
          </a:ln>
        </p:spPr>
        <p:txBody>
          <a:bodyPr wrap="square">
            <a:spAutoFit/>
          </a:bodyPr>
          <a:lstStyle/>
          <a:p>
            <a:pPr>
              <a:spcBef>
                <a:spcPts val="0"/>
              </a:spcBef>
            </a:pPr>
            <a:r>
              <a:rPr lang="en-US" sz="1500" b="1" dirty="0">
                <a:latin typeface="Arial" charset="0"/>
              </a:rPr>
              <a:t>What performance lenses</a:t>
            </a:r>
            <a:r>
              <a:rPr lang="en-US" sz="1500" b="1" i="1" dirty="0">
                <a:latin typeface="Arial" charset="0"/>
              </a:rPr>
              <a:t> </a:t>
            </a:r>
            <a:r>
              <a:rPr lang="en-US" sz="1500" b="1" dirty="0">
                <a:latin typeface="Arial" charset="0"/>
              </a:rPr>
              <a:t>should </a:t>
            </a:r>
            <a:br>
              <a:rPr lang="en-US" sz="1500" b="1" dirty="0">
                <a:latin typeface="Arial" charset="0"/>
              </a:rPr>
            </a:br>
            <a:r>
              <a:rPr lang="en-US" sz="1500" b="1" dirty="0">
                <a:latin typeface="Arial" charset="0"/>
              </a:rPr>
              <a:t>we use to evaluate results?</a:t>
            </a:r>
          </a:p>
        </p:txBody>
      </p:sp>
      <p:sp>
        <p:nvSpPr>
          <p:cNvPr id="36" name="Line 12">
            <a:extLst>
              <a:ext uri="{FF2B5EF4-FFF2-40B4-BE49-F238E27FC236}">
                <a16:creationId xmlns:a16="http://schemas.microsoft.com/office/drawing/2014/main" id="{0B2A470F-5CEE-4C40-9E6A-C8D648D808A0}"/>
              </a:ext>
            </a:extLst>
          </p:cNvPr>
          <p:cNvSpPr>
            <a:spLocks noChangeShapeType="1"/>
          </p:cNvSpPr>
          <p:nvPr/>
        </p:nvSpPr>
        <p:spPr bwMode="auto">
          <a:xfrm>
            <a:off x="6005186" y="5380154"/>
            <a:ext cx="4645804" cy="13271"/>
          </a:xfrm>
          <a:prstGeom prst="line">
            <a:avLst/>
          </a:prstGeom>
          <a:noFill/>
          <a:ln w="19050">
            <a:solidFill>
              <a:schemeClr val="bg1"/>
            </a:solidFill>
            <a:round/>
            <a:headEnd/>
            <a:tailEnd/>
          </a:ln>
        </p:spPr>
        <p:txBody>
          <a:bodyPr/>
          <a:lstStyle/>
          <a:p>
            <a:endParaRPr lang="en-US" dirty="0"/>
          </a:p>
        </p:txBody>
      </p:sp>
      <p:sp>
        <p:nvSpPr>
          <p:cNvPr id="37" name="Line 10">
            <a:extLst>
              <a:ext uri="{FF2B5EF4-FFF2-40B4-BE49-F238E27FC236}">
                <a16:creationId xmlns:a16="http://schemas.microsoft.com/office/drawing/2014/main" id="{61865CCB-D5A9-4E11-AECF-1EA74AC571EB}"/>
              </a:ext>
            </a:extLst>
          </p:cNvPr>
          <p:cNvSpPr>
            <a:spLocks noChangeShapeType="1"/>
          </p:cNvSpPr>
          <p:nvPr/>
        </p:nvSpPr>
        <p:spPr bwMode="auto">
          <a:xfrm flipV="1">
            <a:off x="6212471" y="4852661"/>
            <a:ext cx="4133719" cy="0"/>
          </a:xfrm>
          <a:prstGeom prst="line">
            <a:avLst/>
          </a:prstGeom>
          <a:noFill/>
          <a:ln w="19050">
            <a:solidFill>
              <a:schemeClr val="bg1"/>
            </a:solidFill>
            <a:round/>
            <a:headEnd/>
            <a:tailEnd/>
          </a:ln>
        </p:spPr>
        <p:txBody>
          <a:bodyPr/>
          <a:lstStyle/>
          <a:p>
            <a:endParaRPr lang="en-US" dirty="0"/>
          </a:p>
        </p:txBody>
      </p:sp>
      <p:sp>
        <p:nvSpPr>
          <p:cNvPr id="38" name="Text Box 23">
            <a:extLst>
              <a:ext uri="{FF2B5EF4-FFF2-40B4-BE49-F238E27FC236}">
                <a16:creationId xmlns:a16="http://schemas.microsoft.com/office/drawing/2014/main" id="{3BF1CF03-358F-4359-94B3-A00A242A6871}"/>
              </a:ext>
            </a:extLst>
          </p:cNvPr>
          <p:cNvSpPr txBox="1">
            <a:spLocks noChangeArrowheads="1"/>
          </p:cNvSpPr>
          <p:nvPr/>
        </p:nvSpPr>
        <p:spPr bwMode="auto">
          <a:xfrm>
            <a:off x="1893268" y="4852208"/>
            <a:ext cx="4111917" cy="553998"/>
          </a:xfrm>
          <a:prstGeom prst="rect">
            <a:avLst/>
          </a:prstGeom>
          <a:noFill/>
          <a:ln w="9525">
            <a:noFill/>
            <a:miter lim="800000"/>
            <a:headEnd/>
            <a:tailEnd/>
          </a:ln>
        </p:spPr>
        <p:txBody>
          <a:bodyPr wrap="square">
            <a:spAutoFit/>
          </a:bodyPr>
          <a:lstStyle/>
          <a:p>
            <a:pPr lvl="1"/>
            <a:r>
              <a:rPr lang="en-US" sz="1500" b="1" dirty="0">
                <a:solidFill>
                  <a:srgbClr val="05A4E1"/>
                </a:solidFill>
                <a:latin typeface="Arial" charset="0"/>
              </a:rPr>
              <a:t>How do we create and improve value </a:t>
            </a:r>
            <a:br>
              <a:rPr lang="en-US" sz="1500" b="1" dirty="0">
                <a:solidFill>
                  <a:srgbClr val="05A4E1"/>
                </a:solidFill>
                <a:latin typeface="Arial" charset="0"/>
              </a:rPr>
            </a:br>
            <a:r>
              <a:rPr lang="en-US" sz="1500" b="1" dirty="0">
                <a:solidFill>
                  <a:srgbClr val="05A4E1"/>
                </a:solidFill>
                <a:latin typeface="Arial" charset="0"/>
              </a:rPr>
              <a:t>for our communities/residents?</a:t>
            </a:r>
          </a:p>
        </p:txBody>
      </p:sp>
      <p:sp>
        <p:nvSpPr>
          <p:cNvPr id="39" name="Text Box 11">
            <a:extLst>
              <a:ext uri="{FF2B5EF4-FFF2-40B4-BE49-F238E27FC236}">
                <a16:creationId xmlns:a16="http://schemas.microsoft.com/office/drawing/2014/main" id="{92EE6C64-0267-4EBB-838C-BA80F0DA85AE}"/>
              </a:ext>
            </a:extLst>
          </p:cNvPr>
          <p:cNvSpPr txBox="1">
            <a:spLocks noChangeArrowheads="1"/>
          </p:cNvSpPr>
          <p:nvPr/>
        </p:nvSpPr>
        <p:spPr bwMode="auto">
          <a:xfrm>
            <a:off x="7054506" y="4923271"/>
            <a:ext cx="2544648" cy="338554"/>
          </a:xfrm>
          <a:prstGeom prst="rect">
            <a:avLst/>
          </a:prstGeom>
          <a:noFill/>
          <a:ln w="9525">
            <a:noFill/>
            <a:miter lim="800000"/>
            <a:headEnd/>
            <a:tailEnd/>
          </a:ln>
        </p:spPr>
        <p:txBody>
          <a:bodyPr>
            <a:spAutoFit/>
          </a:bodyPr>
          <a:lstStyle/>
          <a:p>
            <a:pPr algn="ctr">
              <a:spcBef>
                <a:spcPct val="50000"/>
              </a:spcBef>
            </a:pPr>
            <a:r>
              <a:rPr lang="en-US" sz="1600" b="1" dirty="0">
                <a:solidFill>
                  <a:schemeClr val="bg1"/>
                </a:solidFill>
                <a:latin typeface="Arial" charset="0"/>
              </a:rPr>
              <a:t>strategy map</a:t>
            </a:r>
          </a:p>
        </p:txBody>
      </p:sp>
      <p:sp>
        <p:nvSpPr>
          <p:cNvPr id="40" name="Line 24">
            <a:extLst>
              <a:ext uri="{FF2B5EF4-FFF2-40B4-BE49-F238E27FC236}">
                <a16:creationId xmlns:a16="http://schemas.microsoft.com/office/drawing/2014/main" id="{4C107D3C-7A4A-408E-808A-97BBC1FD9E32}"/>
              </a:ext>
            </a:extLst>
          </p:cNvPr>
          <p:cNvSpPr>
            <a:spLocks noChangeShapeType="1"/>
          </p:cNvSpPr>
          <p:nvPr/>
        </p:nvSpPr>
        <p:spPr bwMode="auto">
          <a:xfrm flipV="1">
            <a:off x="7532698" y="2338061"/>
            <a:ext cx="1828800" cy="0"/>
          </a:xfrm>
          <a:prstGeom prst="line">
            <a:avLst/>
          </a:prstGeom>
          <a:noFill/>
          <a:ln w="19050">
            <a:solidFill>
              <a:schemeClr val="bg1"/>
            </a:solidFill>
            <a:round/>
            <a:headEnd/>
            <a:tailEnd/>
          </a:ln>
        </p:spPr>
        <p:txBody>
          <a:bodyPr/>
          <a:lstStyle/>
          <a:p>
            <a:endParaRPr lang="en-US" dirty="0"/>
          </a:p>
        </p:txBody>
      </p:sp>
    </p:spTree>
    <p:extLst>
      <p:ext uri="{BB962C8B-B14F-4D97-AF65-F5344CB8AC3E}">
        <p14:creationId xmlns:p14="http://schemas.microsoft.com/office/powerpoint/2010/main" val="1765103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005E-CAA9-4568-8DED-E84FEFBB74F5}"/>
              </a:ext>
            </a:extLst>
          </p:cNvPr>
          <p:cNvSpPr>
            <a:spLocks noGrp="1"/>
          </p:cNvSpPr>
          <p:nvPr>
            <p:ph type="title"/>
          </p:nvPr>
        </p:nvSpPr>
        <p:spPr/>
        <p:txBody>
          <a:bodyPr/>
          <a:lstStyle/>
          <a:p>
            <a:r>
              <a:rPr lang="en-US" dirty="0"/>
              <a:t>METRO VISION IS THE STARTING POINT…</a:t>
            </a:r>
          </a:p>
        </p:txBody>
      </p:sp>
      <p:sp>
        <p:nvSpPr>
          <p:cNvPr id="4" name="Slide Number Placeholder 3">
            <a:extLst>
              <a:ext uri="{FF2B5EF4-FFF2-40B4-BE49-F238E27FC236}">
                <a16:creationId xmlns:a16="http://schemas.microsoft.com/office/drawing/2014/main" id="{1B912C90-1EB1-4D68-9893-BF943A42C88B}"/>
              </a:ext>
            </a:extLst>
          </p:cNvPr>
          <p:cNvSpPr>
            <a:spLocks noGrp="1"/>
          </p:cNvSpPr>
          <p:nvPr>
            <p:ph type="sldNum" sz="quarter" idx="12"/>
          </p:nvPr>
        </p:nvSpPr>
        <p:spPr/>
        <p:txBody>
          <a:bodyPr/>
          <a:lstStyle/>
          <a:p>
            <a:fld id="{6C12A210-0FF6-413F-A7AF-2E4993858D20}" type="slidenum">
              <a:rPr lang="en-US" smtClean="0"/>
              <a:pPr/>
              <a:t>14</a:t>
            </a:fld>
            <a:endParaRPr lang="en-US"/>
          </a:p>
        </p:txBody>
      </p:sp>
      <p:graphicFrame>
        <p:nvGraphicFramePr>
          <p:cNvPr id="5" name="Table 4">
            <a:extLst>
              <a:ext uri="{FF2B5EF4-FFF2-40B4-BE49-F238E27FC236}">
                <a16:creationId xmlns:a16="http://schemas.microsoft.com/office/drawing/2014/main" id="{AB357D9C-747E-490F-87B6-146965C9E4D8}"/>
              </a:ext>
            </a:extLst>
          </p:cNvPr>
          <p:cNvGraphicFramePr>
            <a:graphicFrameLocks noGrp="1"/>
          </p:cNvGraphicFramePr>
          <p:nvPr/>
        </p:nvGraphicFramePr>
        <p:xfrm>
          <a:off x="6467677" y="1636988"/>
          <a:ext cx="4953000" cy="4230414"/>
        </p:xfrm>
        <a:graphic>
          <a:graphicData uri="http://schemas.openxmlformats.org/drawingml/2006/table">
            <a:tbl>
              <a:tblPr firstRow="1" bandRow="1">
                <a:tableStyleId>{5C22544A-7EE6-4342-B048-85BDC9FD1C3A}</a:tableStyleId>
              </a:tblPr>
              <a:tblGrid>
                <a:gridCol w="4953000">
                  <a:extLst>
                    <a:ext uri="{9D8B030D-6E8A-4147-A177-3AD203B41FA5}">
                      <a16:colId xmlns:a16="http://schemas.microsoft.com/office/drawing/2014/main" val="245419715"/>
                    </a:ext>
                  </a:extLst>
                </a:gridCol>
              </a:tblGrid>
              <a:tr h="705069">
                <a:tc>
                  <a:txBody>
                    <a:bodyPr/>
                    <a:lstStyle/>
                    <a:p>
                      <a:pPr algn="ctr"/>
                      <a:r>
                        <a:rPr lang="en-US" sz="2000" dirty="0">
                          <a:latin typeface="Oswald Regular" panose="02000503000000000000" pitchFamily="2" charset="0"/>
                        </a:rPr>
                        <a:t>Metro</a:t>
                      </a:r>
                      <a:r>
                        <a:rPr lang="en-US" sz="2000" baseline="0" dirty="0">
                          <a:latin typeface="Oswald Regular" panose="02000503000000000000" pitchFamily="2" charset="0"/>
                        </a:rPr>
                        <a:t> Vision – Overarching Themes </a:t>
                      </a:r>
                      <a:endParaRPr lang="en-US" sz="2000" dirty="0">
                        <a:latin typeface="Oswald Regular" panose="02000503000000000000" pitchFamily="2" charset="0"/>
                      </a:endParaRPr>
                    </a:p>
                  </a:txBody>
                  <a:tcPr anchor="ctr"/>
                </a:tc>
                <a:extLst>
                  <a:ext uri="{0D108BD9-81ED-4DB2-BD59-A6C34878D82A}">
                    <a16:rowId xmlns:a16="http://schemas.microsoft.com/office/drawing/2014/main" val="165296280"/>
                  </a:ext>
                </a:extLst>
              </a:tr>
              <a:tr h="705069">
                <a:tc>
                  <a:txBody>
                    <a:bodyPr/>
                    <a:lstStyle/>
                    <a:p>
                      <a:r>
                        <a:rPr lang="en-US" dirty="0">
                          <a:latin typeface="Oswald Regular" panose="02000503000000000000" pitchFamily="2" charset="0"/>
                        </a:rPr>
                        <a:t>An Efficient and Predictable</a:t>
                      </a:r>
                      <a:r>
                        <a:rPr lang="en-US" baseline="0" dirty="0">
                          <a:latin typeface="Oswald Regular" panose="02000503000000000000" pitchFamily="2" charset="0"/>
                        </a:rPr>
                        <a:t> Development Pattern</a:t>
                      </a:r>
                      <a:endParaRPr lang="en-US" dirty="0">
                        <a:latin typeface="Oswald Regular" panose="02000503000000000000" pitchFamily="2" charset="0"/>
                      </a:endParaRPr>
                    </a:p>
                  </a:txBody>
                  <a:tcPr anchor="ctr"/>
                </a:tc>
                <a:extLst>
                  <a:ext uri="{0D108BD9-81ED-4DB2-BD59-A6C34878D82A}">
                    <a16:rowId xmlns:a16="http://schemas.microsoft.com/office/drawing/2014/main" val="2054633110"/>
                  </a:ext>
                </a:extLst>
              </a:tr>
              <a:tr h="705069">
                <a:tc>
                  <a:txBody>
                    <a:bodyPr/>
                    <a:lstStyle/>
                    <a:p>
                      <a:r>
                        <a:rPr lang="en-US" dirty="0">
                          <a:latin typeface="Oswald Regular" panose="02000503000000000000" pitchFamily="2" charset="0"/>
                        </a:rPr>
                        <a:t>A Connected Multimodal</a:t>
                      </a:r>
                      <a:r>
                        <a:rPr lang="en-US" baseline="0" dirty="0">
                          <a:latin typeface="Oswald Regular" panose="02000503000000000000" pitchFamily="2" charset="0"/>
                        </a:rPr>
                        <a:t> Region</a:t>
                      </a:r>
                      <a:endParaRPr lang="en-US" dirty="0">
                        <a:latin typeface="Oswald Regular" panose="02000503000000000000" pitchFamily="2" charset="0"/>
                      </a:endParaRPr>
                    </a:p>
                  </a:txBody>
                  <a:tcPr anchor="ctr"/>
                </a:tc>
                <a:extLst>
                  <a:ext uri="{0D108BD9-81ED-4DB2-BD59-A6C34878D82A}">
                    <a16:rowId xmlns:a16="http://schemas.microsoft.com/office/drawing/2014/main" val="1171364878"/>
                  </a:ext>
                </a:extLst>
              </a:tr>
              <a:tr h="705069">
                <a:tc>
                  <a:txBody>
                    <a:bodyPr/>
                    <a:lstStyle/>
                    <a:p>
                      <a:r>
                        <a:rPr lang="en-US" dirty="0">
                          <a:latin typeface="Oswald Regular" panose="02000503000000000000" pitchFamily="2" charset="0"/>
                        </a:rPr>
                        <a:t>A Safe</a:t>
                      </a:r>
                      <a:r>
                        <a:rPr lang="en-US" baseline="0" dirty="0">
                          <a:latin typeface="Oswald Regular" panose="02000503000000000000" pitchFamily="2" charset="0"/>
                        </a:rPr>
                        <a:t> and Resilient Natural and Built Environment</a:t>
                      </a:r>
                      <a:endParaRPr lang="en-US" dirty="0">
                        <a:latin typeface="Oswald Regular" panose="02000503000000000000" pitchFamily="2" charset="0"/>
                      </a:endParaRPr>
                    </a:p>
                  </a:txBody>
                  <a:tcPr anchor="ctr"/>
                </a:tc>
                <a:extLst>
                  <a:ext uri="{0D108BD9-81ED-4DB2-BD59-A6C34878D82A}">
                    <a16:rowId xmlns:a16="http://schemas.microsoft.com/office/drawing/2014/main" val="3955502461"/>
                  </a:ext>
                </a:extLst>
              </a:tr>
              <a:tr h="705069">
                <a:tc>
                  <a:txBody>
                    <a:bodyPr/>
                    <a:lstStyle/>
                    <a:p>
                      <a:r>
                        <a:rPr lang="en-US" b="0" dirty="0">
                          <a:solidFill>
                            <a:schemeClr val="tx1"/>
                          </a:solidFill>
                          <a:latin typeface="Oswald Regular" panose="02000503000000000000" pitchFamily="2" charset="0"/>
                        </a:rPr>
                        <a:t>Healthy,</a:t>
                      </a:r>
                      <a:r>
                        <a:rPr lang="en-US" b="0" baseline="0" dirty="0">
                          <a:solidFill>
                            <a:schemeClr val="tx1"/>
                          </a:solidFill>
                          <a:latin typeface="Oswald Regular" panose="02000503000000000000" pitchFamily="2" charset="0"/>
                        </a:rPr>
                        <a:t> Inclusive and Livable Communities</a:t>
                      </a:r>
                      <a:endParaRPr lang="en-US" b="0" dirty="0">
                        <a:solidFill>
                          <a:schemeClr val="tx1"/>
                        </a:solidFill>
                        <a:latin typeface="Oswald Regular" panose="02000503000000000000" pitchFamily="2" charset="0"/>
                      </a:endParaRPr>
                    </a:p>
                  </a:txBody>
                  <a:tcPr anchor="ctr"/>
                </a:tc>
                <a:extLst>
                  <a:ext uri="{0D108BD9-81ED-4DB2-BD59-A6C34878D82A}">
                    <a16:rowId xmlns:a16="http://schemas.microsoft.com/office/drawing/2014/main" val="3794872716"/>
                  </a:ext>
                </a:extLst>
              </a:tr>
              <a:tr h="705069">
                <a:tc>
                  <a:txBody>
                    <a:bodyPr/>
                    <a:lstStyle/>
                    <a:p>
                      <a:r>
                        <a:rPr lang="en-US" b="0" dirty="0">
                          <a:solidFill>
                            <a:schemeClr val="tx1"/>
                          </a:solidFill>
                          <a:latin typeface="Oswald Regular" panose="02000503000000000000" pitchFamily="2" charset="0"/>
                        </a:rPr>
                        <a:t>A Vibrant Regional Economy</a:t>
                      </a:r>
                    </a:p>
                  </a:txBody>
                  <a:tcPr anchor="ctr"/>
                </a:tc>
                <a:extLst>
                  <a:ext uri="{0D108BD9-81ED-4DB2-BD59-A6C34878D82A}">
                    <a16:rowId xmlns:a16="http://schemas.microsoft.com/office/drawing/2014/main" val="4258305774"/>
                  </a:ext>
                </a:extLst>
              </a:tr>
            </a:tbl>
          </a:graphicData>
        </a:graphic>
      </p:graphicFrame>
      <p:pic>
        <p:nvPicPr>
          <p:cNvPr id="6" name="Picture 5">
            <a:extLst>
              <a:ext uri="{FF2B5EF4-FFF2-40B4-BE49-F238E27FC236}">
                <a16:creationId xmlns:a16="http://schemas.microsoft.com/office/drawing/2014/main" id="{1B1DD6A2-5EB1-43B2-8ABB-7F815C08054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78182" y="2202230"/>
            <a:ext cx="4017818" cy="3104677"/>
          </a:xfrm>
          <a:prstGeom prst="rect">
            <a:avLst/>
          </a:prstGeom>
          <a:ln>
            <a:solidFill>
              <a:schemeClr val="accent1"/>
            </a:solidFill>
          </a:ln>
        </p:spPr>
      </p:pic>
    </p:spTree>
    <p:extLst>
      <p:ext uri="{BB962C8B-B14F-4D97-AF65-F5344CB8AC3E}">
        <p14:creationId xmlns:p14="http://schemas.microsoft.com/office/powerpoint/2010/main" val="6741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AACDBC-30AE-431B-AFCF-2067D4B59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738" y="2076590"/>
            <a:ext cx="3642497" cy="2428331"/>
          </a:xfrm>
          <a:prstGeom prst="rect">
            <a:avLst/>
          </a:prstGeom>
          <a:ln w="28575">
            <a:solidFill>
              <a:schemeClr val="bg1"/>
            </a:solidFill>
          </a:ln>
          <a:effectLst/>
        </p:spPr>
      </p:pic>
      <p:sp>
        <p:nvSpPr>
          <p:cNvPr id="2" name="Title 1">
            <a:extLst>
              <a:ext uri="{FF2B5EF4-FFF2-40B4-BE49-F238E27FC236}">
                <a16:creationId xmlns:a16="http://schemas.microsoft.com/office/drawing/2014/main" id="{7467AC07-9C1F-49E7-ABA4-BEA870807138}"/>
              </a:ext>
            </a:extLst>
          </p:cNvPr>
          <p:cNvSpPr>
            <a:spLocks noGrp="1"/>
          </p:cNvSpPr>
          <p:nvPr>
            <p:ph type="title"/>
          </p:nvPr>
        </p:nvSpPr>
        <p:spPr/>
        <p:txBody>
          <a:bodyPr/>
          <a:lstStyle/>
          <a:p>
            <a:r>
              <a:rPr lang="en-US" dirty="0"/>
              <a:t>WE ARE ALL WORKING TOWARD COLLECTIVE IMPACT…</a:t>
            </a:r>
          </a:p>
        </p:txBody>
      </p:sp>
      <p:sp>
        <p:nvSpPr>
          <p:cNvPr id="4" name="Slide Number Placeholder 3">
            <a:extLst>
              <a:ext uri="{FF2B5EF4-FFF2-40B4-BE49-F238E27FC236}">
                <a16:creationId xmlns:a16="http://schemas.microsoft.com/office/drawing/2014/main" id="{45919CDE-C36A-4E02-874D-4AC72395C220}"/>
              </a:ext>
            </a:extLst>
          </p:cNvPr>
          <p:cNvSpPr>
            <a:spLocks noGrp="1"/>
          </p:cNvSpPr>
          <p:nvPr>
            <p:ph type="sldNum" sz="quarter" idx="12"/>
          </p:nvPr>
        </p:nvSpPr>
        <p:spPr>
          <a:xfrm>
            <a:off x="9251535" y="6324600"/>
            <a:ext cx="2743200" cy="365125"/>
          </a:xfrm>
        </p:spPr>
        <p:txBody>
          <a:bodyPr/>
          <a:lstStyle/>
          <a:p>
            <a:fld id="{6C12A210-0FF6-413F-A7AF-2E4993858D20}" type="slidenum">
              <a:rPr lang="en-US" smtClean="0"/>
              <a:pPr/>
              <a:t>15</a:t>
            </a:fld>
            <a:endParaRPr lang="en-US"/>
          </a:p>
        </p:txBody>
      </p:sp>
      <p:pic>
        <p:nvPicPr>
          <p:cNvPr id="7" name="Picture 6">
            <a:extLst>
              <a:ext uri="{FF2B5EF4-FFF2-40B4-BE49-F238E27FC236}">
                <a16:creationId xmlns:a16="http://schemas.microsoft.com/office/drawing/2014/main" id="{8C74EB7A-640F-4326-87FA-94C6A5D19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737" y="4457763"/>
            <a:ext cx="3642497" cy="2400114"/>
          </a:xfrm>
          <a:prstGeom prst="rect">
            <a:avLst/>
          </a:prstGeom>
          <a:ln w="28575">
            <a:solidFill>
              <a:schemeClr val="bg1"/>
            </a:solidFill>
          </a:ln>
          <a:effectLst/>
        </p:spPr>
      </p:pic>
      <p:pic>
        <p:nvPicPr>
          <p:cNvPr id="8" name="Picture 7">
            <a:extLst>
              <a:ext uri="{FF2B5EF4-FFF2-40B4-BE49-F238E27FC236}">
                <a16:creationId xmlns:a16="http://schemas.microsoft.com/office/drawing/2014/main" id="{C9EEB489-F5C5-470C-880F-A5556CD2AA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346"/>
          <a:stretch/>
        </p:blipFill>
        <p:spPr>
          <a:xfrm>
            <a:off x="7971981" y="2074879"/>
            <a:ext cx="4220020" cy="1617981"/>
          </a:xfrm>
          <a:prstGeom prst="rect">
            <a:avLst/>
          </a:prstGeom>
          <a:ln w="28575">
            <a:solidFill>
              <a:schemeClr val="bg1"/>
            </a:solidFill>
          </a:ln>
          <a:effectLst/>
        </p:spPr>
      </p:pic>
      <p:pic>
        <p:nvPicPr>
          <p:cNvPr id="9" name="Content Placeholder 5">
            <a:extLst>
              <a:ext uri="{FF2B5EF4-FFF2-40B4-BE49-F238E27FC236}">
                <a16:creationId xmlns:a16="http://schemas.microsoft.com/office/drawing/2014/main" id="{90A0467E-0647-4C7E-83DE-A80EBABCF753}"/>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971980" y="3692861"/>
            <a:ext cx="4220020" cy="3165016"/>
          </a:xfrm>
          <a:prstGeom prst="rect">
            <a:avLst/>
          </a:prstGeom>
          <a:ln w="28575">
            <a:solidFill>
              <a:schemeClr val="bg1"/>
            </a:solidFill>
          </a:ln>
          <a:effectLst/>
        </p:spPr>
      </p:pic>
      <p:pic>
        <p:nvPicPr>
          <p:cNvPr id="10" name="Picture 9">
            <a:extLst>
              <a:ext uri="{FF2B5EF4-FFF2-40B4-BE49-F238E27FC236}">
                <a16:creationId xmlns:a16="http://schemas.microsoft.com/office/drawing/2014/main" id="{FE8E8A02-62C1-4C88-AD0A-D993E80F32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3954108" y="2840005"/>
            <a:ext cx="4782998" cy="3252745"/>
          </a:xfrm>
          <a:prstGeom prst="rect">
            <a:avLst/>
          </a:prstGeom>
          <a:ln w="28575">
            <a:solidFill>
              <a:schemeClr val="bg1"/>
            </a:solidFill>
          </a:ln>
          <a:effectLst/>
        </p:spPr>
      </p:pic>
      <p:sp>
        <p:nvSpPr>
          <p:cNvPr id="3" name="TextBox 2">
            <a:extLst>
              <a:ext uri="{FF2B5EF4-FFF2-40B4-BE49-F238E27FC236}">
                <a16:creationId xmlns:a16="http://schemas.microsoft.com/office/drawing/2014/main" id="{31CC574B-E8B7-4FD6-AC23-FEAB134891AE}"/>
              </a:ext>
            </a:extLst>
          </p:cNvPr>
          <p:cNvSpPr txBox="1"/>
          <p:nvPr/>
        </p:nvSpPr>
        <p:spPr>
          <a:xfrm>
            <a:off x="2519901" y="1123810"/>
            <a:ext cx="8382304" cy="830997"/>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The plan anticipates that individual communities will contribute to Metro Vision outcomes and objectives…</a:t>
            </a:r>
          </a:p>
        </p:txBody>
      </p:sp>
      <p:sp>
        <p:nvSpPr>
          <p:cNvPr id="11" name="Isosceles Triangle 12">
            <a:extLst>
              <a:ext uri="{FF2B5EF4-FFF2-40B4-BE49-F238E27FC236}">
                <a16:creationId xmlns:a16="http://schemas.microsoft.com/office/drawing/2014/main" id="{69E176CF-5A2B-4174-AD62-4345ACF57A2C}"/>
              </a:ext>
            </a:extLst>
          </p:cNvPr>
          <p:cNvSpPr/>
          <p:nvPr/>
        </p:nvSpPr>
        <p:spPr>
          <a:xfrm>
            <a:off x="-1960" y="-1"/>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7">
            <a:extLst>
              <a:ext uri="{FF2B5EF4-FFF2-40B4-BE49-F238E27FC236}">
                <a16:creationId xmlns:a16="http://schemas.microsoft.com/office/drawing/2014/main" id="{B864A5FF-67AD-4F18-9873-8C41D01EA87D}"/>
              </a:ext>
            </a:extLst>
          </p:cNvPr>
          <p:cNvSpPr/>
          <p:nvPr/>
        </p:nvSpPr>
        <p:spPr>
          <a:xfrm>
            <a:off x="0" y="-1"/>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7">
            <a:extLst>
              <a:ext uri="{FF2B5EF4-FFF2-40B4-BE49-F238E27FC236}">
                <a16:creationId xmlns:a16="http://schemas.microsoft.com/office/drawing/2014/main" id="{6A554A02-0B1B-45B0-A8F9-6825B4CBA059}"/>
              </a:ext>
            </a:extLst>
          </p:cNvPr>
          <p:cNvSpPr/>
          <p:nvPr/>
        </p:nvSpPr>
        <p:spPr>
          <a:xfrm>
            <a:off x="-493" y="0"/>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a:extLst>
              <a:ext uri="{FF2B5EF4-FFF2-40B4-BE49-F238E27FC236}">
                <a16:creationId xmlns:a16="http://schemas.microsoft.com/office/drawing/2014/main" id="{2EF29D83-BA2B-469D-BD5A-6B53FF7089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8372" y="1347788"/>
            <a:ext cx="670036" cy="609600"/>
          </a:xfrm>
          <a:prstGeom prst="rect">
            <a:avLst/>
          </a:prstGeom>
        </p:spPr>
      </p:pic>
    </p:spTree>
    <p:extLst>
      <p:ext uri="{BB962C8B-B14F-4D97-AF65-F5344CB8AC3E}">
        <p14:creationId xmlns:p14="http://schemas.microsoft.com/office/powerpoint/2010/main" val="1967703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5CC342-2D55-4FD8-80DF-E80655133BF3}"/>
              </a:ext>
            </a:extLst>
          </p:cNvPr>
          <p:cNvSpPr>
            <a:spLocks noGrp="1"/>
          </p:cNvSpPr>
          <p:nvPr>
            <p:ph idx="1"/>
          </p:nvPr>
        </p:nvSpPr>
        <p:spPr>
          <a:xfrm>
            <a:off x="5942941" y="1321743"/>
            <a:ext cx="6051794" cy="5034607"/>
          </a:xfrm>
        </p:spPr>
        <p:txBody>
          <a:bodyPr>
            <a:noAutofit/>
          </a:bodyPr>
          <a:lstStyle/>
          <a:p>
            <a:pPr marL="0" indent="0">
              <a:spcBef>
                <a:spcPts val="1800"/>
              </a:spcBef>
              <a:buNone/>
            </a:pPr>
            <a:r>
              <a:rPr lang="en-US" sz="2600" dirty="0">
                <a:solidFill>
                  <a:schemeClr val="tx1"/>
                </a:solidFill>
              </a:rPr>
              <a:t>All </a:t>
            </a:r>
            <a:r>
              <a:rPr lang="en-US" sz="2600" b="1" dirty="0">
                <a:solidFill>
                  <a:srgbClr val="009DDC"/>
                </a:solidFill>
              </a:rPr>
              <a:t>options</a:t>
            </a:r>
            <a:r>
              <a:rPr lang="en-US" sz="2600" dirty="0">
                <a:solidFill>
                  <a:schemeClr val="tx1"/>
                </a:solidFill>
              </a:rPr>
              <a:t> were pulled directly from the unanimously adopted </a:t>
            </a:r>
            <a:r>
              <a:rPr lang="en-US" sz="2600" b="1" dirty="0">
                <a:solidFill>
                  <a:srgbClr val="009DDC"/>
                </a:solidFill>
              </a:rPr>
              <a:t>Metro Vision plan</a:t>
            </a:r>
            <a:r>
              <a:rPr lang="en-US" sz="2600" dirty="0">
                <a:solidFill>
                  <a:schemeClr val="tx1"/>
                </a:solidFill>
              </a:rPr>
              <a:t>.</a:t>
            </a:r>
          </a:p>
          <a:p>
            <a:pPr marL="0" indent="0">
              <a:spcBef>
                <a:spcPts val="1800"/>
              </a:spcBef>
              <a:buNone/>
            </a:pPr>
            <a:r>
              <a:rPr lang="en-US" sz="2600" dirty="0">
                <a:solidFill>
                  <a:schemeClr val="tx1"/>
                </a:solidFill>
              </a:rPr>
              <a:t>Options live at the </a:t>
            </a:r>
            <a:r>
              <a:rPr lang="en-US" sz="2600" b="1" dirty="0">
                <a:solidFill>
                  <a:srgbClr val="009DDC"/>
                </a:solidFill>
              </a:rPr>
              <a:t>objective level</a:t>
            </a:r>
            <a:r>
              <a:rPr lang="en-US" sz="2600" dirty="0">
                <a:solidFill>
                  <a:schemeClr val="tx1"/>
                </a:solidFill>
              </a:rPr>
              <a:t> – where continuous improvements are needed to achieve a desired outcome.</a:t>
            </a:r>
          </a:p>
          <a:p>
            <a:pPr marL="0" indent="0">
              <a:spcBef>
                <a:spcPts val="1800"/>
              </a:spcBef>
              <a:spcAft>
                <a:spcPts val="600"/>
              </a:spcAft>
              <a:buNone/>
            </a:pPr>
            <a:r>
              <a:rPr lang="en-US" sz="2600" b="1" u="sng" dirty="0">
                <a:solidFill>
                  <a:schemeClr val="tx1"/>
                </a:solidFill>
              </a:rPr>
              <a:t>Initial screen by DRCOG staff:</a:t>
            </a:r>
          </a:p>
          <a:p>
            <a:pPr lvl="1">
              <a:spcAft>
                <a:spcPts val="600"/>
              </a:spcAft>
            </a:pPr>
            <a:r>
              <a:rPr lang="en-US" dirty="0">
                <a:solidFill>
                  <a:schemeClr val="tx1"/>
                </a:solidFill>
              </a:rPr>
              <a:t>identified objectives where there is room for both </a:t>
            </a:r>
            <a:r>
              <a:rPr lang="en-US" b="1" dirty="0">
                <a:solidFill>
                  <a:srgbClr val="009DDC"/>
                </a:solidFill>
              </a:rPr>
              <a:t>local commitments </a:t>
            </a:r>
            <a:r>
              <a:rPr lang="en-US" dirty="0">
                <a:solidFill>
                  <a:schemeClr val="tx1"/>
                </a:solidFill>
              </a:rPr>
              <a:t>and regional support</a:t>
            </a:r>
          </a:p>
          <a:p>
            <a:pPr lvl="1">
              <a:spcAft>
                <a:spcPts val="600"/>
              </a:spcAft>
            </a:pPr>
            <a:r>
              <a:rPr lang="en-US" dirty="0"/>
              <a:t>identified objectives </a:t>
            </a:r>
            <a:r>
              <a:rPr lang="en-US" b="1" dirty="0">
                <a:solidFill>
                  <a:srgbClr val="009DDC"/>
                </a:solidFill>
              </a:rPr>
              <a:t>not directly associated </a:t>
            </a:r>
            <a:r>
              <a:rPr lang="en-US" dirty="0"/>
              <a:t>with an active, fully operational DRCOG program</a:t>
            </a:r>
          </a:p>
        </p:txBody>
      </p:sp>
      <p:sp>
        <p:nvSpPr>
          <p:cNvPr id="4" name="Slide Number Placeholder 3">
            <a:extLst>
              <a:ext uri="{FF2B5EF4-FFF2-40B4-BE49-F238E27FC236}">
                <a16:creationId xmlns:a16="http://schemas.microsoft.com/office/drawing/2014/main" id="{58391045-62E8-4184-9A2B-46A60EA52618}"/>
              </a:ext>
            </a:extLst>
          </p:cNvPr>
          <p:cNvSpPr>
            <a:spLocks noGrp="1"/>
          </p:cNvSpPr>
          <p:nvPr>
            <p:ph type="sldNum" sz="quarter" idx="12"/>
          </p:nvPr>
        </p:nvSpPr>
        <p:spPr/>
        <p:txBody>
          <a:bodyPr/>
          <a:lstStyle/>
          <a:p>
            <a:fld id="{6C12A210-0FF6-413F-A7AF-2E4993858D20}" type="slidenum">
              <a:rPr lang="en-US" smtClean="0"/>
              <a:pPr/>
              <a:t>16</a:t>
            </a:fld>
            <a:endParaRPr lang="en-US"/>
          </a:p>
        </p:txBody>
      </p:sp>
      <p:pic>
        <p:nvPicPr>
          <p:cNvPr id="7" name="Picture 6">
            <a:extLst>
              <a:ext uri="{FF2B5EF4-FFF2-40B4-BE49-F238E27FC236}">
                <a16:creationId xmlns:a16="http://schemas.microsoft.com/office/drawing/2014/main" id="{FC8094D4-AD6B-47C0-B071-9315FD368F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654552" y="2338980"/>
            <a:ext cx="4017818" cy="3104677"/>
          </a:xfrm>
          <a:prstGeom prst="rect">
            <a:avLst/>
          </a:prstGeom>
          <a:ln>
            <a:solidFill>
              <a:schemeClr val="accent1"/>
            </a:solidFill>
          </a:ln>
        </p:spPr>
      </p:pic>
      <p:sp>
        <p:nvSpPr>
          <p:cNvPr id="6" name="Title 1">
            <a:extLst>
              <a:ext uri="{FF2B5EF4-FFF2-40B4-BE49-F238E27FC236}">
                <a16:creationId xmlns:a16="http://schemas.microsoft.com/office/drawing/2014/main" id="{155279F8-BA49-4A8A-BAF5-F6F9FAE3260E}"/>
              </a:ext>
            </a:extLst>
          </p:cNvPr>
          <p:cNvSpPr>
            <a:spLocks noGrp="1"/>
          </p:cNvSpPr>
          <p:nvPr>
            <p:ph type="title"/>
          </p:nvPr>
        </p:nvSpPr>
        <p:spPr>
          <a:xfrm>
            <a:off x="1219200" y="60326"/>
            <a:ext cx="10887075" cy="987424"/>
          </a:xfrm>
        </p:spPr>
        <p:txBody>
          <a:bodyPr/>
          <a:lstStyle/>
          <a:p>
            <a:r>
              <a:rPr lang="en-US" dirty="0"/>
              <a:t>BOARD WORKSHOP – INITIAL EVALUATION</a:t>
            </a:r>
          </a:p>
        </p:txBody>
      </p:sp>
    </p:spTree>
    <p:extLst>
      <p:ext uri="{BB962C8B-B14F-4D97-AF65-F5344CB8AC3E}">
        <p14:creationId xmlns:p14="http://schemas.microsoft.com/office/powerpoint/2010/main" val="314220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015FF-3B59-4E80-81C0-BD8CBE65823A}"/>
              </a:ext>
            </a:extLst>
          </p:cNvPr>
          <p:cNvSpPr>
            <a:spLocks noGrp="1"/>
          </p:cNvSpPr>
          <p:nvPr>
            <p:ph type="title"/>
          </p:nvPr>
        </p:nvSpPr>
        <p:spPr/>
        <p:txBody>
          <a:bodyPr/>
          <a:lstStyle/>
          <a:p>
            <a:r>
              <a:rPr lang="en-US" dirty="0"/>
              <a:t>BOARD WORKSHOP – INITIAL EVALUATION (cont.)</a:t>
            </a:r>
          </a:p>
        </p:txBody>
      </p:sp>
      <p:sp>
        <p:nvSpPr>
          <p:cNvPr id="4" name="Slide Number Placeholder 3">
            <a:extLst>
              <a:ext uri="{FF2B5EF4-FFF2-40B4-BE49-F238E27FC236}">
                <a16:creationId xmlns:a16="http://schemas.microsoft.com/office/drawing/2014/main" id="{529F820E-9114-445E-8821-15595582501D}"/>
              </a:ext>
            </a:extLst>
          </p:cNvPr>
          <p:cNvSpPr>
            <a:spLocks noGrp="1"/>
          </p:cNvSpPr>
          <p:nvPr>
            <p:ph type="sldNum" sz="quarter" idx="12"/>
          </p:nvPr>
        </p:nvSpPr>
        <p:spPr/>
        <p:txBody>
          <a:bodyPr/>
          <a:lstStyle/>
          <a:p>
            <a:fld id="{6C12A210-0FF6-413F-A7AF-2E4993858D20}" type="slidenum">
              <a:rPr lang="en-US" smtClean="0"/>
              <a:pPr/>
              <a:t>17</a:t>
            </a:fld>
            <a:endParaRPr lang="en-US"/>
          </a:p>
        </p:txBody>
      </p:sp>
      <p:sp>
        <p:nvSpPr>
          <p:cNvPr id="3" name="Thought Bubble: Cloud 2">
            <a:extLst>
              <a:ext uri="{FF2B5EF4-FFF2-40B4-BE49-F238E27FC236}">
                <a16:creationId xmlns:a16="http://schemas.microsoft.com/office/drawing/2014/main" id="{81D8C7BF-E93B-4DB6-9448-AFCC4F3DF890}"/>
              </a:ext>
            </a:extLst>
          </p:cNvPr>
          <p:cNvSpPr/>
          <p:nvPr/>
        </p:nvSpPr>
        <p:spPr>
          <a:xfrm>
            <a:off x="2975674" y="1332855"/>
            <a:ext cx="6842502" cy="4584476"/>
          </a:xfrm>
          <a:prstGeom prst="cloudCallou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0FBB4B-FF54-44E0-A625-E91A4F419E30}"/>
              </a:ext>
            </a:extLst>
          </p:cNvPr>
          <p:cNvSpPr txBox="1"/>
          <p:nvPr/>
        </p:nvSpPr>
        <p:spPr>
          <a:xfrm>
            <a:off x="3710233" y="2098766"/>
            <a:ext cx="5633634" cy="3539430"/>
          </a:xfrm>
          <a:prstGeom prst="rect">
            <a:avLst/>
          </a:prstGeom>
          <a:noFill/>
        </p:spPr>
        <p:txBody>
          <a:bodyPr wrap="square" rtlCol="0">
            <a:spAutoFit/>
          </a:bodyPr>
          <a:lstStyle/>
          <a:p>
            <a:pPr algn="ctr"/>
            <a:r>
              <a:rPr lang="en-US" sz="3200" dirty="0">
                <a:solidFill>
                  <a:schemeClr val="bg1"/>
                </a:solidFill>
                <a:latin typeface="Oswald Regular" panose="02000503000000000000" pitchFamily="2" charset="0"/>
                <a:cs typeface="Arial" panose="020B0604020202020204" pitchFamily="34" charset="0"/>
              </a:rPr>
              <a:t>Thinking of the entire region, which options would provide the greatest opportunity for local governments in the region to contribute the success of Metro Vision, resulting in collective impact in </a:t>
            </a:r>
            <a:br>
              <a:rPr lang="en-US" sz="3200" dirty="0">
                <a:solidFill>
                  <a:schemeClr val="bg1"/>
                </a:solidFill>
                <a:latin typeface="Oswald Regular" panose="02000503000000000000" pitchFamily="2" charset="0"/>
                <a:cs typeface="Arial" panose="020B0604020202020204" pitchFamily="34" charset="0"/>
              </a:rPr>
            </a:br>
            <a:r>
              <a:rPr lang="en-US" sz="3200" dirty="0">
                <a:solidFill>
                  <a:schemeClr val="bg1"/>
                </a:solidFill>
                <a:latin typeface="Oswald Regular" panose="02000503000000000000" pitchFamily="2" charset="0"/>
                <a:cs typeface="Arial" panose="020B0604020202020204" pitchFamily="34" charset="0"/>
              </a:rPr>
              <a:t>the region?</a:t>
            </a:r>
          </a:p>
        </p:txBody>
      </p:sp>
    </p:spTree>
    <p:extLst>
      <p:ext uri="{BB962C8B-B14F-4D97-AF65-F5344CB8AC3E}">
        <p14:creationId xmlns:p14="http://schemas.microsoft.com/office/powerpoint/2010/main" val="3226445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C517C-9138-48ED-8F3D-380F41969B11}"/>
              </a:ext>
            </a:extLst>
          </p:cNvPr>
          <p:cNvSpPr>
            <a:spLocks noGrp="1"/>
          </p:cNvSpPr>
          <p:nvPr>
            <p:ph type="title"/>
          </p:nvPr>
        </p:nvSpPr>
        <p:spPr>
          <a:xfrm>
            <a:off x="1219200" y="60326"/>
            <a:ext cx="10887075" cy="987424"/>
          </a:xfrm>
        </p:spPr>
        <p:txBody>
          <a:bodyPr/>
          <a:lstStyle/>
          <a:p>
            <a:r>
              <a:rPr lang="en-US" dirty="0"/>
              <a:t>PAIRED COMPARISON - METRO VISION OBJECTIVES</a:t>
            </a:r>
          </a:p>
        </p:txBody>
      </p:sp>
      <p:sp>
        <p:nvSpPr>
          <p:cNvPr id="4" name="Slide Number Placeholder 3">
            <a:extLst>
              <a:ext uri="{FF2B5EF4-FFF2-40B4-BE49-F238E27FC236}">
                <a16:creationId xmlns:a16="http://schemas.microsoft.com/office/drawing/2014/main" id="{FE81F222-035F-4C64-85CE-CDC2485A9B5A}"/>
              </a:ext>
            </a:extLst>
          </p:cNvPr>
          <p:cNvSpPr>
            <a:spLocks noGrp="1"/>
          </p:cNvSpPr>
          <p:nvPr>
            <p:ph type="sldNum" sz="quarter" idx="12"/>
          </p:nvPr>
        </p:nvSpPr>
        <p:spPr/>
        <p:txBody>
          <a:bodyPr/>
          <a:lstStyle/>
          <a:p>
            <a:fld id="{6C12A210-0FF6-413F-A7AF-2E4993858D20}" type="slidenum">
              <a:rPr lang="en-US" smtClean="0"/>
              <a:pPr/>
              <a:t>18</a:t>
            </a:fld>
            <a:endParaRPr lang="en-US"/>
          </a:p>
        </p:txBody>
      </p:sp>
      <p:pic>
        <p:nvPicPr>
          <p:cNvPr id="11" name="Picture 10" descr="A screenshot of a cell phone&#10;&#10;Description automatically generated">
            <a:extLst>
              <a:ext uri="{FF2B5EF4-FFF2-40B4-BE49-F238E27FC236}">
                <a16:creationId xmlns:a16="http://schemas.microsoft.com/office/drawing/2014/main" id="{9E7429A3-7AE1-4022-9789-D16D276CC3CB}"/>
              </a:ext>
            </a:extLst>
          </p:cNvPr>
          <p:cNvPicPr>
            <a:picLocks noChangeAspect="1"/>
          </p:cNvPicPr>
          <p:nvPr/>
        </p:nvPicPr>
        <p:blipFill rotWithShape="1">
          <a:blip r:embed="rId2">
            <a:extLst>
              <a:ext uri="{28A0092B-C50C-407E-A947-70E740481C1C}">
                <a14:useLocalDpi xmlns:a14="http://schemas.microsoft.com/office/drawing/2010/main" val="0"/>
              </a:ext>
            </a:extLst>
          </a:blip>
          <a:srcRect b="51310"/>
          <a:stretch/>
        </p:blipFill>
        <p:spPr>
          <a:xfrm>
            <a:off x="2206262" y="1217605"/>
            <a:ext cx="4374616" cy="3291840"/>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ADC140D-CA69-48B1-BB3F-D6EE3FA206BF}"/>
              </a:ext>
            </a:extLst>
          </p:cNvPr>
          <p:cNvPicPr>
            <a:picLocks noChangeAspect="1"/>
          </p:cNvPicPr>
          <p:nvPr/>
        </p:nvPicPr>
        <p:blipFill rotWithShape="1">
          <a:blip r:embed="rId3">
            <a:extLst>
              <a:ext uri="{28A0092B-C50C-407E-A947-70E740481C1C}">
                <a14:useLocalDpi xmlns:a14="http://schemas.microsoft.com/office/drawing/2010/main" val="0"/>
              </a:ext>
            </a:extLst>
          </a:blip>
          <a:srcRect b="51310"/>
          <a:stretch/>
        </p:blipFill>
        <p:spPr>
          <a:xfrm>
            <a:off x="6938813" y="1217605"/>
            <a:ext cx="4374616" cy="329184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F8B62B0-6D71-4959-9FE9-B28B687701F4}"/>
              </a:ext>
            </a:extLst>
          </p:cNvPr>
          <p:cNvPicPr>
            <a:picLocks noChangeAspect="1"/>
          </p:cNvPicPr>
          <p:nvPr/>
        </p:nvPicPr>
        <p:blipFill rotWithShape="1">
          <a:blip r:embed="rId4">
            <a:extLst>
              <a:ext uri="{28A0092B-C50C-407E-A947-70E740481C1C}">
                <a14:useLocalDpi xmlns:a14="http://schemas.microsoft.com/office/drawing/2010/main" val="0"/>
              </a:ext>
            </a:extLst>
          </a:blip>
          <a:srcRect b="51359"/>
          <a:stretch/>
        </p:blipFill>
        <p:spPr>
          <a:xfrm>
            <a:off x="2380836" y="3135857"/>
            <a:ext cx="4379010" cy="329184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6BB79D3-40CD-4439-A865-5D46D089B91A}"/>
              </a:ext>
            </a:extLst>
          </p:cNvPr>
          <p:cNvPicPr>
            <a:picLocks noChangeAspect="1"/>
          </p:cNvPicPr>
          <p:nvPr/>
        </p:nvPicPr>
        <p:blipFill rotWithShape="1">
          <a:blip r:embed="rId5">
            <a:extLst>
              <a:ext uri="{28A0092B-C50C-407E-A947-70E740481C1C}">
                <a14:useLocalDpi xmlns:a14="http://schemas.microsoft.com/office/drawing/2010/main" val="0"/>
              </a:ext>
            </a:extLst>
          </a:blip>
          <a:srcRect b="51359"/>
          <a:stretch/>
        </p:blipFill>
        <p:spPr>
          <a:xfrm>
            <a:off x="7113386" y="3135857"/>
            <a:ext cx="4379010" cy="32918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072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81F222-035F-4C64-85CE-CDC2485A9B5A}"/>
              </a:ext>
            </a:extLst>
          </p:cNvPr>
          <p:cNvSpPr>
            <a:spLocks noGrp="1"/>
          </p:cNvSpPr>
          <p:nvPr>
            <p:ph type="sldNum" sz="quarter" idx="12"/>
          </p:nvPr>
        </p:nvSpPr>
        <p:spPr/>
        <p:txBody>
          <a:bodyPr/>
          <a:lstStyle/>
          <a:p>
            <a:fld id="{6C12A210-0FF6-413F-A7AF-2E4993858D20}" type="slidenum">
              <a:rPr lang="en-US" smtClean="0"/>
              <a:pPr/>
              <a:t>19</a:t>
            </a:fld>
            <a:endParaRPr lang="en-US"/>
          </a:p>
        </p:txBody>
      </p:sp>
      <p:sp>
        <p:nvSpPr>
          <p:cNvPr id="8" name="Title 1">
            <a:extLst>
              <a:ext uri="{FF2B5EF4-FFF2-40B4-BE49-F238E27FC236}">
                <a16:creationId xmlns:a16="http://schemas.microsoft.com/office/drawing/2014/main" id="{0EDDF492-4664-43DA-A2A9-21825D9A024F}"/>
              </a:ext>
            </a:extLst>
          </p:cNvPr>
          <p:cNvSpPr>
            <a:spLocks noGrp="1"/>
          </p:cNvSpPr>
          <p:nvPr>
            <p:ph type="title"/>
          </p:nvPr>
        </p:nvSpPr>
        <p:spPr>
          <a:xfrm>
            <a:off x="1219200" y="60326"/>
            <a:ext cx="10887075" cy="987424"/>
          </a:xfrm>
        </p:spPr>
        <p:txBody>
          <a:bodyPr/>
          <a:lstStyle/>
          <a:p>
            <a:r>
              <a:rPr lang="en-US" dirty="0"/>
              <a:t>PAIRED COMPARISON - METRO VISION OBJECTIVES (cont.)</a:t>
            </a:r>
          </a:p>
        </p:txBody>
      </p:sp>
      <p:pic>
        <p:nvPicPr>
          <p:cNvPr id="6" name="Picture 5" descr="A screenshot of a cell phone screen with text&#10;&#10;Description automatically generated">
            <a:extLst>
              <a:ext uri="{FF2B5EF4-FFF2-40B4-BE49-F238E27FC236}">
                <a16:creationId xmlns:a16="http://schemas.microsoft.com/office/drawing/2014/main" id="{0DB1A7C2-0C08-4624-A7F5-BBCAB7986D90}"/>
              </a:ext>
            </a:extLst>
          </p:cNvPr>
          <p:cNvPicPr>
            <a:picLocks noChangeAspect="1"/>
          </p:cNvPicPr>
          <p:nvPr/>
        </p:nvPicPr>
        <p:blipFill rotWithShape="1">
          <a:blip r:embed="rId2">
            <a:extLst>
              <a:ext uri="{28A0092B-C50C-407E-A947-70E740481C1C}">
                <a14:useLocalDpi xmlns:a14="http://schemas.microsoft.com/office/drawing/2010/main" val="0"/>
              </a:ext>
            </a:extLst>
          </a:blip>
          <a:srcRect b="51359"/>
          <a:stretch/>
        </p:blipFill>
        <p:spPr>
          <a:xfrm>
            <a:off x="2283727" y="1255693"/>
            <a:ext cx="4379010" cy="3291840"/>
          </a:xfrm>
          <a:prstGeom prst="rect">
            <a:avLst/>
          </a:prstGeom>
          <a:effectLst>
            <a:outerShdw blurRad="50800" dist="38100" dir="2700000" algn="tl" rotWithShape="0">
              <a:prstClr val="black">
                <a:alpha val="40000"/>
              </a:prstClr>
            </a:outerShdw>
          </a:effectLst>
        </p:spPr>
      </p:pic>
      <p:pic>
        <p:nvPicPr>
          <p:cNvPr id="7" name="Picture 6" descr="A screenshot of a cell phone&#10;&#10;Description automatically generated">
            <a:extLst>
              <a:ext uri="{FF2B5EF4-FFF2-40B4-BE49-F238E27FC236}">
                <a16:creationId xmlns:a16="http://schemas.microsoft.com/office/drawing/2014/main" id="{1006B3D3-AB0C-48B8-8BD7-7282757701C2}"/>
              </a:ext>
            </a:extLst>
          </p:cNvPr>
          <p:cNvPicPr>
            <a:picLocks noChangeAspect="1"/>
          </p:cNvPicPr>
          <p:nvPr/>
        </p:nvPicPr>
        <p:blipFill rotWithShape="1">
          <a:blip r:embed="rId3">
            <a:extLst>
              <a:ext uri="{28A0092B-C50C-407E-A947-70E740481C1C}">
                <a14:useLocalDpi xmlns:a14="http://schemas.microsoft.com/office/drawing/2010/main" val="0"/>
              </a:ext>
            </a:extLst>
          </a:blip>
          <a:srcRect b="51359"/>
          <a:stretch/>
        </p:blipFill>
        <p:spPr>
          <a:xfrm>
            <a:off x="7062030" y="1255693"/>
            <a:ext cx="4379010" cy="3291840"/>
          </a:xfrm>
          <a:prstGeom prst="rect">
            <a:avLst/>
          </a:prstGeom>
          <a:effectLst>
            <a:outerShdw blurRad="50800" dist="38100" dir="2700000" algn="tl" rotWithShape="0">
              <a:prstClr val="black">
                <a:alpha val="40000"/>
              </a:prstClr>
            </a:outerShdw>
          </a:effectLst>
        </p:spPr>
      </p:pic>
      <p:pic>
        <p:nvPicPr>
          <p:cNvPr id="9" name="Picture 8" descr="A close up of text on a white background&#10;&#10;Description automatically generated">
            <a:extLst>
              <a:ext uri="{FF2B5EF4-FFF2-40B4-BE49-F238E27FC236}">
                <a16:creationId xmlns:a16="http://schemas.microsoft.com/office/drawing/2014/main" id="{BB9CCAAC-D60F-4DD7-B287-5CE217FF22F7}"/>
              </a:ext>
            </a:extLst>
          </p:cNvPr>
          <p:cNvPicPr>
            <a:picLocks noChangeAspect="1"/>
          </p:cNvPicPr>
          <p:nvPr/>
        </p:nvPicPr>
        <p:blipFill rotWithShape="1">
          <a:blip r:embed="rId4">
            <a:extLst>
              <a:ext uri="{28A0092B-C50C-407E-A947-70E740481C1C}">
                <a14:useLocalDpi xmlns:a14="http://schemas.microsoft.com/office/drawing/2010/main" val="0"/>
              </a:ext>
            </a:extLst>
          </a:blip>
          <a:srcRect b="54355"/>
          <a:stretch/>
        </p:blipFill>
        <p:spPr>
          <a:xfrm>
            <a:off x="2419577" y="3224572"/>
            <a:ext cx="4355005" cy="3072144"/>
          </a:xfrm>
          <a:prstGeom prst="rect">
            <a:avLst/>
          </a:prstGeom>
          <a:effectLst>
            <a:outerShdw blurRad="50800" dist="38100" dir="2700000" algn="tl" rotWithShape="0">
              <a:prstClr val="black">
                <a:alpha val="40000"/>
              </a:prstClr>
            </a:outerShdw>
          </a:effectLst>
        </p:spPr>
      </p:pic>
      <p:pic>
        <p:nvPicPr>
          <p:cNvPr id="10" name="Picture 9" descr="A close up of text on a white background&#10;&#10;Description automatically generated">
            <a:extLst>
              <a:ext uri="{FF2B5EF4-FFF2-40B4-BE49-F238E27FC236}">
                <a16:creationId xmlns:a16="http://schemas.microsoft.com/office/drawing/2014/main" id="{A4528FCD-1AC4-4B8C-95F0-63A6B68CA14E}"/>
              </a:ext>
            </a:extLst>
          </p:cNvPr>
          <p:cNvPicPr>
            <a:picLocks noChangeAspect="1"/>
          </p:cNvPicPr>
          <p:nvPr/>
        </p:nvPicPr>
        <p:blipFill rotWithShape="1">
          <a:blip r:embed="rId5">
            <a:extLst>
              <a:ext uri="{28A0092B-C50C-407E-A947-70E740481C1C}">
                <a14:useLocalDpi xmlns:a14="http://schemas.microsoft.com/office/drawing/2010/main" val="0"/>
              </a:ext>
            </a:extLst>
          </a:blip>
          <a:srcRect b="56281"/>
          <a:stretch/>
        </p:blipFill>
        <p:spPr>
          <a:xfrm>
            <a:off x="7204204" y="3234798"/>
            <a:ext cx="4355005" cy="30619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2666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97BE2B-CA64-4339-BE34-8CED9FE5C5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3778" y="0"/>
            <a:ext cx="11218222" cy="6858000"/>
          </a:xfrm>
          <a:prstGeom prst="rect">
            <a:avLst/>
          </a:prstGeom>
        </p:spPr>
      </p:pic>
      <p:sp>
        <p:nvSpPr>
          <p:cNvPr id="25" name="Parallelogram 24">
            <a:extLst>
              <a:ext uri="{FF2B5EF4-FFF2-40B4-BE49-F238E27FC236}">
                <a16:creationId xmlns:a16="http://schemas.microsoft.com/office/drawing/2014/main" id="{6ECD855A-2761-4BC0-9F14-A35F6C91CBE9}"/>
              </a:ext>
            </a:extLst>
          </p:cNvPr>
          <p:cNvSpPr/>
          <p:nvPr/>
        </p:nvSpPr>
        <p:spPr>
          <a:xfrm>
            <a:off x="6765946" y="4809083"/>
            <a:ext cx="6294339" cy="1497387"/>
          </a:xfrm>
          <a:prstGeom prst="parallelogram">
            <a:avLst>
              <a:gd name="adj" fmla="val 44398"/>
            </a:avLst>
          </a:prstGeom>
          <a:solidFill>
            <a:srgbClr val="3B383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197CB99-9566-4E71-927B-C27BEC6FBCB7}"/>
              </a:ext>
            </a:extLst>
          </p:cNvPr>
          <p:cNvSpPr/>
          <p:nvPr/>
        </p:nvSpPr>
        <p:spPr>
          <a:xfrm>
            <a:off x="1960" y="0"/>
            <a:ext cx="12191999" cy="1009651"/>
          </a:xfrm>
          <a:prstGeom prst="rect">
            <a:avLst/>
          </a:prstGeom>
          <a:gradFill>
            <a:gsLst>
              <a:gs pos="0">
                <a:srgbClr val="009DDC"/>
              </a:gs>
              <a:gs pos="100000">
                <a:srgbClr val="0089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2">
            <a:extLst>
              <a:ext uri="{FF2B5EF4-FFF2-40B4-BE49-F238E27FC236}">
                <a16:creationId xmlns:a16="http://schemas.microsoft.com/office/drawing/2014/main" id="{DD5807DB-FB4B-40AC-ACE2-7C390CE57776}"/>
              </a:ext>
            </a:extLst>
          </p:cNvPr>
          <p:cNvSpPr/>
          <p:nvPr/>
        </p:nvSpPr>
        <p:spPr>
          <a:xfrm>
            <a:off x="0" y="0"/>
            <a:ext cx="1847850" cy="6858000"/>
          </a:xfrm>
          <a:custGeom>
            <a:avLst/>
            <a:gdLst>
              <a:gd name="connsiteX0" fmla="*/ 0 w 1845890"/>
              <a:gd name="connsiteY0" fmla="*/ 6858000 h 6858000"/>
              <a:gd name="connsiteX1" fmla="*/ 1845890 w 1845890"/>
              <a:gd name="connsiteY1" fmla="*/ 0 h 6858000"/>
              <a:gd name="connsiteX2" fmla="*/ 1845890 w 1845890"/>
              <a:gd name="connsiteY2" fmla="*/ 6858000 h 6858000"/>
              <a:gd name="connsiteX3" fmla="*/ 0 w 1845890"/>
              <a:gd name="connsiteY3" fmla="*/ 6858000 h 6858000"/>
              <a:gd name="connsiteX0" fmla="*/ 1960 w 1847850"/>
              <a:gd name="connsiteY0" fmla="*/ 6905625 h 6905625"/>
              <a:gd name="connsiteX1" fmla="*/ 0 w 1847850"/>
              <a:gd name="connsiteY1" fmla="*/ 0 h 6905625"/>
              <a:gd name="connsiteX2" fmla="*/ 1847850 w 1847850"/>
              <a:gd name="connsiteY2" fmla="*/ 6905625 h 6905625"/>
              <a:gd name="connsiteX3" fmla="*/ 1960 w 1847850"/>
              <a:gd name="connsiteY3" fmla="*/ 6905625 h 6905625"/>
            </a:gdLst>
            <a:ahLst/>
            <a:cxnLst>
              <a:cxn ang="0">
                <a:pos x="connsiteX0" y="connsiteY0"/>
              </a:cxn>
              <a:cxn ang="0">
                <a:pos x="connsiteX1" y="connsiteY1"/>
              </a:cxn>
              <a:cxn ang="0">
                <a:pos x="connsiteX2" y="connsiteY2"/>
              </a:cxn>
              <a:cxn ang="0">
                <a:pos x="connsiteX3" y="connsiteY3"/>
              </a:cxn>
            </a:cxnLst>
            <a:rect l="l" t="t" r="r" b="b"/>
            <a:pathLst>
              <a:path w="1847850" h="6905625">
                <a:moveTo>
                  <a:pt x="1960" y="6905625"/>
                </a:moveTo>
                <a:cubicBezTo>
                  <a:pt x="1307" y="4603750"/>
                  <a:pt x="653" y="2301875"/>
                  <a:pt x="0" y="0"/>
                </a:cubicBezTo>
                <a:lnTo>
                  <a:pt x="1847850" y="6905625"/>
                </a:lnTo>
                <a:lnTo>
                  <a:pt x="1960" y="6905625"/>
                </a:lnTo>
                <a:close/>
              </a:path>
            </a:pathLst>
          </a:custGeom>
          <a:solidFill>
            <a:srgbClr val="0081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7">
            <a:extLst>
              <a:ext uri="{FF2B5EF4-FFF2-40B4-BE49-F238E27FC236}">
                <a16:creationId xmlns:a16="http://schemas.microsoft.com/office/drawing/2014/main" id="{E83252B6-A587-4971-A368-945AFE6001C9}"/>
              </a:ext>
            </a:extLst>
          </p:cNvPr>
          <p:cNvSpPr/>
          <p:nvPr/>
        </p:nvSpPr>
        <p:spPr>
          <a:xfrm>
            <a:off x="1960" y="0"/>
            <a:ext cx="1846384"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493 w 1846384"/>
              <a:gd name="connsiteY0" fmla="*/ 6862763 h 6862763"/>
              <a:gd name="connsiteX1" fmla="*/ 0 w 1846384"/>
              <a:gd name="connsiteY1" fmla="*/ 0 h 6862763"/>
              <a:gd name="connsiteX2" fmla="*/ 1846384 w 1846384"/>
              <a:gd name="connsiteY2" fmla="*/ 1530186 h 6862763"/>
              <a:gd name="connsiteX3" fmla="*/ 493 w 1846384"/>
              <a:gd name="connsiteY3" fmla="*/ 6862763 h 6862763"/>
            </a:gdLst>
            <a:ahLst/>
            <a:cxnLst>
              <a:cxn ang="0">
                <a:pos x="connsiteX0" y="connsiteY0"/>
              </a:cxn>
              <a:cxn ang="0">
                <a:pos x="connsiteX1" y="connsiteY1"/>
              </a:cxn>
              <a:cxn ang="0">
                <a:pos x="connsiteX2" y="connsiteY2"/>
              </a:cxn>
              <a:cxn ang="0">
                <a:pos x="connsiteX3" y="connsiteY3"/>
              </a:cxn>
            </a:cxnLst>
            <a:rect l="l" t="t" r="r" b="b"/>
            <a:pathLst>
              <a:path w="1846384" h="6862763">
                <a:moveTo>
                  <a:pt x="493" y="6862763"/>
                </a:moveTo>
                <a:cubicBezTo>
                  <a:pt x="329" y="4575175"/>
                  <a:pt x="164" y="2287588"/>
                  <a:pt x="0" y="0"/>
                </a:cubicBezTo>
                <a:lnTo>
                  <a:pt x="1846384" y="1530186"/>
                </a:lnTo>
                <a:lnTo>
                  <a:pt x="493" y="6862763"/>
                </a:lnTo>
                <a:close/>
              </a:path>
            </a:pathLst>
          </a:cu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7">
            <a:extLst>
              <a:ext uri="{FF2B5EF4-FFF2-40B4-BE49-F238E27FC236}">
                <a16:creationId xmlns:a16="http://schemas.microsoft.com/office/drawing/2014/main" id="{F4BC9F53-EBB2-4794-9006-B2FBA67E71FD}"/>
              </a:ext>
            </a:extLst>
          </p:cNvPr>
          <p:cNvSpPr/>
          <p:nvPr/>
        </p:nvSpPr>
        <p:spPr>
          <a:xfrm>
            <a:off x="1467" y="1"/>
            <a:ext cx="1872022" cy="6858000"/>
          </a:xfrm>
          <a:custGeom>
            <a:avLst/>
            <a:gdLst>
              <a:gd name="connsiteX0" fmla="*/ 0 w 1580972"/>
              <a:gd name="connsiteY0" fmla="*/ 6858000 h 6858000"/>
              <a:gd name="connsiteX1" fmla="*/ 4269 w 1580972"/>
              <a:gd name="connsiteY1" fmla="*/ 0 h 6858000"/>
              <a:gd name="connsiteX2" fmla="*/ 1580972 w 1580972"/>
              <a:gd name="connsiteY2" fmla="*/ 6858000 h 6858000"/>
              <a:gd name="connsiteX3" fmla="*/ 0 w 1580972"/>
              <a:gd name="connsiteY3" fmla="*/ 6858000 h 6858000"/>
              <a:gd name="connsiteX0" fmla="*/ 0 w 1495514"/>
              <a:gd name="connsiteY0" fmla="*/ 6858000 h 6858000"/>
              <a:gd name="connsiteX1" fmla="*/ 4269 w 1495514"/>
              <a:gd name="connsiteY1" fmla="*/ 0 h 6858000"/>
              <a:gd name="connsiteX2" fmla="*/ 1495514 w 1495514"/>
              <a:gd name="connsiteY2" fmla="*/ 799031 h 6858000"/>
              <a:gd name="connsiteX3" fmla="*/ 0 w 1495514"/>
              <a:gd name="connsiteY3" fmla="*/ 6858000 h 6858000"/>
              <a:gd name="connsiteX0" fmla="*/ 0 w 1401510"/>
              <a:gd name="connsiteY0" fmla="*/ 6858000 h 6858000"/>
              <a:gd name="connsiteX1" fmla="*/ 4269 w 1401510"/>
              <a:gd name="connsiteY1" fmla="*/ 0 h 6858000"/>
              <a:gd name="connsiteX2" fmla="*/ 1401510 w 1401510"/>
              <a:gd name="connsiteY2" fmla="*/ 1499786 h 6858000"/>
              <a:gd name="connsiteX3" fmla="*/ 0 w 1401510"/>
              <a:gd name="connsiteY3" fmla="*/ 6858000 h 6858000"/>
              <a:gd name="connsiteX0" fmla="*/ 0 w 1845891"/>
              <a:gd name="connsiteY0" fmla="*/ 6858000 h 6858000"/>
              <a:gd name="connsiteX1" fmla="*/ 4269 w 1845891"/>
              <a:gd name="connsiteY1" fmla="*/ 0 h 6858000"/>
              <a:gd name="connsiteX2" fmla="*/ 1845891 w 1845891"/>
              <a:gd name="connsiteY2" fmla="*/ 1525423 h 6858000"/>
              <a:gd name="connsiteX3" fmla="*/ 0 w 1845891"/>
              <a:gd name="connsiteY3" fmla="*/ 6858000 h 6858000"/>
              <a:gd name="connsiteX0" fmla="*/ 0 w 1871528"/>
              <a:gd name="connsiteY0" fmla="*/ 6858000 h 6858000"/>
              <a:gd name="connsiteX1" fmla="*/ 4269 w 1871528"/>
              <a:gd name="connsiteY1" fmla="*/ 0 h 6858000"/>
              <a:gd name="connsiteX2" fmla="*/ 1871528 w 1871528"/>
              <a:gd name="connsiteY2" fmla="*/ 1909984 h 6858000"/>
              <a:gd name="connsiteX3" fmla="*/ 0 w 1871528"/>
              <a:gd name="connsiteY3" fmla="*/ 6858000 h 6858000"/>
              <a:gd name="connsiteX0" fmla="*/ 494 w 1872022"/>
              <a:gd name="connsiteY0" fmla="*/ 6858000 h 6858000"/>
              <a:gd name="connsiteX1" fmla="*/ 0 w 1872022"/>
              <a:gd name="connsiteY1" fmla="*/ 0 h 6858000"/>
              <a:gd name="connsiteX2" fmla="*/ 1872022 w 1872022"/>
              <a:gd name="connsiteY2" fmla="*/ 1909984 h 6858000"/>
              <a:gd name="connsiteX3" fmla="*/ 494 w 18720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872022" h="6858000">
                <a:moveTo>
                  <a:pt x="494" y="6858000"/>
                </a:moveTo>
                <a:cubicBezTo>
                  <a:pt x="329" y="4572000"/>
                  <a:pt x="165" y="2286000"/>
                  <a:pt x="0" y="0"/>
                </a:cubicBezTo>
                <a:lnTo>
                  <a:pt x="1872022" y="1909984"/>
                </a:lnTo>
                <a:lnTo>
                  <a:pt x="494" y="6858000"/>
                </a:lnTo>
                <a:close/>
              </a:path>
            </a:pathLst>
          </a:custGeom>
          <a:solidFill>
            <a:srgbClr val="009DDC">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4485D651-8F70-49EB-A874-2DE66B55F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0332" y="1347789"/>
            <a:ext cx="670036" cy="609600"/>
          </a:xfrm>
          <a:prstGeom prst="rect">
            <a:avLst/>
          </a:prstGeom>
        </p:spPr>
      </p:pic>
      <p:sp>
        <p:nvSpPr>
          <p:cNvPr id="21" name="Slide Number Placeholder 5">
            <a:extLst>
              <a:ext uri="{FF2B5EF4-FFF2-40B4-BE49-F238E27FC236}">
                <a16:creationId xmlns:a16="http://schemas.microsoft.com/office/drawing/2014/main" id="{3536ABEE-3A5F-470C-A2E0-05D46C671145}"/>
              </a:ext>
            </a:extLst>
          </p:cNvPr>
          <p:cNvSpPr txBox="1">
            <a:spLocks/>
          </p:cNvSpPr>
          <p:nvPr/>
        </p:nvSpPr>
        <p:spPr>
          <a:xfrm>
            <a:off x="9253495"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12A210-0FF6-413F-A7AF-2E4993858D20}" type="slidenum">
              <a:rPr lang="en-US" smtClean="0"/>
              <a:pPr/>
              <a:t>2</a:t>
            </a:fld>
            <a:endParaRPr lang="en-US" dirty="0"/>
          </a:p>
        </p:txBody>
      </p:sp>
      <p:sp>
        <p:nvSpPr>
          <p:cNvPr id="2" name="Title 1">
            <a:extLst>
              <a:ext uri="{FF2B5EF4-FFF2-40B4-BE49-F238E27FC236}">
                <a16:creationId xmlns:a16="http://schemas.microsoft.com/office/drawing/2014/main" id="{E86F6271-5E8E-42E5-A419-3A8E3796F584}"/>
              </a:ext>
            </a:extLst>
          </p:cNvPr>
          <p:cNvSpPr>
            <a:spLocks noGrp="1"/>
          </p:cNvSpPr>
          <p:nvPr>
            <p:ph type="title"/>
          </p:nvPr>
        </p:nvSpPr>
        <p:spPr/>
        <p:txBody>
          <a:bodyPr/>
          <a:lstStyle/>
          <a:p>
            <a:r>
              <a:rPr lang="en-US" dirty="0"/>
              <a:t>DRCOG BOARD DISCUSSIONS</a:t>
            </a:r>
          </a:p>
        </p:txBody>
      </p:sp>
      <p:sp>
        <p:nvSpPr>
          <p:cNvPr id="4" name="Slide Number Placeholder 3">
            <a:extLst>
              <a:ext uri="{FF2B5EF4-FFF2-40B4-BE49-F238E27FC236}">
                <a16:creationId xmlns:a16="http://schemas.microsoft.com/office/drawing/2014/main" id="{229322D4-9C36-4084-AEC3-98854BEBB95D}"/>
              </a:ext>
            </a:extLst>
          </p:cNvPr>
          <p:cNvSpPr>
            <a:spLocks noGrp="1"/>
          </p:cNvSpPr>
          <p:nvPr>
            <p:ph type="sldNum" sz="quarter" idx="12"/>
          </p:nvPr>
        </p:nvSpPr>
        <p:spPr>
          <a:xfrm>
            <a:off x="9251535" y="6356350"/>
            <a:ext cx="2743200" cy="365125"/>
          </a:xfrm>
        </p:spPr>
        <p:txBody>
          <a:bodyPr/>
          <a:lstStyle/>
          <a:p>
            <a:fld id="{6C12A210-0FF6-413F-A7AF-2E4993858D20}" type="slidenum">
              <a:rPr lang="en-US" smtClean="0"/>
              <a:pPr/>
              <a:t>2</a:t>
            </a:fld>
            <a:endParaRPr lang="en-US" dirty="0"/>
          </a:p>
        </p:txBody>
      </p:sp>
      <p:sp>
        <p:nvSpPr>
          <p:cNvPr id="5" name="Content Placeholder 2">
            <a:extLst>
              <a:ext uri="{FF2B5EF4-FFF2-40B4-BE49-F238E27FC236}">
                <a16:creationId xmlns:a16="http://schemas.microsoft.com/office/drawing/2014/main" id="{973D37D2-C58C-4F03-80C1-D5EF8FE20D38}"/>
              </a:ext>
            </a:extLst>
          </p:cNvPr>
          <p:cNvSpPr>
            <a:spLocks noGrp="1"/>
          </p:cNvSpPr>
          <p:nvPr>
            <p:ph idx="1"/>
          </p:nvPr>
        </p:nvSpPr>
        <p:spPr>
          <a:xfrm>
            <a:off x="2093272" y="1009651"/>
            <a:ext cx="9571291" cy="4950329"/>
          </a:xfrm>
        </p:spPr>
        <p:txBody>
          <a:bodyPr/>
          <a:lstStyle/>
          <a:p>
            <a:pPr marL="0" indent="0">
              <a:buNone/>
            </a:pPr>
            <a:endParaRPr lang="en-US" b="1" dirty="0">
              <a:solidFill>
                <a:schemeClr val="bg1"/>
              </a:solidFill>
            </a:endParaRPr>
          </a:p>
          <a:p>
            <a:pPr marL="0" indent="0">
              <a:buNone/>
            </a:pPr>
            <a:r>
              <a:rPr lang="en-US" b="1" dirty="0">
                <a:solidFill>
                  <a:schemeClr val="bg1"/>
                </a:solidFill>
              </a:rPr>
              <a:t>DRCOG Board of Directors – Aug. 21:</a:t>
            </a:r>
          </a:p>
          <a:p>
            <a:pPr marL="0" indent="0">
              <a:buNone/>
            </a:pPr>
            <a:r>
              <a:rPr lang="en-US" b="1" i="1" dirty="0">
                <a:solidFill>
                  <a:schemeClr val="bg1"/>
                </a:solidFill>
              </a:rPr>
              <a:t>Metro Vision 2020 – A retrospective analysis of goals and accomplishments</a:t>
            </a:r>
          </a:p>
          <a:p>
            <a:pPr marL="0" indent="0">
              <a:buNone/>
            </a:pPr>
            <a:endParaRPr lang="en-US" b="1" dirty="0">
              <a:solidFill>
                <a:schemeClr val="bg1"/>
              </a:solidFill>
            </a:endParaRPr>
          </a:p>
          <a:p>
            <a:pPr marL="0" indent="0">
              <a:buNone/>
            </a:pPr>
            <a:r>
              <a:rPr lang="en-US" b="1" dirty="0">
                <a:solidFill>
                  <a:schemeClr val="bg1"/>
                </a:solidFill>
              </a:rPr>
              <a:t>DRCOG Board Workshop – Aug. 24:</a:t>
            </a:r>
          </a:p>
          <a:p>
            <a:pPr marL="0" indent="0">
              <a:buNone/>
            </a:pPr>
            <a:r>
              <a:rPr lang="en-US" b="1" i="1" dirty="0">
                <a:solidFill>
                  <a:schemeClr val="bg1"/>
                </a:solidFill>
              </a:rPr>
              <a:t>Metro Vision Implementation: Mile High Compact 2.0? </a:t>
            </a:r>
          </a:p>
        </p:txBody>
      </p:sp>
      <p:sp>
        <p:nvSpPr>
          <p:cNvPr id="22" name="Parallelogram 21">
            <a:extLst>
              <a:ext uri="{FF2B5EF4-FFF2-40B4-BE49-F238E27FC236}">
                <a16:creationId xmlns:a16="http://schemas.microsoft.com/office/drawing/2014/main" id="{FF4DCDE4-FC46-44F6-A87B-FB51D0A1F900}"/>
              </a:ext>
            </a:extLst>
          </p:cNvPr>
          <p:cNvSpPr/>
          <p:nvPr/>
        </p:nvSpPr>
        <p:spPr>
          <a:xfrm>
            <a:off x="6648226" y="4707850"/>
            <a:ext cx="6294339" cy="1497387"/>
          </a:xfrm>
          <a:prstGeom prst="parallelogram">
            <a:avLst>
              <a:gd name="adj" fmla="val 44398"/>
            </a:avLst>
          </a:prstGeom>
          <a:solidFill>
            <a:srgbClr val="3B3838">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BBCA794-08CB-4223-BB0B-254E771B0059}"/>
              </a:ext>
            </a:extLst>
          </p:cNvPr>
          <p:cNvSpPr txBox="1"/>
          <p:nvPr/>
        </p:nvSpPr>
        <p:spPr>
          <a:xfrm>
            <a:off x="7501666" y="5108828"/>
            <a:ext cx="4207356" cy="1107996"/>
          </a:xfrm>
          <a:prstGeom prst="rect">
            <a:avLst/>
          </a:prstGeom>
          <a:noFill/>
        </p:spPr>
        <p:txBody>
          <a:bodyPr wrap="square" rtlCol="0">
            <a:spAutoFit/>
          </a:bodyPr>
          <a:lstStyle/>
          <a:p>
            <a:r>
              <a:rPr lang="en-US" sz="1600" i="1" dirty="0">
                <a:solidFill>
                  <a:schemeClr val="bg1"/>
                </a:solidFill>
                <a:latin typeface="Arial" panose="020B0604020202020204" pitchFamily="34" charset="0"/>
                <a:cs typeface="Arial" panose="020B0604020202020204" pitchFamily="34" charset="0"/>
              </a:rPr>
              <a:t>Opportunities for local governments to contribute the success of Metro Vision, resulting in collective impact in the region…</a:t>
            </a:r>
            <a:endParaRPr lang="en-US" sz="1600" dirty="0">
              <a:solidFill>
                <a:schemeClr val="bg1"/>
              </a:solidFill>
              <a:latin typeface="Arial" panose="020B0604020202020204" pitchFamily="34" charset="0"/>
              <a:cs typeface="Arial" panose="020B0604020202020204" pitchFamily="34" charset="0"/>
            </a:endParaRPr>
          </a:p>
          <a:p>
            <a:endParaRPr lang="en-US" dirty="0">
              <a:solidFill>
                <a:schemeClr val="bg1"/>
              </a:solidFill>
            </a:endParaRPr>
          </a:p>
        </p:txBody>
      </p:sp>
    </p:spTree>
    <p:extLst>
      <p:ext uri="{BB962C8B-B14F-4D97-AF65-F5344CB8AC3E}">
        <p14:creationId xmlns:p14="http://schemas.microsoft.com/office/powerpoint/2010/main" val="823440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F485D-3F4B-46D1-ACBE-CBC679BAFBCA}"/>
              </a:ext>
            </a:extLst>
          </p:cNvPr>
          <p:cNvSpPr>
            <a:spLocks noGrp="1"/>
          </p:cNvSpPr>
          <p:nvPr>
            <p:ph type="title"/>
          </p:nvPr>
        </p:nvSpPr>
        <p:spPr/>
        <p:txBody>
          <a:bodyPr/>
          <a:lstStyle/>
          <a:p>
            <a:r>
              <a:rPr lang="en-US" dirty="0"/>
              <a:t>PAIRED COMPARISON RESULTS</a:t>
            </a:r>
          </a:p>
        </p:txBody>
      </p:sp>
      <p:sp>
        <p:nvSpPr>
          <p:cNvPr id="4" name="Slide Number Placeholder 3">
            <a:extLst>
              <a:ext uri="{FF2B5EF4-FFF2-40B4-BE49-F238E27FC236}">
                <a16:creationId xmlns:a16="http://schemas.microsoft.com/office/drawing/2014/main" id="{DB5FEFF1-16FF-4872-B8C9-E94D31FCAD53}"/>
              </a:ext>
            </a:extLst>
          </p:cNvPr>
          <p:cNvSpPr>
            <a:spLocks noGrp="1"/>
          </p:cNvSpPr>
          <p:nvPr>
            <p:ph type="sldNum" sz="quarter" idx="12"/>
          </p:nvPr>
        </p:nvSpPr>
        <p:spPr/>
        <p:txBody>
          <a:bodyPr/>
          <a:lstStyle/>
          <a:p>
            <a:fld id="{6C12A210-0FF6-413F-A7AF-2E4993858D20}" type="slidenum">
              <a:rPr lang="en-US" smtClean="0"/>
              <a:pPr/>
              <a:t>20</a:t>
            </a:fld>
            <a:endParaRPr lang="en-US"/>
          </a:p>
        </p:txBody>
      </p:sp>
      <p:graphicFrame>
        <p:nvGraphicFramePr>
          <p:cNvPr id="5" name="Table 4">
            <a:extLst>
              <a:ext uri="{FF2B5EF4-FFF2-40B4-BE49-F238E27FC236}">
                <a16:creationId xmlns:a16="http://schemas.microsoft.com/office/drawing/2014/main" id="{FC93888B-F424-45BF-8460-268FB3AECE93}"/>
              </a:ext>
            </a:extLst>
          </p:cNvPr>
          <p:cNvGraphicFramePr>
            <a:graphicFrameLocks noGrp="1"/>
          </p:cNvGraphicFramePr>
          <p:nvPr>
            <p:extLst>
              <p:ext uri="{D42A27DB-BD31-4B8C-83A1-F6EECF244321}">
                <p14:modId xmlns:p14="http://schemas.microsoft.com/office/powerpoint/2010/main" val="3361791396"/>
              </p:ext>
            </p:extLst>
          </p:nvPr>
        </p:nvGraphicFramePr>
        <p:xfrm>
          <a:off x="2252546" y="1538868"/>
          <a:ext cx="8976731" cy="4817484"/>
        </p:xfrm>
        <a:graphic>
          <a:graphicData uri="http://schemas.openxmlformats.org/drawingml/2006/table">
            <a:tbl>
              <a:tblPr firstRow="1" bandRow="1">
                <a:tableStyleId>{5C22544A-7EE6-4342-B048-85BDC9FD1C3A}</a:tableStyleId>
              </a:tblPr>
              <a:tblGrid>
                <a:gridCol w="6212186">
                  <a:extLst>
                    <a:ext uri="{9D8B030D-6E8A-4147-A177-3AD203B41FA5}">
                      <a16:colId xmlns:a16="http://schemas.microsoft.com/office/drawing/2014/main" val="465969130"/>
                    </a:ext>
                  </a:extLst>
                </a:gridCol>
                <a:gridCol w="2764545">
                  <a:extLst>
                    <a:ext uri="{9D8B030D-6E8A-4147-A177-3AD203B41FA5}">
                      <a16:colId xmlns:a16="http://schemas.microsoft.com/office/drawing/2014/main" val="1970964579"/>
                    </a:ext>
                  </a:extLst>
                </a:gridCol>
              </a:tblGrid>
              <a:tr h="535276">
                <a:tc>
                  <a:txBody>
                    <a:bodyPr/>
                    <a:lstStyle/>
                    <a:p>
                      <a:r>
                        <a:rPr lang="en-US" sz="2400" b="0" dirty="0">
                          <a:latin typeface="Oswald Regular" panose="02000503000000000000" pitchFamily="2" charset="0"/>
                          <a:cs typeface="Arial" panose="020B0604020202020204" pitchFamily="34" charset="0"/>
                        </a:rPr>
                        <a:t>METRO VISION OBJECTIVE</a:t>
                      </a:r>
                    </a:p>
                  </a:txBody>
                  <a:tcPr anchor="ctr"/>
                </a:tc>
                <a:tc>
                  <a:txBody>
                    <a:bodyPr/>
                    <a:lstStyle/>
                    <a:p>
                      <a:pPr algn="ctr"/>
                      <a:r>
                        <a:rPr lang="en-US" sz="2400" b="0" dirty="0">
                          <a:latin typeface="Oswald Regular" panose="02000503000000000000" pitchFamily="2" charset="0"/>
                          <a:cs typeface="Arial" panose="020B0604020202020204" pitchFamily="34" charset="0"/>
                        </a:rPr>
                        <a:t>FINAL RANKING</a:t>
                      </a:r>
                    </a:p>
                  </a:txBody>
                  <a:tcPr anchor="ctr"/>
                </a:tc>
                <a:extLst>
                  <a:ext uri="{0D108BD9-81ED-4DB2-BD59-A6C34878D82A}">
                    <a16:rowId xmlns:a16="http://schemas.microsoft.com/office/drawing/2014/main" val="2807728355"/>
                  </a:ext>
                </a:extLst>
              </a:tr>
              <a:tr h="535276">
                <a:tc>
                  <a:txBody>
                    <a:bodyPr/>
                    <a:lstStyle/>
                    <a:p>
                      <a:r>
                        <a:rPr lang="en-US" sz="2400" dirty="0">
                          <a:latin typeface="Arial" panose="020B0604020202020204" pitchFamily="34" charset="0"/>
                          <a:cs typeface="Arial" panose="020B0604020202020204" pitchFamily="34" charset="0"/>
                        </a:rPr>
                        <a:t>Improving access to health services</a:t>
                      </a:r>
                    </a:p>
                  </a:txBody>
                  <a:tcPr anchor="ctr"/>
                </a:tc>
                <a:tc>
                  <a:txBody>
                    <a:bodyPr/>
                    <a:lstStyle/>
                    <a:p>
                      <a:pPr algn="ctr"/>
                      <a:r>
                        <a:rPr lang="en-US" sz="2400" dirty="0">
                          <a:latin typeface="Arial" panose="020B0604020202020204" pitchFamily="34" charset="0"/>
                          <a:cs typeface="Arial" panose="020B0604020202020204" pitchFamily="34" charset="0"/>
                        </a:rPr>
                        <a:t>1</a:t>
                      </a:r>
                    </a:p>
                  </a:txBody>
                  <a:tcPr anchor="ctr"/>
                </a:tc>
                <a:extLst>
                  <a:ext uri="{0D108BD9-81ED-4DB2-BD59-A6C34878D82A}">
                    <a16:rowId xmlns:a16="http://schemas.microsoft.com/office/drawing/2014/main" val="1164804954"/>
                  </a:ext>
                </a:extLst>
              </a:tr>
              <a:tr h="535276">
                <a:tc>
                  <a:txBody>
                    <a:bodyPr/>
                    <a:lstStyle/>
                    <a:p>
                      <a:r>
                        <a:rPr lang="en-US" sz="2400" dirty="0">
                          <a:latin typeface="Arial" panose="020B0604020202020204" pitchFamily="34" charset="0"/>
                          <a:cs typeface="Arial" panose="020B0604020202020204" pitchFamily="34" charset="0"/>
                        </a:rPr>
                        <a:t>Housing options for all</a:t>
                      </a:r>
                    </a:p>
                  </a:txBody>
                  <a:tcPr anchor="ctr"/>
                </a:tc>
                <a:tc>
                  <a:txBody>
                    <a:bodyPr/>
                    <a:lstStyle/>
                    <a:p>
                      <a:pPr algn="ctr"/>
                      <a:r>
                        <a:rPr lang="en-US" sz="2400" dirty="0">
                          <a:latin typeface="Arial" panose="020B0604020202020204" pitchFamily="34" charset="0"/>
                          <a:cs typeface="Arial" panose="020B0604020202020204" pitchFamily="34" charset="0"/>
                        </a:rPr>
                        <a:t>2</a:t>
                      </a:r>
                    </a:p>
                  </a:txBody>
                  <a:tcPr anchor="ctr"/>
                </a:tc>
                <a:extLst>
                  <a:ext uri="{0D108BD9-81ED-4DB2-BD59-A6C34878D82A}">
                    <a16:rowId xmlns:a16="http://schemas.microsoft.com/office/drawing/2014/main" val="2588258151"/>
                  </a:ext>
                </a:extLst>
              </a:tr>
              <a:tr h="535276">
                <a:tc>
                  <a:txBody>
                    <a:bodyPr/>
                    <a:lstStyle/>
                    <a:p>
                      <a:r>
                        <a:rPr lang="en-US" sz="2400" dirty="0">
                          <a:latin typeface="Arial" panose="020B0604020202020204" pitchFamily="34" charset="0"/>
                          <a:cs typeface="Arial" panose="020B0604020202020204" pitchFamily="34" charset="0"/>
                        </a:rPr>
                        <a:t>Age-friendly communities</a:t>
                      </a:r>
                    </a:p>
                  </a:txBody>
                  <a:tcPr anchor="ctr"/>
                </a:tc>
                <a:tc>
                  <a:txBody>
                    <a:bodyPr/>
                    <a:lstStyle/>
                    <a:p>
                      <a:pPr algn="ctr"/>
                      <a:r>
                        <a:rPr lang="en-US" sz="24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488083179"/>
                  </a:ext>
                </a:extLst>
              </a:tr>
              <a:tr h="535276">
                <a:tc>
                  <a:txBody>
                    <a:bodyPr/>
                    <a:lstStyle/>
                    <a:p>
                      <a:r>
                        <a:rPr lang="en-US" sz="2400" dirty="0">
                          <a:latin typeface="Arial" panose="020B0604020202020204" pitchFamily="34" charset="0"/>
                          <a:cs typeface="Arial" panose="020B0604020202020204" pitchFamily="34" charset="0"/>
                        </a:rPr>
                        <a:t>Access to opportunity*</a:t>
                      </a:r>
                    </a:p>
                  </a:txBody>
                  <a:tcPr anchor="ctr"/>
                </a:tc>
                <a:tc>
                  <a:txBody>
                    <a:bodyPr/>
                    <a:lstStyle/>
                    <a:p>
                      <a:pPr algn="ctr"/>
                      <a:r>
                        <a:rPr lang="en-US" sz="240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2964030591"/>
                  </a:ext>
                </a:extLst>
              </a:tr>
              <a:tr h="535276">
                <a:tc>
                  <a:txBody>
                    <a:bodyPr/>
                    <a:lstStyle/>
                    <a:p>
                      <a:r>
                        <a:rPr lang="en-US" sz="2400" dirty="0">
                          <a:latin typeface="Arial" panose="020B0604020202020204" pitchFamily="34" charset="0"/>
                          <a:cs typeface="Arial" panose="020B0604020202020204" pitchFamily="34" charset="0"/>
                        </a:rPr>
                        <a:t>Water and growth</a:t>
                      </a:r>
                    </a:p>
                  </a:txBody>
                  <a:tcPr anchor="ctr"/>
                </a:tc>
                <a:tc>
                  <a:txBody>
                    <a:bodyPr/>
                    <a:lstStyle/>
                    <a:p>
                      <a:pPr algn="ctr"/>
                      <a:r>
                        <a:rPr lang="en-US" sz="2400" dirty="0">
                          <a:latin typeface="Arial" panose="020B0604020202020204" pitchFamily="34" charset="0"/>
                          <a:cs typeface="Arial" panose="020B0604020202020204" pitchFamily="34" charset="0"/>
                        </a:rPr>
                        <a:t>4</a:t>
                      </a:r>
                    </a:p>
                  </a:txBody>
                  <a:tcPr anchor="ctr"/>
                </a:tc>
                <a:extLst>
                  <a:ext uri="{0D108BD9-81ED-4DB2-BD59-A6C34878D82A}">
                    <a16:rowId xmlns:a16="http://schemas.microsoft.com/office/drawing/2014/main" val="4055266116"/>
                  </a:ext>
                </a:extLst>
              </a:tr>
              <a:tr h="535276">
                <a:tc>
                  <a:txBody>
                    <a:bodyPr/>
                    <a:lstStyle/>
                    <a:p>
                      <a:r>
                        <a:rPr lang="en-US" sz="2400" dirty="0">
                          <a:latin typeface="Arial" panose="020B0604020202020204" pitchFamily="34" charset="0"/>
                          <a:cs typeface="Arial" panose="020B0604020202020204" pitchFamily="34" charset="0"/>
                        </a:rPr>
                        <a:t>Community resiliency</a:t>
                      </a:r>
                    </a:p>
                  </a:txBody>
                  <a:tcPr anchor="ctr"/>
                </a:tc>
                <a:tc>
                  <a:txBody>
                    <a:bodyPr/>
                    <a:lstStyle/>
                    <a:p>
                      <a:pPr algn="ctr"/>
                      <a:r>
                        <a:rPr lang="en-US" sz="2400" dirty="0">
                          <a:latin typeface="Arial" panose="020B0604020202020204" pitchFamily="34" charset="0"/>
                          <a:cs typeface="Arial" panose="020B0604020202020204" pitchFamily="34" charset="0"/>
                        </a:rPr>
                        <a:t>6</a:t>
                      </a:r>
                    </a:p>
                  </a:txBody>
                  <a:tcPr anchor="ctr"/>
                </a:tc>
                <a:extLst>
                  <a:ext uri="{0D108BD9-81ED-4DB2-BD59-A6C34878D82A}">
                    <a16:rowId xmlns:a16="http://schemas.microsoft.com/office/drawing/2014/main" val="415069241"/>
                  </a:ext>
                </a:extLst>
              </a:tr>
              <a:tr h="535276">
                <a:tc>
                  <a:txBody>
                    <a:bodyPr/>
                    <a:lstStyle/>
                    <a:p>
                      <a:r>
                        <a:rPr lang="en-US" sz="2400" dirty="0">
                          <a:latin typeface="Arial" panose="020B0604020202020204" pitchFamily="34" charset="0"/>
                          <a:cs typeface="Arial" panose="020B0604020202020204" pitchFamily="34" charset="0"/>
                        </a:rPr>
                        <a:t>Protecting our natural resources</a:t>
                      </a:r>
                    </a:p>
                  </a:txBody>
                  <a:tcPr anchor="ctr"/>
                </a:tc>
                <a:tc>
                  <a:txBody>
                    <a:bodyPr/>
                    <a:lstStyle/>
                    <a:p>
                      <a:pPr algn="ctr"/>
                      <a:r>
                        <a:rPr lang="en-US" sz="2400" dirty="0">
                          <a:latin typeface="Arial" panose="020B0604020202020204" pitchFamily="34" charset="0"/>
                          <a:cs typeface="Arial" panose="020B0604020202020204" pitchFamily="34" charset="0"/>
                        </a:rPr>
                        <a:t>7</a:t>
                      </a:r>
                    </a:p>
                  </a:txBody>
                  <a:tcPr anchor="ctr"/>
                </a:tc>
                <a:extLst>
                  <a:ext uri="{0D108BD9-81ED-4DB2-BD59-A6C34878D82A}">
                    <a16:rowId xmlns:a16="http://schemas.microsoft.com/office/drawing/2014/main" val="3522571854"/>
                  </a:ext>
                </a:extLst>
              </a:tr>
              <a:tr h="535276">
                <a:tc>
                  <a:txBody>
                    <a:bodyPr/>
                    <a:lstStyle/>
                    <a:p>
                      <a:r>
                        <a:rPr lang="en-US" sz="2400" dirty="0">
                          <a:latin typeface="Arial" panose="020B0604020202020204" pitchFamily="34" charset="0"/>
                          <a:cs typeface="Arial" panose="020B0604020202020204" pitchFamily="34" charset="0"/>
                        </a:rPr>
                        <a:t>Priority growth areas</a:t>
                      </a:r>
                    </a:p>
                  </a:txBody>
                  <a:tcPr anchor="ctr"/>
                </a:tc>
                <a:tc>
                  <a:txBody>
                    <a:bodyPr/>
                    <a:lstStyle/>
                    <a:p>
                      <a:pPr algn="ctr"/>
                      <a:r>
                        <a:rPr lang="en-US" sz="240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3875914712"/>
                  </a:ext>
                </a:extLst>
              </a:tr>
            </a:tbl>
          </a:graphicData>
        </a:graphic>
      </p:graphicFrame>
    </p:spTree>
    <p:extLst>
      <p:ext uri="{BB962C8B-B14F-4D97-AF65-F5344CB8AC3E}">
        <p14:creationId xmlns:p14="http://schemas.microsoft.com/office/powerpoint/2010/main" val="56693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6493-C95F-46C5-A44B-CFCF1E27EA5E}"/>
              </a:ext>
            </a:extLst>
          </p:cNvPr>
          <p:cNvSpPr>
            <a:spLocks noGrp="1"/>
          </p:cNvSpPr>
          <p:nvPr>
            <p:ph type="title"/>
          </p:nvPr>
        </p:nvSpPr>
        <p:spPr/>
        <p:txBody>
          <a:bodyPr/>
          <a:lstStyle/>
          <a:p>
            <a:r>
              <a:rPr lang="en-US" dirty="0"/>
              <a:t>Board Workshop – initial feedback</a:t>
            </a:r>
          </a:p>
        </p:txBody>
      </p:sp>
      <p:sp>
        <p:nvSpPr>
          <p:cNvPr id="4" name="Slide Number Placeholder 3">
            <a:extLst>
              <a:ext uri="{FF2B5EF4-FFF2-40B4-BE49-F238E27FC236}">
                <a16:creationId xmlns:a16="http://schemas.microsoft.com/office/drawing/2014/main" id="{17B5BA1A-C2F8-4BE7-86A3-E2F78CBA6950}"/>
              </a:ext>
            </a:extLst>
          </p:cNvPr>
          <p:cNvSpPr>
            <a:spLocks noGrp="1"/>
          </p:cNvSpPr>
          <p:nvPr>
            <p:ph type="sldNum" sz="quarter" idx="12"/>
          </p:nvPr>
        </p:nvSpPr>
        <p:spPr/>
        <p:txBody>
          <a:bodyPr/>
          <a:lstStyle/>
          <a:p>
            <a:fld id="{6C12A210-0FF6-413F-A7AF-2E4993858D20}" type="slidenum">
              <a:rPr lang="en-US" smtClean="0"/>
              <a:pPr/>
              <a:t>21</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E48A50D6-D73A-4C6B-8AAC-617586D5AA07}"/>
              </a:ext>
            </a:extLst>
          </p:cNvPr>
          <p:cNvPicPr>
            <a:picLocks noChangeAspect="1"/>
          </p:cNvPicPr>
          <p:nvPr/>
        </p:nvPicPr>
        <p:blipFill rotWithShape="1">
          <a:blip r:embed="rId2">
            <a:extLst>
              <a:ext uri="{28A0092B-C50C-407E-A947-70E740481C1C}">
                <a14:useLocalDpi xmlns:a14="http://schemas.microsoft.com/office/drawing/2010/main" val="0"/>
              </a:ext>
            </a:extLst>
          </a:blip>
          <a:srcRect t="1" b="401"/>
          <a:stretch/>
        </p:blipFill>
        <p:spPr>
          <a:xfrm>
            <a:off x="2202624" y="1137613"/>
            <a:ext cx="3677143" cy="566006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A7A2C86-F85A-444D-ADB7-51FA6EB8B8C4}"/>
              </a:ext>
            </a:extLst>
          </p:cNvPr>
          <p:cNvPicPr>
            <a:picLocks noChangeAspect="1"/>
          </p:cNvPicPr>
          <p:nvPr/>
        </p:nvPicPr>
        <p:blipFill>
          <a:blip r:embed="rId3"/>
          <a:stretch>
            <a:fillRect/>
          </a:stretch>
        </p:blipFill>
        <p:spPr>
          <a:xfrm>
            <a:off x="6857998" y="1942662"/>
            <a:ext cx="4491114" cy="441368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4B6B79AD-3E3D-4B2D-907E-E7504F148B86}"/>
              </a:ext>
            </a:extLst>
          </p:cNvPr>
          <p:cNvSpPr txBox="1"/>
          <p:nvPr/>
        </p:nvSpPr>
        <p:spPr>
          <a:xfrm rot="21228185">
            <a:off x="6957391" y="2007495"/>
            <a:ext cx="4323522"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analytics for deploying paramedics</a:t>
            </a:r>
          </a:p>
          <a:p>
            <a:pPr marL="285750" indent="-285750">
              <a:buFont typeface="Arial" panose="020B0604020202020204" pitchFamily="34" charset="0"/>
              <a:buChar char="•"/>
            </a:pPr>
            <a:r>
              <a:rPr lang="en-US" sz="2400" dirty="0"/>
              <a:t>behavioral health tax</a:t>
            </a:r>
          </a:p>
          <a:p>
            <a:pPr marL="285750" indent="-285750">
              <a:buFont typeface="Arial" panose="020B0604020202020204" pitchFamily="34" charset="0"/>
              <a:buChar char="•"/>
            </a:pPr>
            <a:r>
              <a:rPr lang="en-US" sz="2400" dirty="0"/>
              <a:t>‘collaborative’ health care – info sharing, etc. (holistic)</a:t>
            </a:r>
          </a:p>
          <a:p>
            <a:pPr marL="285750" indent="-285750">
              <a:buFont typeface="Arial" panose="020B0604020202020204" pitchFamily="34" charset="0"/>
              <a:buChar char="•"/>
            </a:pPr>
            <a:r>
              <a:rPr lang="en-US" sz="2400" dirty="0"/>
              <a:t>transportation access – connecting residents to health care services</a:t>
            </a:r>
          </a:p>
          <a:p>
            <a:pPr marL="285750" indent="-285750">
              <a:buFont typeface="Arial" panose="020B0604020202020204" pitchFamily="34" charset="0"/>
              <a:buChar char="•"/>
            </a:pPr>
            <a:r>
              <a:rPr lang="en-US" sz="2400" dirty="0"/>
              <a:t>change zoning to encourage connected services in priority areas</a:t>
            </a:r>
          </a:p>
        </p:txBody>
      </p:sp>
    </p:spTree>
    <p:extLst>
      <p:ext uri="{BB962C8B-B14F-4D97-AF65-F5344CB8AC3E}">
        <p14:creationId xmlns:p14="http://schemas.microsoft.com/office/powerpoint/2010/main" val="3791239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6493-C95F-46C5-A44B-CFCF1E27EA5E}"/>
              </a:ext>
            </a:extLst>
          </p:cNvPr>
          <p:cNvSpPr>
            <a:spLocks noGrp="1"/>
          </p:cNvSpPr>
          <p:nvPr>
            <p:ph type="title"/>
          </p:nvPr>
        </p:nvSpPr>
        <p:spPr/>
        <p:txBody>
          <a:bodyPr/>
          <a:lstStyle/>
          <a:p>
            <a:r>
              <a:rPr lang="en-US" dirty="0"/>
              <a:t>Board Workshop – initial feedback (cont.)</a:t>
            </a:r>
          </a:p>
        </p:txBody>
      </p:sp>
      <p:sp>
        <p:nvSpPr>
          <p:cNvPr id="4" name="Slide Number Placeholder 3">
            <a:extLst>
              <a:ext uri="{FF2B5EF4-FFF2-40B4-BE49-F238E27FC236}">
                <a16:creationId xmlns:a16="http://schemas.microsoft.com/office/drawing/2014/main" id="{17B5BA1A-C2F8-4BE7-86A3-E2F78CBA6950}"/>
              </a:ext>
            </a:extLst>
          </p:cNvPr>
          <p:cNvSpPr>
            <a:spLocks noGrp="1"/>
          </p:cNvSpPr>
          <p:nvPr>
            <p:ph type="sldNum" sz="quarter" idx="12"/>
          </p:nvPr>
        </p:nvSpPr>
        <p:spPr/>
        <p:txBody>
          <a:bodyPr/>
          <a:lstStyle/>
          <a:p>
            <a:fld id="{6C12A210-0FF6-413F-A7AF-2E4993858D20}" type="slidenum">
              <a:rPr lang="en-US" smtClean="0"/>
              <a:pPr/>
              <a:t>22</a:t>
            </a:fld>
            <a:endParaRPr lang="en-US" dirty="0"/>
          </a:p>
        </p:txBody>
      </p:sp>
      <p:pic>
        <p:nvPicPr>
          <p:cNvPr id="7" name="Picture 6">
            <a:extLst>
              <a:ext uri="{FF2B5EF4-FFF2-40B4-BE49-F238E27FC236}">
                <a16:creationId xmlns:a16="http://schemas.microsoft.com/office/drawing/2014/main" id="{7A7A2C86-F85A-444D-ADB7-51FA6EB8B8C4}"/>
              </a:ext>
            </a:extLst>
          </p:cNvPr>
          <p:cNvPicPr>
            <a:picLocks noChangeAspect="1"/>
          </p:cNvPicPr>
          <p:nvPr/>
        </p:nvPicPr>
        <p:blipFill>
          <a:blip r:embed="rId2"/>
          <a:stretch>
            <a:fillRect/>
          </a:stretch>
        </p:blipFill>
        <p:spPr>
          <a:xfrm>
            <a:off x="6857998" y="1942662"/>
            <a:ext cx="4491114" cy="441368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4B6B79AD-3E3D-4B2D-907E-E7504F148B86}"/>
              </a:ext>
            </a:extLst>
          </p:cNvPr>
          <p:cNvSpPr txBox="1"/>
          <p:nvPr/>
        </p:nvSpPr>
        <p:spPr>
          <a:xfrm rot="21228185">
            <a:off x="6873768" y="2290224"/>
            <a:ext cx="4323522" cy="335476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lobby state and fed for low-income tax credits</a:t>
            </a:r>
          </a:p>
          <a:p>
            <a:pPr marL="285750" indent="-285750">
              <a:spcAft>
                <a:spcPts val="1200"/>
              </a:spcAft>
              <a:buFont typeface="Arial" panose="020B0604020202020204" pitchFamily="34" charset="0"/>
              <a:buChar char="•"/>
            </a:pPr>
            <a:r>
              <a:rPr lang="en-US" sz="2400" dirty="0"/>
              <a:t>affordable housing goals/targets in local comp plans</a:t>
            </a:r>
          </a:p>
          <a:p>
            <a:pPr marL="285750" indent="-285750">
              <a:spcAft>
                <a:spcPts val="1200"/>
              </a:spcAft>
              <a:buFont typeface="Arial" panose="020B0604020202020204" pitchFamily="34" charset="0"/>
              <a:buChar char="•"/>
            </a:pPr>
            <a:r>
              <a:rPr lang="en-US" sz="2400" dirty="0"/>
              <a:t>adopt region affordable housing plan with menu of strategies and a regional goal</a:t>
            </a:r>
          </a:p>
        </p:txBody>
      </p:sp>
      <p:pic>
        <p:nvPicPr>
          <p:cNvPr id="9" name="Picture 8" descr="A close up of text on a white background&#10;&#10;Description automatically generated">
            <a:extLst>
              <a:ext uri="{FF2B5EF4-FFF2-40B4-BE49-F238E27FC236}">
                <a16:creationId xmlns:a16="http://schemas.microsoft.com/office/drawing/2014/main" id="{231C20AC-13C9-4273-9B47-05FCCF9454A9}"/>
              </a:ext>
            </a:extLst>
          </p:cNvPr>
          <p:cNvPicPr>
            <a:picLocks noChangeAspect="1"/>
          </p:cNvPicPr>
          <p:nvPr/>
        </p:nvPicPr>
        <p:blipFill rotWithShape="1">
          <a:blip r:embed="rId3">
            <a:extLst>
              <a:ext uri="{28A0092B-C50C-407E-A947-70E740481C1C}">
                <a14:useLocalDpi xmlns:a14="http://schemas.microsoft.com/office/drawing/2010/main" val="0"/>
              </a:ext>
            </a:extLst>
          </a:blip>
          <a:srcRect b="-160"/>
          <a:stretch/>
        </p:blipFill>
        <p:spPr>
          <a:xfrm>
            <a:off x="2203704" y="1137538"/>
            <a:ext cx="3656593" cy="56601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1257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6493-C95F-46C5-A44B-CFCF1E27EA5E}"/>
              </a:ext>
            </a:extLst>
          </p:cNvPr>
          <p:cNvSpPr>
            <a:spLocks noGrp="1"/>
          </p:cNvSpPr>
          <p:nvPr>
            <p:ph type="title"/>
          </p:nvPr>
        </p:nvSpPr>
        <p:spPr/>
        <p:txBody>
          <a:bodyPr/>
          <a:lstStyle/>
          <a:p>
            <a:r>
              <a:rPr lang="en-US" dirty="0"/>
              <a:t>Board Workshop – initial feedback (cont.)</a:t>
            </a:r>
          </a:p>
        </p:txBody>
      </p:sp>
      <p:sp>
        <p:nvSpPr>
          <p:cNvPr id="4" name="Slide Number Placeholder 3">
            <a:extLst>
              <a:ext uri="{FF2B5EF4-FFF2-40B4-BE49-F238E27FC236}">
                <a16:creationId xmlns:a16="http://schemas.microsoft.com/office/drawing/2014/main" id="{17B5BA1A-C2F8-4BE7-86A3-E2F78CBA6950}"/>
              </a:ext>
            </a:extLst>
          </p:cNvPr>
          <p:cNvSpPr>
            <a:spLocks noGrp="1"/>
          </p:cNvSpPr>
          <p:nvPr>
            <p:ph type="sldNum" sz="quarter" idx="12"/>
          </p:nvPr>
        </p:nvSpPr>
        <p:spPr/>
        <p:txBody>
          <a:bodyPr/>
          <a:lstStyle/>
          <a:p>
            <a:fld id="{6C12A210-0FF6-413F-A7AF-2E4993858D20}" type="slidenum">
              <a:rPr lang="en-US" smtClean="0"/>
              <a:pPr/>
              <a:t>23</a:t>
            </a:fld>
            <a:endParaRPr lang="en-US" dirty="0"/>
          </a:p>
        </p:txBody>
      </p:sp>
      <p:pic>
        <p:nvPicPr>
          <p:cNvPr id="7" name="Picture 6">
            <a:extLst>
              <a:ext uri="{FF2B5EF4-FFF2-40B4-BE49-F238E27FC236}">
                <a16:creationId xmlns:a16="http://schemas.microsoft.com/office/drawing/2014/main" id="{7A7A2C86-F85A-444D-ADB7-51FA6EB8B8C4}"/>
              </a:ext>
            </a:extLst>
          </p:cNvPr>
          <p:cNvPicPr>
            <a:picLocks noChangeAspect="1"/>
          </p:cNvPicPr>
          <p:nvPr/>
        </p:nvPicPr>
        <p:blipFill>
          <a:blip r:embed="rId2"/>
          <a:stretch>
            <a:fillRect/>
          </a:stretch>
        </p:blipFill>
        <p:spPr>
          <a:xfrm>
            <a:off x="6857998" y="1942662"/>
            <a:ext cx="4491114" cy="4413688"/>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4B6B79AD-3E3D-4B2D-907E-E7504F148B86}"/>
              </a:ext>
            </a:extLst>
          </p:cNvPr>
          <p:cNvSpPr txBox="1"/>
          <p:nvPr/>
        </p:nvSpPr>
        <p:spPr>
          <a:xfrm rot="21228185">
            <a:off x="6873768" y="2474890"/>
            <a:ext cx="4323522" cy="298543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t>access to opportunity needs to be applied to all objectives – “equity lens”</a:t>
            </a:r>
          </a:p>
          <a:p>
            <a:pPr marL="285750" indent="-285750">
              <a:spcAft>
                <a:spcPts val="1200"/>
              </a:spcAft>
              <a:buFont typeface="Arial" panose="020B0604020202020204" pitchFamily="34" charset="0"/>
              <a:buChar char="•"/>
            </a:pPr>
            <a:r>
              <a:rPr lang="en-US" sz="2400" dirty="0"/>
              <a:t>equity should be considered when evaluation ALL initiatives</a:t>
            </a:r>
          </a:p>
          <a:p>
            <a:pPr marL="285750" indent="-285750">
              <a:spcAft>
                <a:spcPts val="1200"/>
              </a:spcAft>
              <a:buFont typeface="Arial" panose="020B0604020202020204" pitchFamily="34" charset="0"/>
              <a:buChar char="•"/>
            </a:pPr>
            <a:r>
              <a:rPr lang="en-US" sz="2400" dirty="0"/>
              <a:t>explore a regional minimum wage</a:t>
            </a:r>
          </a:p>
        </p:txBody>
      </p:sp>
      <p:pic>
        <p:nvPicPr>
          <p:cNvPr id="10" name="Picture 9" descr="A close up of text on a white background&#10;&#10;Description automatically generated">
            <a:extLst>
              <a:ext uri="{FF2B5EF4-FFF2-40B4-BE49-F238E27FC236}">
                <a16:creationId xmlns:a16="http://schemas.microsoft.com/office/drawing/2014/main" id="{BFF096EC-CA6E-468A-8162-27B6C3EB4C03}"/>
              </a:ext>
            </a:extLst>
          </p:cNvPr>
          <p:cNvPicPr>
            <a:picLocks noChangeAspect="1"/>
          </p:cNvPicPr>
          <p:nvPr/>
        </p:nvPicPr>
        <p:blipFill rotWithShape="1">
          <a:blip r:embed="rId3">
            <a:extLst>
              <a:ext uri="{28A0092B-C50C-407E-A947-70E740481C1C}">
                <a14:useLocalDpi xmlns:a14="http://schemas.microsoft.com/office/drawing/2010/main" val="0"/>
              </a:ext>
            </a:extLst>
          </a:blip>
          <a:srcRect b="-800"/>
          <a:stretch/>
        </p:blipFill>
        <p:spPr>
          <a:xfrm>
            <a:off x="2203704" y="1137538"/>
            <a:ext cx="3633376" cy="56601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6720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3074-9D18-4CDF-A4B2-190BFE92F19F}"/>
              </a:ext>
            </a:extLst>
          </p:cNvPr>
          <p:cNvSpPr>
            <a:spLocks noGrp="1"/>
          </p:cNvSpPr>
          <p:nvPr>
            <p:ph type="title"/>
          </p:nvPr>
        </p:nvSpPr>
        <p:spPr/>
        <p:txBody>
          <a:bodyPr/>
          <a:lstStyle/>
          <a:p>
            <a:r>
              <a:rPr lang="en-US" dirty="0"/>
              <a:t>NEXT STEPS (STAFF)</a:t>
            </a:r>
          </a:p>
        </p:txBody>
      </p:sp>
      <p:sp>
        <p:nvSpPr>
          <p:cNvPr id="3" name="Content Placeholder 2">
            <a:extLst>
              <a:ext uri="{FF2B5EF4-FFF2-40B4-BE49-F238E27FC236}">
                <a16:creationId xmlns:a16="http://schemas.microsoft.com/office/drawing/2014/main" id="{560DA7C0-BF48-4698-91ED-0029C641181B}"/>
              </a:ext>
            </a:extLst>
          </p:cNvPr>
          <p:cNvSpPr>
            <a:spLocks noGrp="1"/>
          </p:cNvSpPr>
          <p:nvPr>
            <p:ph idx="1"/>
          </p:nvPr>
        </p:nvSpPr>
        <p:spPr>
          <a:xfrm>
            <a:off x="2173517" y="1410030"/>
            <a:ext cx="9571291" cy="5548331"/>
          </a:xfrm>
        </p:spPr>
        <p:txBody>
          <a:bodyPr>
            <a:normAutofit/>
          </a:bodyPr>
          <a:lstStyle/>
          <a:p>
            <a:pPr>
              <a:lnSpc>
                <a:spcPct val="100000"/>
              </a:lnSpc>
              <a:spcAft>
                <a:spcPts val="1800"/>
              </a:spcAft>
            </a:pPr>
            <a:r>
              <a:rPr lang="en-US" dirty="0">
                <a:solidFill>
                  <a:schemeClr val="tx1"/>
                </a:solidFill>
              </a:rPr>
              <a:t>Support future Board discussion: further prioritization &amp; direction on initiative-level components for potential agreement(s)</a:t>
            </a:r>
          </a:p>
          <a:p>
            <a:pPr>
              <a:spcAft>
                <a:spcPts val="600"/>
              </a:spcAft>
            </a:pPr>
            <a:r>
              <a:rPr lang="en-US" dirty="0">
                <a:solidFill>
                  <a:schemeClr val="tx1"/>
                </a:solidFill>
              </a:rPr>
              <a:t>Peer region interviews:</a:t>
            </a:r>
          </a:p>
          <a:p>
            <a:pPr lvl="1">
              <a:spcAft>
                <a:spcPts val="1200"/>
              </a:spcAft>
            </a:pPr>
            <a:r>
              <a:rPr lang="en-US" dirty="0"/>
              <a:t>Bay Area: CASA Compact</a:t>
            </a:r>
          </a:p>
          <a:p>
            <a:pPr lvl="1">
              <a:spcAft>
                <a:spcPts val="1200"/>
              </a:spcAft>
            </a:pPr>
            <a:r>
              <a:rPr lang="en-US" dirty="0">
                <a:solidFill>
                  <a:schemeClr val="tx1"/>
                </a:solidFill>
              </a:rPr>
              <a:t>Washington, D.C.: Regional Housing Targets</a:t>
            </a:r>
          </a:p>
          <a:p>
            <a:pPr lvl="1">
              <a:spcAft>
                <a:spcPts val="1800"/>
              </a:spcAft>
            </a:pPr>
            <a:r>
              <a:rPr lang="en-US" dirty="0"/>
              <a:t>Salt Lake City: SB 34</a:t>
            </a:r>
          </a:p>
          <a:p>
            <a:pPr marL="225425" lvl="1" indent="-225425">
              <a:spcAft>
                <a:spcPts val="600"/>
              </a:spcAft>
            </a:pPr>
            <a:r>
              <a:rPr lang="en-US" sz="2800" dirty="0"/>
              <a:t>Regional resource interviews:</a:t>
            </a:r>
          </a:p>
          <a:p>
            <a:pPr marL="682625" lvl="2" indent="-225425">
              <a:spcAft>
                <a:spcPts val="1200"/>
              </a:spcAft>
            </a:pPr>
            <a:r>
              <a:rPr lang="en-US" sz="2400" dirty="0"/>
              <a:t>DU Grand Challenges Collective Impact Cohorts</a:t>
            </a:r>
          </a:p>
          <a:p>
            <a:pPr marL="682625" lvl="2" indent="-225425">
              <a:spcAft>
                <a:spcPts val="1200"/>
              </a:spcAft>
            </a:pPr>
            <a:r>
              <a:rPr lang="en-US" sz="2400" dirty="0"/>
              <a:t>Boulder County Regional Affordable Housing Plan</a:t>
            </a:r>
          </a:p>
        </p:txBody>
      </p:sp>
      <p:sp>
        <p:nvSpPr>
          <p:cNvPr id="4" name="Slide Number Placeholder 3">
            <a:extLst>
              <a:ext uri="{FF2B5EF4-FFF2-40B4-BE49-F238E27FC236}">
                <a16:creationId xmlns:a16="http://schemas.microsoft.com/office/drawing/2014/main" id="{A6FEE692-FE21-49A3-8540-46E767867752}"/>
              </a:ext>
            </a:extLst>
          </p:cNvPr>
          <p:cNvSpPr>
            <a:spLocks noGrp="1"/>
          </p:cNvSpPr>
          <p:nvPr>
            <p:ph type="sldNum" sz="quarter" idx="12"/>
          </p:nvPr>
        </p:nvSpPr>
        <p:spPr/>
        <p:txBody>
          <a:bodyPr/>
          <a:lstStyle/>
          <a:p>
            <a:fld id="{6C12A210-0FF6-413F-A7AF-2E4993858D20}" type="slidenum">
              <a:rPr lang="en-US" smtClean="0"/>
              <a:pPr/>
              <a:t>24</a:t>
            </a:fld>
            <a:endParaRPr lang="en-US" dirty="0"/>
          </a:p>
        </p:txBody>
      </p:sp>
      <p:pic>
        <p:nvPicPr>
          <p:cNvPr id="6" name="Graphic 5" descr="Checkmark">
            <a:extLst>
              <a:ext uri="{FF2B5EF4-FFF2-40B4-BE49-F238E27FC236}">
                <a16:creationId xmlns:a16="http://schemas.microsoft.com/office/drawing/2014/main" id="{94E70872-909F-4C1A-9246-648C66AEA1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08735" y="5447970"/>
            <a:ext cx="811560" cy="811560"/>
          </a:xfrm>
          <a:prstGeom prst="rect">
            <a:avLst/>
          </a:prstGeom>
        </p:spPr>
      </p:pic>
    </p:spTree>
    <p:extLst>
      <p:ext uri="{BB962C8B-B14F-4D97-AF65-F5344CB8AC3E}">
        <p14:creationId xmlns:p14="http://schemas.microsoft.com/office/powerpoint/2010/main" val="3477649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06DC-9B03-4F1F-98AA-0AA9D345FA7F}"/>
              </a:ext>
            </a:extLst>
          </p:cNvPr>
          <p:cNvSpPr>
            <a:spLocks noGrp="1"/>
          </p:cNvSpPr>
          <p:nvPr>
            <p:ph type="title"/>
          </p:nvPr>
        </p:nvSpPr>
        <p:spPr/>
        <p:txBody>
          <a:bodyPr/>
          <a:lstStyle/>
          <a:p>
            <a:r>
              <a:rPr lang="en-US" dirty="0"/>
              <a:t>NEXT STEPS (BOARD): GUIDANCE NEEDED</a:t>
            </a:r>
          </a:p>
        </p:txBody>
      </p:sp>
      <p:sp>
        <p:nvSpPr>
          <p:cNvPr id="4" name="Slide Number Placeholder 3">
            <a:extLst>
              <a:ext uri="{FF2B5EF4-FFF2-40B4-BE49-F238E27FC236}">
                <a16:creationId xmlns:a16="http://schemas.microsoft.com/office/drawing/2014/main" id="{C865F683-B03F-4E35-90ED-C62D85BF668C}"/>
              </a:ext>
            </a:extLst>
          </p:cNvPr>
          <p:cNvSpPr>
            <a:spLocks noGrp="1"/>
          </p:cNvSpPr>
          <p:nvPr>
            <p:ph type="sldNum" sz="quarter" idx="12"/>
          </p:nvPr>
        </p:nvSpPr>
        <p:spPr/>
        <p:txBody>
          <a:bodyPr/>
          <a:lstStyle/>
          <a:p>
            <a:fld id="{6C12A210-0FF6-413F-A7AF-2E4993858D20}" type="slidenum">
              <a:rPr lang="en-US" smtClean="0"/>
              <a:pPr/>
              <a:t>25</a:t>
            </a:fld>
            <a:endParaRPr lang="en-US" dirty="0"/>
          </a:p>
        </p:txBody>
      </p:sp>
      <p:sp>
        <p:nvSpPr>
          <p:cNvPr id="5" name="Content Placeholder 2">
            <a:extLst>
              <a:ext uri="{FF2B5EF4-FFF2-40B4-BE49-F238E27FC236}">
                <a16:creationId xmlns:a16="http://schemas.microsoft.com/office/drawing/2014/main" id="{0CE35C8D-C4A8-477F-9664-20F06EE5C275}"/>
              </a:ext>
            </a:extLst>
          </p:cNvPr>
          <p:cNvSpPr>
            <a:spLocks noGrp="1"/>
          </p:cNvSpPr>
          <p:nvPr>
            <p:ph idx="1"/>
          </p:nvPr>
        </p:nvSpPr>
        <p:spPr>
          <a:xfrm>
            <a:off x="2173517" y="1410030"/>
            <a:ext cx="9571291" cy="5311445"/>
          </a:xfrm>
        </p:spPr>
        <p:txBody>
          <a:bodyPr>
            <a:normAutofit fontScale="92500"/>
          </a:bodyPr>
          <a:lstStyle/>
          <a:p>
            <a:pPr marL="0" indent="0">
              <a:lnSpc>
                <a:spcPct val="100000"/>
              </a:lnSpc>
              <a:spcAft>
                <a:spcPts val="600"/>
              </a:spcAft>
              <a:buNone/>
            </a:pPr>
            <a:r>
              <a:rPr lang="en-US" sz="2200" u="sng" dirty="0">
                <a:solidFill>
                  <a:schemeClr val="tx1"/>
                </a:solidFill>
              </a:rPr>
              <a:t>Background</a:t>
            </a:r>
          </a:p>
          <a:p>
            <a:pPr>
              <a:lnSpc>
                <a:spcPct val="100000"/>
              </a:lnSpc>
              <a:spcAft>
                <a:spcPts val="400"/>
              </a:spcAft>
            </a:pPr>
            <a:r>
              <a:rPr lang="en-US" sz="2000" dirty="0">
                <a:solidFill>
                  <a:schemeClr val="tx1"/>
                </a:solidFill>
              </a:rPr>
              <a:t>Existing agreement was the nation’s first voluntary city- and county-led effort to guide growth</a:t>
            </a:r>
          </a:p>
          <a:p>
            <a:pPr>
              <a:lnSpc>
                <a:spcPct val="100000"/>
              </a:lnSpc>
              <a:spcAft>
                <a:spcPts val="400"/>
              </a:spcAft>
            </a:pPr>
            <a:r>
              <a:rPr lang="en-US" sz="2000" dirty="0">
                <a:solidFill>
                  <a:schemeClr val="tx1"/>
                </a:solidFill>
              </a:rPr>
              <a:t>In 2000, only 4 months transpired between initial drafting and signing ceremony</a:t>
            </a:r>
          </a:p>
          <a:p>
            <a:pPr>
              <a:lnSpc>
                <a:spcPct val="100000"/>
              </a:lnSpc>
              <a:spcAft>
                <a:spcPts val="400"/>
              </a:spcAft>
            </a:pPr>
            <a:r>
              <a:rPr lang="en-US" sz="2000" dirty="0">
                <a:solidFill>
                  <a:schemeClr val="tx1"/>
                </a:solidFill>
              </a:rPr>
              <a:t>This was possible, in part, because the effort was co-spearheaded by Metro Mayors Caucus</a:t>
            </a:r>
          </a:p>
          <a:p>
            <a:pPr marL="0" indent="0">
              <a:lnSpc>
                <a:spcPct val="100000"/>
              </a:lnSpc>
              <a:spcAft>
                <a:spcPts val="1800"/>
              </a:spcAft>
              <a:buNone/>
            </a:pPr>
            <a:r>
              <a:rPr lang="en-US" b="1" u="sng" dirty="0">
                <a:solidFill>
                  <a:schemeClr val="tx1"/>
                </a:solidFill>
              </a:rPr>
              <a:t>Questions</a:t>
            </a:r>
          </a:p>
          <a:p>
            <a:pPr>
              <a:lnSpc>
                <a:spcPct val="100000"/>
              </a:lnSpc>
              <a:spcAft>
                <a:spcPts val="1800"/>
              </a:spcAft>
            </a:pPr>
            <a:r>
              <a:rPr lang="en-US" b="1" dirty="0">
                <a:solidFill>
                  <a:schemeClr val="tx1"/>
                </a:solidFill>
              </a:rPr>
              <a:t>Does the Board prefer to be the primary designer, drafter, evaluator and marketer of a new agreement?</a:t>
            </a:r>
          </a:p>
          <a:p>
            <a:pPr>
              <a:lnSpc>
                <a:spcPct val="100000"/>
              </a:lnSpc>
              <a:spcAft>
                <a:spcPts val="1800"/>
              </a:spcAft>
            </a:pPr>
            <a:r>
              <a:rPr lang="en-US" b="1" dirty="0">
                <a:solidFill>
                  <a:schemeClr val="tx1"/>
                </a:solidFill>
              </a:rPr>
              <a:t>…or, is there interest in involving other organizations?</a:t>
            </a:r>
          </a:p>
          <a:p>
            <a:pPr marL="0" indent="0">
              <a:lnSpc>
                <a:spcPct val="100000"/>
              </a:lnSpc>
              <a:spcAft>
                <a:spcPts val="1800"/>
              </a:spcAft>
              <a:buNone/>
            </a:pPr>
            <a:endParaRPr lang="en-US" dirty="0">
              <a:solidFill>
                <a:schemeClr val="tx1"/>
              </a:solidFill>
            </a:endParaRPr>
          </a:p>
        </p:txBody>
      </p:sp>
    </p:spTree>
    <p:extLst>
      <p:ext uri="{BB962C8B-B14F-4D97-AF65-F5344CB8AC3E}">
        <p14:creationId xmlns:p14="http://schemas.microsoft.com/office/powerpoint/2010/main" val="3010802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A84138-E437-4164-83B1-F108A97E765E}"/>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345F4C8F-A9C7-487F-B31F-A55AB553B3DC}"/>
              </a:ext>
            </a:extLst>
          </p:cNvPr>
          <p:cNvSpPr>
            <a:spLocks noGrp="1"/>
          </p:cNvSpPr>
          <p:nvPr>
            <p:ph type="body" idx="1"/>
          </p:nvPr>
        </p:nvSpPr>
        <p:spPr/>
        <p:txBody>
          <a:bodyPr/>
          <a:lstStyle/>
          <a:p>
            <a:r>
              <a:rPr lang="en-US" dirty="0"/>
              <a:t>THANK YOU!</a:t>
            </a:r>
          </a:p>
        </p:txBody>
      </p:sp>
      <p:sp>
        <p:nvSpPr>
          <p:cNvPr id="5" name="Text Placeholder 4">
            <a:extLst>
              <a:ext uri="{FF2B5EF4-FFF2-40B4-BE49-F238E27FC236}">
                <a16:creationId xmlns:a16="http://schemas.microsoft.com/office/drawing/2014/main" id="{532346A4-0FCC-47A6-8233-75020DA709FA}"/>
              </a:ext>
            </a:extLst>
          </p:cNvPr>
          <p:cNvSpPr txBox="1">
            <a:spLocks/>
          </p:cNvSpPr>
          <p:nvPr/>
        </p:nvSpPr>
        <p:spPr>
          <a:xfrm>
            <a:off x="5105400" y="4348105"/>
            <a:ext cx="4038600" cy="1500187"/>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bg1"/>
                </a:solidFill>
                <a:latin typeface="Arial Narrow" pitchFamily="34" charset="0"/>
                <a:ea typeface="+mn-ea"/>
                <a:cs typeface="Arial" pitchFamily="34" charset="0"/>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1800" dirty="0"/>
              <a:t>Brad Calvert</a:t>
            </a:r>
          </a:p>
          <a:p>
            <a:r>
              <a:rPr lang="en-US" sz="1800" dirty="0"/>
              <a:t>Regional Planning and Development Director </a:t>
            </a:r>
          </a:p>
          <a:p>
            <a:r>
              <a:rPr lang="en-US" sz="1800" dirty="0"/>
              <a:t>bcalvert@drcog.org</a:t>
            </a:r>
          </a:p>
          <a:p>
            <a:r>
              <a:rPr lang="en-US" sz="1800" dirty="0"/>
              <a:t>303-480-6839</a:t>
            </a:r>
          </a:p>
        </p:txBody>
      </p:sp>
      <p:sp>
        <p:nvSpPr>
          <p:cNvPr id="6" name="Slide Number Placeholder 5">
            <a:extLst>
              <a:ext uri="{FF2B5EF4-FFF2-40B4-BE49-F238E27FC236}">
                <a16:creationId xmlns:a16="http://schemas.microsoft.com/office/drawing/2014/main" id="{2341FB75-2763-475F-B280-ADC930645152}"/>
              </a:ext>
            </a:extLst>
          </p:cNvPr>
          <p:cNvSpPr>
            <a:spLocks noGrp="1"/>
          </p:cNvSpPr>
          <p:nvPr>
            <p:ph type="sldNum" sz="quarter" idx="12"/>
          </p:nvPr>
        </p:nvSpPr>
        <p:spPr/>
        <p:txBody>
          <a:bodyPr/>
          <a:lstStyle/>
          <a:p>
            <a:fld id="{6C12A210-0FF6-413F-A7AF-2E4993858D20}" type="slidenum">
              <a:rPr lang="en-US" smtClean="0"/>
              <a:pPr/>
              <a:t>26</a:t>
            </a:fld>
            <a:endParaRPr lang="en-US" dirty="0"/>
          </a:p>
        </p:txBody>
      </p:sp>
    </p:spTree>
    <p:extLst>
      <p:ext uri="{BB962C8B-B14F-4D97-AF65-F5344CB8AC3E}">
        <p14:creationId xmlns:p14="http://schemas.microsoft.com/office/powerpoint/2010/main" val="256882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21E9C-FD53-464A-862F-45E946BFD78B}"/>
              </a:ext>
            </a:extLst>
          </p:cNvPr>
          <p:cNvSpPr>
            <a:spLocks noGrp="1"/>
          </p:cNvSpPr>
          <p:nvPr>
            <p:ph type="title"/>
          </p:nvPr>
        </p:nvSpPr>
        <p:spPr/>
        <p:txBody>
          <a:bodyPr/>
          <a:lstStyle/>
          <a:p>
            <a:r>
              <a:rPr lang="en-US" dirty="0"/>
              <a:t>METRO VISION 2020</a:t>
            </a:r>
          </a:p>
        </p:txBody>
      </p:sp>
      <p:sp>
        <p:nvSpPr>
          <p:cNvPr id="3" name="Content Placeholder 2">
            <a:extLst>
              <a:ext uri="{FF2B5EF4-FFF2-40B4-BE49-F238E27FC236}">
                <a16:creationId xmlns:a16="http://schemas.microsoft.com/office/drawing/2014/main" id="{BD61ED9A-BC72-46CF-8FD4-A8895B7DDE83}"/>
              </a:ext>
            </a:extLst>
          </p:cNvPr>
          <p:cNvSpPr>
            <a:spLocks noGrp="1"/>
          </p:cNvSpPr>
          <p:nvPr>
            <p:ph idx="1"/>
          </p:nvPr>
        </p:nvSpPr>
        <p:spPr>
          <a:xfrm>
            <a:off x="2077408" y="1253331"/>
            <a:ext cx="6359810" cy="4351338"/>
          </a:xfrm>
        </p:spPr>
        <p:txBody>
          <a:bodyPr anchor="ctr">
            <a:normAutofit/>
          </a:bodyPr>
          <a:lstStyle/>
          <a:p>
            <a:pPr marL="0" indent="0">
              <a:lnSpc>
                <a:spcPts val="3000"/>
              </a:lnSpc>
              <a:buNone/>
            </a:pPr>
            <a:r>
              <a:rPr lang="en-US" sz="2600" b="1" dirty="0">
                <a:solidFill>
                  <a:srgbClr val="009DDC"/>
                </a:solidFill>
              </a:rPr>
              <a:t>Metro Vision 2020 </a:t>
            </a:r>
            <a:r>
              <a:rPr lang="en-US" sz="2600" dirty="0">
                <a:solidFill>
                  <a:srgbClr val="04244D"/>
                </a:solidFill>
              </a:rPr>
              <a:t>was adopted in 1997/2000. The plan outlined strategies and implementation steps to </a:t>
            </a:r>
            <a:r>
              <a:rPr lang="en-US" sz="2600" b="1" dirty="0">
                <a:solidFill>
                  <a:srgbClr val="009DDC"/>
                </a:solidFill>
              </a:rPr>
              <a:t>preserve quality of life while also positioning the region to benefit from growth</a:t>
            </a:r>
            <a:r>
              <a:rPr lang="en-US" sz="2600" dirty="0">
                <a:solidFill>
                  <a:srgbClr val="04244D"/>
                </a:solidFill>
              </a:rPr>
              <a:t>.</a:t>
            </a:r>
          </a:p>
        </p:txBody>
      </p:sp>
      <p:pic>
        <p:nvPicPr>
          <p:cNvPr id="4" name="Graphic 3">
            <a:extLst>
              <a:ext uri="{FF2B5EF4-FFF2-40B4-BE49-F238E27FC236}">
                <a16:creationId xmlns:a16="http://schemas.microsoft.com/office/drawing/2014/main" id="{7AE11913-F465-4A77-B0D0-9A05414776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55914" y="1951212"/>
            <a:ext cx="2943657" cy="385462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36513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Right 7">
            <a:extLst>
              <a:ext uri="{FF2B5EF4-FFF2-40B4-BE49-F238E27FC236}">
                <a16:creationId xmlns:a16="http://schemas.microsoft.com/office/drawing/2014/main" id="{AEF4CD31-2A22-480B-A386-F66835FE3D14}"/>
              </a:ext>
            </a:extLst>
          </p:cNvPr>
          <p:cNvSpPr/>
          <p:nvPr/>
        </p:nvSpPr>
        <p:spPr>
          <a:xfrm rot="16200000">
            <a:off x="4090784" y="2568676"/>
            <a:ext cx="2461647" cy="196828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AEE8AF0-3E87-4EA6-977D-8228D9C6A43D}"/>
              </a:ext>
            </a:extLst>
          </p:cNvPr>
          <p:cNvSpPr/>
          <p:nvPr/>
        </p:nvSpPr>
        <p:spPr>
          <a:xfrm>
            <a:off x="1822273" y="3585913"/>
            <a:ext cx="6183823" cy="25892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61AD9-18B7-411D-B2F0-133E605635B0}"/>
              </a:ext>
            </a:extLst>
          </p:cNvPr>
          <p:cNvSpPr>
            <a:spLocks noGrp="1"/>
          </p:cNvSpPr>
          <p:nvPr>
            <p:ph type="title"/>
          </p:nvPr>
        </p:nvSpPr>
        <p:spPr/>
        <p:txBody>
          <a:bodyPr/>
          <a:lstStyle/>
          <a:p>
            <a:r>
              <a:rPr lang="en-US" dirty="0"/>
              <a:t>Board Workshop</a:t>
            </a:r>
          </a:p>
        </p:txBody>
      </p:sp>
      <p:sp>
        <p:nvSpPr>
          <p:cNvPr id="4" name="Slide Number Placeholder 3">
            <a:extLst>
              <a:ext uri="{FF2B5EF4-FFF2-40B4-BE49-F238E27FC236}">
                <a16:creationId xmlns:a16="http://schemas.microsoft.com/office/drawing/2014/main" id="{61C65F63-2A98-40EC-93D9-4935C9DE952D}"/>
              </a:ext>
            </a:extLst>
          </p:cNvPr>
          <p:cNvSpPr>
            <a:spLocks noGrp="1"/>
          </p:cNvSpPr>
          <p:nvPr>
            <p:ph type="sldNum" sz="quarter" idx="12"/>
          </p:nvPr>
        </p:nvSpPr>
        <p:spPr/>
        <p:txBody>
          <a:bodyPr/>
          <a:lstStyle/>
          <a:p>
            <a:fld id="{6C12A210-0FF6-413F-A7AF-2E4993858D20}" type="slidenum">
              <a:rPr lang="en-US" smtClean="0"/>
              <a:pPr/>
              <a:t>4</a:t>
            </a:fld>
            <a:endParaRPr lang="en-US" dirty="0"/>
          </a:p>
        </p:txBody>
      </p:sp>
      <p:pic>
        <p:nvPicPr>
          <p:cNvPr id="7" name="Picture 6">
            <a:extLst>
              <a:ext uri="{FF2B5EF4-FFF2-40B4-BE49-F238E27FC236}">
                <a16:creationId xmlns:a16="http://schemas.microsoft.com/office/drawing/2014/main" id="{2C870287-3C8C-43AA-A0D0-DCE299D6EF39}"/>
              </a:ext>
            </a:extLst>
          </p:cNvPr>
          <p:cNvPicPr>
            <a:picLocks noChangeAspect="1"/>
          </p:cNvPicPr>
          <p:nvPr/>
        </p:nvPicPr>
        <p:blipFill rotWithShape="1">
          <a:blip r:embed="rId2">
            <a:extLst>
              <a:ext uri="{28A0092B-C50C-407E-A947-70E740481C1C}">
                <a14:useLocalDpi xmlns:a14="http://schemas.microsoft.com/office/drawing/2010/main" val="0"/>
              </a:ext>
            </a:extLst>
          </a:blip>
          <a:srcRect t="36804"/>
          <a:stretch/>
        </p:blipFill>
        <p:spPr>
          <a:xfrm>
            <a:off x="6856975" y="1607019"/>
            <a:ext cx="5342986" cy="2260334"/>
          </a:xfrm>
          <a:prstGeom prst="rect">
            <a:avLst/>
          </a:prstGeom>
        </p:spPr>
      </p:pic>
      <p:sp>
        <p:nvSpPr>
          <p:cNvPr id="10" name="TextBox 9">
            <a:extLst>
              <a:ext uri="{FF2B5EF4-FFF2-40B4-BE49-F238E27FC236}">
                <a16:creationId xmlns:a16="http://schemas.microsoft.com/office/drawing/2014/main" id="{316CF0D7-9255-49E0-A644-46B7C70F79CD}"/>
              </a:ext>
            </a:extLst>
          </p:cNvPr>
          <p:cNvSpPr txBox="1"/>
          <p:nvPr/>
        </p:nvSpPr>
        <p:spPr>
          <a:xfrm>
            <a:off x="2028937" y="3766314"/>
            <a:ext cx="5770497" cy="2299347"/>
          </a:xfrm>
          <a:prstGeom prst="rect">
            <a:avLst/>
          </a:prstGeom>
          <a:noFill/>
        </p:spPr>
        <p:txBody>
          <a:bodyPr wrap="square" rtlCol="0">
            <a:spAutoFit/>
          </a:bodyPr>
          <a:lstStyle/>
          <a:p>
            <a:pPr>
              <a:lnSpc>
                <a:spcPts val="2400"/>
              </a:lnSpc>
              <a:spcAft>
                <a:spcPts val="600"/>
              </a:spcAft>
            </a:pPr>
            <a:r>
              <a:rPr lang="en-US" b="1" dirty="0">
                <a:latin typeface="Arial" panose="020B0604020202020204" pitchFamily="34" charset="0"/>
                <a:cs typeface="Arial" panose="020B0604020202020204" pitchFamily="34" charset="0"/>
              </a:rPr>
              <a:t>Board workshop discussion:</a:t>
            </a:r>
          </a:p>
          <a:p>
            <a:pPr marL="285750" indent="-285750">
              <a:lnSpc>
                <a:spcPts val="2400"/>
              </a:lnSpc>
              <a:buClr>
                <a:schemeClr val="tx1"/>
              </a:buClr>
              <a:buFont typeface="Arial" panose="020B0604020202020204" pitchFamily="34" charset="0"/>
              <a:buChar char="•"/>
            </a:pPr>
            <a:r>
              <a:rPr lang="en-US" dirty="0">
                <a:latin typeface="Arial" panose="020B0604020202020204" pitchFamily="34" charset="0"/>
                <a:cs typeface="Arial" panose="020B0604020202020204" pitchFamily="34" charset="0"/>
              </a:rPr>
              <a:t>Evaluate opportunities to align local and regional initiatives with the current </a:t>
            </a:r>
            <a:r>
              <a:rPr lang="en-US" b="1" dirty="0">
                <a:solidFill>
                  <a:srgbClr val="009DDC"/>
                </a:solidFill>
                <a:latin typeface="Arial" panose="020B0604020202020204" pitchFamily="34" charset="0"/>
                <a:cs typeface="Arial" panose="020B0604020202020204" pitchFamily="34" charset="0"/>
              </a:rPr>
              <a:t>Metro Vision.</a:t>
            </a:r>
          </a:p>
          <a:p>
            <a:pPr marL="285750" indent="-285750">
              <a:lnSpc>
                <a:spcPts val="2400"/>
              </a:lnSpc>
              <a:buFont typeface="Arial" panose="020B0604020202020204" pitchFamily="34" charset="0"/>
              <a:buChar char="•"/>
            </a:pPr>
            <a:r>
              <a:rPr lang="en-US" b="1" dirty="0">
                <a:solidFill>
                  <a:srgbClr val="009DDC"/>
                </a:solidFill>
                <a:latin typeface="Arial" panose="020B0604020202020204" pitchFamily="34" charset="0"/>
                <a:cs typeface="Arial" panose="020B0604020202020204" pitchFamily="34" charset="0"/>
              </a:rPr>
              <a:t>Did not </a:t>
            </a:r>
            <a:r>
              <a:rPr lang="en-US" dirty="0">
                <a:latin typeface="Arial" panose="020B0604020202020204" pitchFamily="34" charset="0"/>
                <a:cs typeface="Arial" panose="020B0604020202020204" pitchFamily="34" charset="0"/>
              </a:rPr>
              <a:t>seek to answer this question: “Do we need a new Mile High Compact?”</a:t>
            </a:r>
          </a:p>
          <a:p>
            <a:pPr marL="285750" indent="-285750">
              <a:lnSpc>
                <a:spcPts val="2400"/>
              </a:lnSpc>
              <a:buFont typeface="Arial" panose="020B0604020202020204" pitchFamily="34" charset="0"/>
              <a:buChar char="•"/>
            </a:pPr>
            <a:r>
              <a:rPr lang="en-US" dirty="0">
                <a:latin typeface="Arial" panose="020B0604020202020204" pitchFamily="34" charset="0"/>
                <a:cs typeface="Arial" panose="020B0604020202020204" pitchFamily="34" charset="0"/>
              </a:rPr>
              <a:t>Contribute to </a:t>
            </a:r>
            <a:r>
              <a:rPr lang="en-US" b="1" dirty="0">
                <a:solidFill>
                  <a:srgbClr val="009DDC"/>
                </a:solidFill>
                <a:latin typeface="Arial" panose="020B0604020202020204" pitchFamily="34" charset="0"/>
                <a:cs typeface="Arial" panose="020B0604020202020204" pitchFamily="34" charset="0"/>
              </a:rPr>
              <a:t>initial thinking </a:t>
            </a:r>
            <a:r>
              <a:rPr lang="en-US" dirty="0">
                <a:latin typeface="Arial" panose="020B0604020202020204" pitchFamily="34" charset="0"/>
                <a:cs typeface="Arial" panose="020B0604020202020204" pitchFamily="34" charset="0"/>
              </a:rPr>
              <a:t>on proposals for future Board discussion and consideration.</a:t>
            </a:r>
          </a:p>
        </p:txBody>
      </p:sp>
      <p:sp>
        <p:nvSpPr>
          <p:cNvPr id="3" name="Content Placeholder 2">
            <a:extLst>
              <a:ext uri="{FF2B5EF4-FFF2-40B4-BE49-F238E27FC236}">
                <a16:creationId xmlns:a16="http://schemas.microsoft.com/office/drawing/2014/main" id="{27D6CD77-41E1-4436-823C-015503224E23}"/>
              </a:ext>
            </a:extLst>
          </p:cNvPr>
          <p:cNvSpPr>
            <a:spLocks noGrp="1"/>
          </p:cNvSpPr>
          <p:nvPr>
            <p:ph idx="1"/>
          </p:nvPr>
        </p:nvSpPr>
        <p:spPr>
          <a:xfrm>
            <a:off x="2506541" y="1485465"/>
            <a:ext cx="2407644" cy="788146"/>
          </a:xfrm>
        </p:spPr>
        <p:txBody>
          <a:bodyPr>
            <a:noAutofit/>
          </a:bodyPr>
          <a:lstStyle/>
          <a:p>
            <a:pPr marL="0" indent="0" algn="r">
              <a:lnSpc>
                <a:spcPts val="2500"/>
              </a:lnSpc>
              <a:buNone/>
            </a:pPr>
            <a:r>
              <a:rPr lang="en-US" sz="3750" b="1" dirty="0">
                <a:solidFill>
                  <a:schemeClr val="accent1"/>
                </a:solidFill>
              </a:rPr>
              <a:t>Mile High </a:t>
            </a:r>
          </a:p>
          <a:p>
            <a:pPr marL="0" indent="0" algn="r">
              <a:lnSpc>
                <a:spcPts val="2500"/>
              </a:lnSpc>
              <a:buNone/>
            </a:pPr>
            <a:r>
              <a:rPr lang="en-US" b="1" dirty="0">
                <a:solidFill>
                  <a:schemeClr val="accent1"/>
                </a:solidFill>
              </a:rPr>
              <a:t>Compact 2.0</a:t>
            </a:r>
          </a:p>
        </p:txBody>
      </p:sp>
      <p:sp>
        <p:nvSpPr>
          <p:cNvPr id="9" name="TextBox 8">
            <a:extLst>
              <a:ext uri="{FF2B5EF4-FFF2-40B4-BE49-F238E27FC236}">
                <a16:creationId xmlns:a16="http://schemas.microsoft.com/office/drawing/2014/main" id="{1B751BB5-309D-4696-9069-53F5E32E697D}"/>
              </a:ext>
            </a:extLst>
          </p:cNvPr>
          <p:cNvSpPr txBox="1"/>
          <p:nvPr/>
        </p:nvSpPr>
        <p:spPr>
          <a:xfrm>
            <a:off x="4888690" y="1156263"/>
            <a:ext cx="865837" cy="1446550"/>
          </a:xfrm>
          <a:prstGeom prst="rect">
            <a:avLst/>
          </a:prstGeom>
          <a:noFill/>
        </p:spPr>
        <p:txBody>
          <a:bodyPr wrap="square" rtlCol="0">
            <a:spAutoFit/>
          </a:bodyPr>
          <a:lstStyle/>
          <a:p>
            <a:r>
              <a:rPr lang="en-US" sz="8800" b="1" dirty="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5433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7E9E4-B061-42BA-BAFF-C472F25115D1}"/>
              </a:ext>
            </a:extLst>
          </p:cNvPr>
          <p:cNvSpPr>
            <a:spLocks noGrp="1"/>
          </p:cNvSpPr>
          <p:nvPr>
            <p:ph type="title"/>
          </p:nvPr>
        </p:nvSpPr>
        <p:spPr/>
        <p:txBody>
          <a:bodyPr/>
          <a:lstStyle/>
          <a:p>
            <a:r>
              <a:rPr lang="en-US" dirty="0"/>
              <a:t>Mile High Compact - Background</a:t>
            </a:r>
          </a:p>
        </p:txBody>
      </p:sp>
    </p:spTree>
    <p:extLst>
      <p:ext uri="{BB962C8B-B14F-4D97-AF65-F5344CB8AC3E}">
        <p14:creationId xmlns:p14="http://schemas.microsoft.com/office/powerpoint/2010/main" val="30480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619797-54E2-469F-A08A-965F88BD4C19}"/>
              </a:ext>
            </a:extLst>
          </p:cNvPr>
          <p:cNvSpPr>
            <a:spLocks noGrp="1"/>
          </p:cNvSpPr>
          <p:nvPr>
            <p:ph type="title"/>
          </p:nvPr>
        </p:nvSpPr>
        <p:spPr/>
        <p:txBody>
          <a:bodyPr/>
          <a:lstStyle/>
          <a:p>
            <a:r>
              <a:rPr lang="en-US" dirty="0"/>
              <a:t>MILE HIGH COMPACT: HIGH-LEVEL OVERVIEW</a:t>
            </a:r>
          </a:p>
        </p:txBody>
      </p:sp>
      <p:sp>
        <p:nvSpPr>
          <p:cNvPr id="4" name="Slide Number Placeholder 3">
            <a:extLst>
              <a:ext uri="{FF2B5EF4-FFF2-40B4-BE49-F238E27FC236}">
                <a16:creationId xmlns:a16="http://schemas.microsoft.com/office/drawing/2014/main" id="{DF3CD093-0AF9-4525-8DBC-3747A5F6DBFD}"/>
              </a:ext>
            </a:extLst>
          </p:cNvPr>
          <p:cNvSpPr>
            <a:spLocks noGrp="1"/>
          </p:cNvSpPr>
          <p:nvPr>
            <p:ph type="sldNum" sz="quarter" idx="12"/>
          </p:nvPr>
        </p:nvSpPr>
        <p:spPr/>
        <p:txBody>
          <a:bodyPr/>
          <a:lstStyle/>
          <a:p>
            <a:fld id="{6C12A210-0FF6-413F-A7AF-2E4993858D20}" type="slidenum">
              <a:rPr lang="en-US" smtClean="0"/>
              <a:pPr/>
              <a:t>6</a:t>
            </a:fld>
            <a:endParaRPr lang="en-US"/>
          </a:p>
        </p:txBody>
      </p:sp>
      <p:sp>
        <p:nvSpPr>
          <p:cNvPr id="9" name="Content Placeholder 4">
            <a:extLst>
              <a:ext uri="{FF2B5EF4-FFF2-40B4-BE49-F238E27FC236}">
                <a16:creationId xmlns:a16="http://schemas.microsoft.com/office/drawing/2014/main" id="{1731CDA9-0CB3-407A-9ED2-BA73D875B3CE}"/>
              </a:ext>
            </a:extLst>
          </p:cNvPr>
          <p:cNvSpPr txBox="1">
            <a:spLocks/>
          </p:cNvSpPr>
          <p:nvPr/>
        </p:nvSpPr>
        <p:spPr>
          <a:xfrm>
            <a:off x="3460335" y="1465262"/>
            <a:ext cx="71628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spcBef>
                <a:spcPts val="0"/>
              </a:spcBef>
              <a:spcAft>
                <a:spcPts val="1000"/>
              </a:spcAft>
              <a:buFont typeface="Arial" panose="020B0604020202020204" pitchFamily="34" charset="0"/>
              <a:buNone/>
            </a:pPr>
            <a:r>
              <a:rPr lang="en-US" sz="2600" b="1" dirty="0">
                <a:solidFill>
                  <a:srgbClr val="009DDC"/>
                </a:solidFill>
              </a:rPr>
              <a:t>Set the bar </a:t>
            </a:r>
            <a:r>
              <a:rPr lang="en-US" sz="2600" dirty="0"/>
              <a:t>for local comprehensive plans:</a:t>
            </a:r>
          </a:p>
          <a:p>
            <a:pPr>
              <a:lnSpc>
                <a:spcPts val="2800"/>
              </a:lnSpc>
              <a:spcBef>
                <a:spcPts val="0"/>
              </a:spcBef>
              <a:spcAft>
                <a:spcPts val="1000"/>
              </a:spcAft>
            </a:pPr>
            <a:r>
              <a:rPr lang="en-US" sz="2600" dirty="0"/>
              <a:t>included </a:t>
            </a:r>
            <a:r>
              <a:rPr lang="en-US" sz="2600" b="1" dirty="0">
                <a:solidFill>
                  <a:srgbClr val="009DDC"/>
                </a:solidFill>
              </a:rPr>
              <a:t>specific topics</a:t>
            </a:r>
            <a:r>
              <a:rPr lang="en-US" sz="2600" dirty="0"/>
              <a:t>, such as urban growth boundary/area</a:t>
            </a:r>
          </a:p>
          <a:p>
            <a:pPr>
              <a:lnSpc>
                <a:spcPts val="2800"/>
              </a:lnSpc>
              <a:spcBef>
                <a:spcPts val="0"/>
              </a:spcBef>
              <a:spcAft>
                <a:spcPts val="1000"/>
              </a:spcAft>
            </a:pPr>
            <a:r>
              <a:rPr lang="en-US" sz="2600" dirty="0"/>
              <a:t>intergovernmental agreement</a:t>
            </a:r>
          </a:p>
          <a:p>
            <a:pPr marL="0" indent="0">
              <a:lnSpc>
                <a:spcPts val="2800"/>
              </a:lnSpc>
              <a:buNone/>
            </a:pPr>
            <a:r>
              <a:rPr lang="en-US" sz="1800" b="1" dirty="0"/>
              <a:t>Note: </a:t>
            </a:r>
            <a:r>
              <a:rPr lang="en-US" sz="1800" dirty="0"/>
              <a:t>DRCOG is not a party to the agreement.</a:t>
            </a:r>
          </a:p>
        </p:txBody>
      </p:sp>
      <p:pic>
        <p:nvPicPr>
          <p:cNvPr id="10" name="Picture 2" descr="https://drcog.org/sites/drcog/files/styles/standard_layout_node_image/public/DRCOG-Images-Web-MileHighcompact1020x400-170.jpg?itok=nkScB38g">
            <a:extLst>
              <a:ext uri="{FF2B5EF4-FFF2-40B4-BE49-F238E27FC236}">
                <a16:creationId xmlns:a16="http://schemas.microsoft.com/office/drawing/2014/main" id="{927ED7E7-769E-481E-823D-A0017007C941}"/>
              </a:ext>
            </a:extLst>
          </p:cNvPr>
          <p:cNvPicPr>
            <a:picLocks noChangeAspect="1" noChangeArrowheads="1"/>
          </p:cNvPicPr>
          <p:nvPr/>
        </p:nvPicPr>
        <p:blipFill rotWithShape="1">
          <a:blip r:embed="rId2" cstate="print"/>
          <a:srcRect l="1064" t="2713" r="2127" b="12117"/>
          <a:stretch/>
        </p:blipFill>
        <p:spPr bwMode="auto">
          <a:xfrm>
            <a:off x="3684896" y="4148013"/>
            <a:ext cx="6400803" cy="2208337"/>
          </a:xfrm>
          <a:prstGeom prst="rect">
            <a:avLst/>
          </a:prstGeom>
          <a:noFill/>
        </p:spPr>
      </p:pic>
      <p:sp>
        <p:nvSpPr>
          <p:cNvPr id="11" name="Rectangle: Rounded Corners 10">
            <a:extLst>
              <a:ext uri="{FF2B5EF4-FFF2-40B4-BE49-F238E27FC236}">
                <a16:creationId xmlns:a16="http://schemas.microsoft.com/office/drawing/2014/main" id="{C022D9A4-F1CE-48E5-8359-19EDB29DFC89}"/>
              </a:ext>
            </a:extLst>
          </p:cNvPr>
          <p:cNvSpPr/>
          <p:nvPr/>
        </p:nvSpPr>
        <p:spPr>
          <a:xfrm>
            <a:off x="2991173" y="5991225"/>
            <a:ext cx="1086706" cy="547687"/>
          </a:xfrm>
          <a:prstGeom prst="roundRect">
            <a:avLst/>
          </a:prstGeom>
          <a:solidFill>
            <a:srgbClr val="009DD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Oswald Regular" panose="02000503000000000000" pitchFamily="2" charset="0"/>
                <a:cs typeface="Arial" panose="020B0604020202020204" pitchFamily="34" charset="0"/>
              </a:rPr>
              <a:t>2000</a:t>
            </a:r>
          </a:p>
        </p:txBody>
      </p:sp>
    </p:spTree>
    <p:extLst>
      <p:ext uri="{BB962C8B-B14F-4D97-AF65-F5344CB8AC3E}">
        <p14:creationId xmlns:p14="http://schemas.microsoft.com/office/powerpoint/2010/main" val="374602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EB0F-5CB5-4C0A-B5D4-52A2FC408965}"/>
              </a:ext>
            </a:extLst>
          </p:cNvPr>
          <p:cNvSpPr>
            <a:spLocks noGrp="1"/>
          </p:cNvSpPr>
          <p:nvPr>
            <p:ph type="title"/>
          </p:nvPr>
        </p:nvSpPr>
        <p:spPr>
          <a:xfrm>
            <a:off x="1021350" y="5734051"/>
            <a:ext cx="10887075" cy="987424"/>
          </a:xfrm>
        </p:spPr>
        <p:txBody>
          <a:bodyPr/>
          <a:lstStyle/>
          <a:p>
            <a:pPr algn="ctr"/>
            <a:r>
              <a:rPr lang="en-US" dirty="0">
                <a:solidFill>
                  <a:schemeClr val="accent1"/>
                </a:solidFill>
              </a:rPr>
              <a:t>Cumulative growth aspirations: 1990s</a:t>
            </a:r>
          </a:p>
        </p:txBody>
      </p:sp>
      <p:sp>
        <p:nvSpPr>
          <p:cNvPr id="4" name="Slide Number Placeholder 3">
            <a:extLst>
              <a:ext uri="{FF2B5EF4-FFF2-40B4-BE49-F238E27FC236}">
                <a16:creationId xmlns:a16="http://schemas.microsoft.com/office/drawing/2014/main" id="{BE2D42C4-A4C1-44C7-9551-2B2E1212600D}"/>
              </a:ext>
            </a:extLst>
          </p:cNvPr>
          <p:cNvSpPr>
            <a:spLocks noGrp="1"/>
          </p:cNvSpPr>
          <p:nvPr>
            <p:ph type="sldNum" sz="quarter" idx="12"/>
          </p:nvPr>
        </p:nvSpPr>
        <p:spPr/>
        <p:txBody>
          <a:bodyPr/>
          <a:lstStyle/>
          <a:p>
            <a:fld id="{6C12A210-0FF6-413F-A7AF-2E4993858D20}" type="slidenum">
              <a:rPr lang="en-US" smtClean="0"/>
              <a:pPr/>
              <a:t>7</a:t>
            </a:fld>
            <a:endParaRPr lang="en-US"/>
          </a:p>
        </p:txBody>
      </p:sp>
      <p:sp>
        <p:nvSpPr>
          <p:cNvPr id="10" name="Title 1">
            <a:extLst>
              <a:ext uri="{FF2B5EF4-FFF2-40B4-BE49-F238E27FC236}">
                <a16:creationId xmlns:a16="http://schemas.microsoft.com/office/drawing/2014/main" id="{72B24090-EFE6-4CE3-BC91-01BC63E198D1}"/>
              </a:ext>
            </a:extLst>
          </p:cNvPr>
          <p:cNvSpPr txBox="1">
            <a:spLocks/>
          </p:cNvSpPr>
          <p:nvPr/>
        </p:nvSpPr>
        <p:spPr>
          <a:xfrm>
            <a:off x="1219200" y="60326"/>
            <a:ext cx="10887075" cy="987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Oswald Regular" panose="02000503000000000000" pitchFamily="2" charset="0"/>
                <a:ea typeface="+mj-ea"/>
                <a:cs typeface="Arial" panose="020B0604020202020204" pitchFamily="34" charset="0"/>
              </a:defRPr>
            </a:lvl1pPr>
          </a:lstStyle>
          <a:p>
            <a:r>
              <a:rPr lang="en-US" dirty="0"/>
              <a:t>WHAT WAS THE BOARD’S MOTIVATION?</a:t>
            </a:r>
          </a:p>
        </p:txBody>
      </p:sp>
      <p:pic>
        <p:nvPicPr>
          <p:cNvPr id="11" name="Picture 10" descr="RegionalComprehensivePlanBuildout">
            <a:extLst>
              <a:ext uri="{FF2B5EF4-FFF2-40B4-BE49-F238E27FC236}">
                <a16:creationId xmlns:a16="http://schemas.microsoft.com/office/drawing/2014/main" id="{6D94106E-A82C-43CA-BEAA-20B3585CD25C}"/>
              </a:ext>
            </a:extLst>
          </p:cNvPr>
          <p:cNvPicPr>
            <a:picLocks noChangeAspect="1" noChangeArrowheads="1"/>
          </p:cNvPicPr>
          <p:nvPr/>
        </p:nvPicPr>
        <p:blipFill>
          <a:blip r:embed="rId3" cstate="print">
            <a:clrChange>
              <a:clrFrom>
                <a:srgbClr val="FEFBD2"/>
              </a:clrFrom>
              <a:clrTo>
                <a:srgbClr val="FEFBD2">
                  <a:alpha val="0"/>
                </a:srgbClr>
              </a:clrTo>
            </a:clrChange>
          </a:blip>
          <a:srcRect/>
          <a:stretch>
            <a:fillRect/>
          </a:stretch>
        </p:blipFill>
        <p:spPr bwMode="auto">
          <a:xfrm>
            <a:off x="4044674" y="1809942"/>
            <a:ext cx="5018742" cy="3802919"/>
          </a:xfrm>
          <a:prstGeom prst="rect">
            <a:avLst/>
          </a:prstGeom>
          <a:ln>
            <a:noFill/>
          </a:ln>
          <a:effectLst/>
        </p:spPr>
      </p:pic>
      <p:sp>
        <p:nvSpPr>
          <p:cNvPr id="12" name="TextBox 11">
            <a:extLst>
              <a:ext uri="{FF2B5EF4-FFF2-40B4-BE49-F238E27FC236}">
                <a16:creationId xmlns:a16="http://schemas.microsoft.com/office/drawing/2014/main" id="{BAFDD2E3-0C5C-4E35-98C6-3412A01E9637}"/>
              </a:ext>
            </a:extLst>
          </p:cNvPr>
          <p:cNvSpPr txBox="1"/>
          <p:nvPr/>
        </p:nvSpPr>
        <p:spPr>
          <a:xfrm>
            <a:off x="1336977" y="4322978"/>
            <a:ext cx="2268673"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1,000-plus square mile</a:t>
            </a:r>
            <a:r>
              <a:rPr lang="en-US" sz="1200" baseline="30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buildout</a:t>
            </a:r>
          </a:p>
        </p:txBody>
      </p:sp>
      <p:sp>
        <p:nvSpPr>
          <p:cNvPr id="13" name="Arrow: Right 12">
            <a:extLst>
              <a:ext uri="{FF2B5EF4-FFF2-40B4-BE49-F238E27FC236}">
                <a16:creationId xmlns:a16="http://schemas.microsoft.com/office/drawing/2014/main" id="{F2B797D5-2185-4D8D-8218-105ED26F5E0D}"/>
              </a:ext>
            </a:extLst>
          </p:cNvPr>
          <p:cNvSpPr/>
          <p:nvPr/>
        </p:nvSpPr>
        <p:spPr>
          <a:xfrm>
            <a:off x="1456706" y="2327561"/>
            <a:ext cx="3044952" cy="2715768"/>
          </a:xfrm>
          <a:prstGeom prst="rightArrow">
            <a:avLst/>
          </a:prstGeom>
          <a:solidFill>
            <a:srgbClr val="F2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562B96-352F-4411-8975-6CFD59FA8458}"/>
              </a:ext>
            </a:extLst>
          </p:cNvPr>
          <p:cNvSpPr txBox="1"/>
          <p:nvPr/>
        </p:nvSpPr>
        <p:spPr>
          <a:xfrm>
            <a:off x="1456706" y="3399648"/>
            <a:ext cx="3044952" cy="923330"/>
          </a:xfrm>
          <a:prstGeom prst="rect">
            <a:avLst/>
          </a:prstGeom>
          <a:noFill/>
        </p:spPr>
        <p:txBody>
          <a:bodyPr wrap="square" rtlCol="0">
            <a:noAutofit/>
          </a:bodyPr>
          <a:lstStyle/>
          <a:p>
            <a:r>
              <a:rPr lang="en-US" b="1" dirty="0">
                <a:solidFill>
                  <a:schemeClr val="bg1"/>
                </a:solidFill>
                <a:latin typeface="Arial" panose="020B0604020202020204" pitchFamily="34" charset="0"/>
                <a:cs typeface="Arial" panose="020B0604020202020204" pitchFamily="34" charset="0"/>
              </a:rPr>
              <a:t>cumulative aspirations, late 1990s</a:t>
            </a:r>
          </a:p>
          <a:p>
            <a:endParaRPr lang="en-US" dirty="0"/>
          </a:p>
        </p:txBody>
      </p:sp>
      <p:sp>
        <p:nvSpPr>
          <p:cNvPr id="16" name="Arrow: Right 15">
            <a:extLst>
              <a:ext uri="{FF2B5EF4-FFF2-40B4-BE49-F238E27FC236}">
                <a16:creationId xmlns:a16="http://schemas.microsoft.com/office/drawing/2014/main" id="{5BB9709C-7786-45EF-A370-CA45885E7FBE}"/>
              </a:ext>
            </a:extLst>
          </p:cNvPr>
          <p:cNvSpPr/>
          <p:nvPr/>
        </p:nvSpPr>
        <p:spPr>
          <a:xfrm rot="10800000">
            <a:off x="9029412" y="2160122"/>
            <a:ext cx="3042859" cy="2719375"/>
          </a:xfrm>
          <a:prstGeom prst="rightArrow">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A381A6F-C1D5-4F11-BCC4-E332E30ED609}"/>
              </a:ext>
            </a:extLst>
          </p:cNvPr>
          <p:cNvSpPr txBox="1"/>
          <p:nvPr/>
        </p:nvSpPr>
        <p:spPr>
          <a:xfrm>
            <a:off x="9685592" y="3029221"/>
            <a:ext cx="2506408" cy="923330"/>
          </a:xfrm>
          <a:prstGeom prst="rect">
            <a:avLst/>
          </a:prstGeom>
          <a:noFill/>
        </p:spPr>
        <p:txBody>
          <a:bodyPr wrap="square" rtlCol="0">
            <a:spAutoFit/>
          </a:bodyPr>
          <a:lstStyle/>
          <a:p>
            <a:pPr lvl="0"/>
            <a:r>
              <a:rPr lang="en-US" b="1" dirty="0">
                <a:solidFill>
                  <a:schemeClr val="bg1"/>
                </a:solidFill>
                <a:latin typeface="Arial" panose="020B0604020202020204" pitchFamily="34" charset="0"/>
                <a:cs typeface="Arial" panose="020B0604020202020204" pitchFamily="34" charset="0"/>
              </a:rPr>
              <a:t>desire for tool(s) to create a focused, shared outcome</a:t>
            </a:r>
          </a:p>
        </p:txBody>
      </p:sp>
    </p:spTree>
    <p:extLst>
      <p:ext uri="{BB962C8B-B14F-4D97-AF65-F5344CB8AC3E}">
        <p14:creationId xmlns:p14="http://schemas.microsoft.com/office/powerpoint/2010/main" val="3881562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D8FDE7-1EFE-4CB8-8040-78A8E8B78310}"/>
              </a:ext>
            </a:extLst>
          </p:cNvPr>
          <p:cNvSpPr>
            <a:spLocks noGrp="1"/>
          </p:cNvSpPr>
          <p:nvPr>
            <p:ph idx="1"/>
          </p:nvPr>
        </p:nvSpPr>
        <p:spPr>
          <a:xfrm>
            <a:off x="2102264" y="1505415"/>
            <a:ext cx="9571291" cy="4671548"/>
          </a:xfrm>
        </p:spPr>
        <p:txBody>
          <a:bodyPr anchor="ctr">
            <a:noAutofit/>
          </a:bodyPr>
          <a:lstStyle/>
          <a:p>
            <a:pPr marL="571500" indent="-571500">
              <a:lnSpc>
                <a:spcPts val="2800"/>
              </a:lnSpc>
              <a:spcAft>
                <a:spcPts val="1200"/>
              </a:spcAft>
              <a:buFont typeface="+mj-lt"/>
              <a:buAutoNum type="romanUcPeriod"/>
            </a:pPr>
            <a:r>
              <a:rPr lang="en-US" sz="2600" dirty="0">
                <a:solidFill>
                  <a:srgbClr val="04244D"/>
                </a:solidFill>
              </a:rPr>
              <a:t>WHEREAS, the Cities and Counties recognize that </a:t>
            </a:r>
            <a:r>
              <a:rPr lang="en-US" sz="2600" b="1" dirty="0">
                <a:solidFill>
                  <a:srgbClr val="009DDC"/>
                </a:solidFill>
              </a:rPr>
              <a:t>growth and development decisions can impact neighboring jurisdictions and the region</a:t>
            </a:r>
            <a:r>
              <a:rPr lang="en-US" sz="2600" dirty="0">
                <a:solidFill>
                  <a:srgbClr val="04244D"/>
                </a:solidFill>
              </a:rPr>
              <a:t>; and</a:t>
            </a:r>
          </a:p>
          <a:p>
            <a:pPr marL="571500" indent="-571500">
              <a:lnSpc>
                <a:spcPts val="2800"/>
              </a:lnSpc>
              <a:spcAft>
                <a:spcPts val="1200"/>
              </a:spcAft>
              <a:buFont typeface="+mj-lt"/>
              <a:buAutoNum type="romanUcPeriod"/>
            </a:pPr>
            <a:r>
              <a:rPr lang="en-US" sz="2600" dirty="0">
                <a:solidFill>
                  <a:srgbClr val="04244D"/>
                </a:solidFill>
              </a:rPr>
              <a:t>WHEREAS, </a:t>
            </a:r>
            <a:r>
              <a:rPr lang="en-US" sz="2600" b="1" dirty="0">
                <a:solidFill>
                  <a:srgbClr val="009DDC"/>
                </a:solidFill>
              </a:rPr>
              <a:t>Metro Vision 2020</a:t>
            </a:r>
            <a:r>
              <a:rPr lang="en-US" sz="2600" dirty="0">
                <a:solidFill>
                  <a:srgbClr val="04244D"/>
                </a:solidFill>
              </a:rPr>
              <a:t>, collaboratively created by DRCOG members, business, environmental and neighborhood leaders; </a:t>
            </a:r>
            <a:r>
              <a:rPr lang="en-US" sz="2600" b="1" dirty="0">
                <a:solidFill>
                  <a:srgbClr val="009DDC"/>
                </a:solidFill>
              </a:rPr>
              <a:t>provides a regional framework for local decisions </a:t>
            </a:r>
            <a:r>
              <a:rPr lang="en-US" sz="2600" dirty="0">
                <a:solidFill>
                  <a:srgbClr val="04244D"/>
                </a:solidFill>
              </a:rPr>
              <a:t>on growth and development within the Denver Regional Council of Governments’ (DRCOG) region; and</a:t>
            </a:r>
          </a:p>
        </p:txBody>
      </p:sp>
      <p:sp>
        <p:nvSpPr>
          <p:cNvPr id="4" name="Slide Number Placeholder 3">
            <a:extLst>
              <a:ext uri="{FF2B5EF4-FFF2-40B4-BE49-F238E27FC236}">
                <a16:creationId xmlns:a16="http://schemas.microsoft.com/office/drawing/2014/main" id="{1B1EA0A9-31E0-4594-AD3A-66A31AEC9C77}"/>
              </a:ext>
            </a:extLst>
          </p:cNvPr>
          <p:cNvSpPr>
            <a:spLocks noGrp="1"/>
          </p:cNvSpPr>
          <p:nvPr>
            <p:ph type="sldNum" sz="quarter" idx="12"/>
          </p:nvPr>
        </p:nvSpPr>
        <p:spPr>
          <a:xfrm>
            <a:off x="9240384" y="6376948"/>
            <a:ext cx="2743200" cy="365125"/>
          </a:xfrm>
        </p:spPr>
        <p:txBody>
          <a:bodyPr/>
          <a:lstStyle/>
          <a:p>
            <a:fld id="{6C12A210-0FF6-413F-A7AF-2E4993858D20}" type="slidenum">
              <a:rPr lang="en-US" smtClean="0"/>
              <a:pPr/>
              <a:t>8</a:t>
            </a:fld>
            <a:endParaRPr lang="en-US" dirty="0"/>
          </a:p>
        </p:txBody>
      </p:sp>
      <p:sp>
        <p:nvSpPr>
          <p:cNvPr id="5" name="Title 1">
            <a:extLst>
              <a:ext uri="{FF2B5EF4-FFF2-40B4-BE49-F238E27FC236}">
                <a16:creationId xmlns:a16="http://schemas.microsoft.com/office/drawing/2014/main" id="{6166995C-F9E7-418A-B1F8-EB186E7185E2}"/>
              </a:ext>
            </a:extLst>
          </p:cNvPr>
          <p:cNvSpPr>
            <a:spLocks noGrp="1"/>
          </p:cNvSpPr>
          <p:nvPr>
            <p:ph type="title"/>
          </p:nvPr>
        </p:nvSpPr>
        <p:spPr>
          <a:xfrm>
            <a:off x="1219200" y="60326"/>
            <a:ext cx="10887075" cy="987424"/>
          </a:xfrm>
        </p:spPr>
        <p:txBody>
          <a:bodyPr/>
          <a:lstStyle/>
          <a:p>
            <a:r>
              <a:rPr lang="en-US" dirty="0"/>
              <a:t>MILE HIGH COMPACT: SHORTHAND VERSION</a:t>
            </a:r>
          </a:p>
        </p:txBody>
      </p:sp>
    </p:spTree>
    <p:extLst>
      <p:ext uri="{BB962C8B-B14F-4D97-AF65-F5344CB8AC3E}">
        <p14:creationId xmlns:p14="http://schemas.microsoft.com/office/powerpoint/2010/main" val="1407063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F056A8-F948-4233-A9E4-F95B945C3B7C}"/>
              </a:ext>
            </a:extLst>
          </p:cNvPr>
          <p:cNvSpPr>
            <a:spLocks noGrp="1"/>
          </p:cNvSpPr>
          <p:nvPr>
            <p:ph type="sldNum" sz="quarter" idx="12"/>
          </p:nvPr>
        </p:nvSpPr>
        <p:spPr/>
        <p:txBody>
          <a:bodyPr/>
          <a:lstStyle/>
          <a:p>
            <a:fld id="{6C12A210-0FF6-413F-A7AF-2E4993858D20}" type="slidenum">
              <a:rPr lang="en-US" smtClean="0"/>
              <a:pPr/>
              <a:t>9</a:t>
            </a:fld>
            <a:endParaRPr lang="en-US"/>
          </a:p>
        </p:txBody>
      </p:sp>
      <p:sp>
        <p:nvSpPr>
          <p:cNvPr id="5" name="Rectangle 4">
            <a:extLst>
              <a:ext uri="{FF2B5EF4-FFF2-40B4-BE49-F238E27FC236}">
                <a16:creationId xmlns:a16="http://schemas.microsoft.com/office/drawing/2014/main" id="{29E7A8D7-E439-4603-A212-509B2BAD5AFB}"/>
              </a:ext>
            </a:extLst>
          </p:cNvPr>
          <p:cNvSpPr/>
          <p:nvPr/>
        </p:nvSpPr>
        <p:spPr>
          <a:xfrm>
            <a:off x="2068434" y="1262920"/>
            <a:ext cx="9612352" cy="5247590"/>
          </a:xfrm>
          <a:prstGeom prst="rect">
            <a:avLst/>
          </a:prstGeom>
        </p:spPr>
        <p:txBody>
          <a:bodyPr wrap="square">
            <a:spAutoFit/>
          </a:bodyPr>
          <a:lstStyle/>
          <a:p>
            <a:r>
              <a:rPr lang="en-US" sz="2200" dirty="0">
                <a:solidFill>
                  <a:srgbClr val="009DDC"/>
                </a:solidFill>
                <a:latin typeface="Arial" panose="020B0604020202020204" pitchFamily="34" charset="0"/>
                <a:cs typeface="Arial" panose="020B0604020202020204" pitchFamily="34" charset="0"/>
              </a:rPr>
              <a:t>NOW, THEREFORE, in consideration of the mutual promises and covenants contained herein, the undersigned Cities and Counties (hereinafter referred to as we) agree as follows:</a:t>
            </a:r>
          </a:p>
          <a:p>
            <a:endParaRPr lang="en-US" sz="2200" dirty="0">
              <a:solidFill>
                <a:srgbClr val="231F20"/>
              </a:solidFill>
              <a:latin typeface="Arial" panose="020B0604020202020204" pitchFamily="34" charset="0"/>
              <a:cs typeface="Arial" panose="020B0604020202020204" pitchFamily="34" charset="0"/>
            </a:endParaRPr>
          </a:p>
          <a:p>
            <a:pPr>
              <a:spcAft>
                <a:spcPts val="600"/>
              </a:spcAft>
            </a:pPr>
            <a:r>
              <a:rPr lang="en-US" sz="2200" b="1" dirty="0">
                <a:solidFill>
                  <a:srgbClr val="04244D"/>
                </a:solidFill>
                <a:latin typeface="Arial" panose="020B0604020202020204" pitchFamily="34" charset="0"/>
                <a:cs typeface="Arial" panose="020B0604020202020204" pitchFamily="34" charset="0"/>
              </a:rPr>
              <a:t>1. Metro Vision 2020. </a:t>
            </a:r>
            <a:r>
              <a:rPr lang="en-US" sz="2200" dirty="0">
                <a:solidFill>
                  <a:srgbClr val="04244D"/>
                </a:solidFill>
                <a:latin typeface="Arial" panose="020B0604020202020204" pitchFamily="34" charset="0"/>
                <a:cs typeface="Arial" panose="020B0604020202020204" pitchFamily="34" charset="0"/>
              </a:rPr>
              <a:t>We acknowledge that </a:t>
            </a:r>
            <a:r>
              <a:rPr lang="en-US" sz="2200" b="1" dirty="0">
                <a:solidFill>
                  <a:srgbClr val="009DDC"/>
                </a:solidFill>
                <a:latin typeface="Arial" panose="020B0604020202020204" pitchFamily="34" charset="0"/>
                <a:cs typeface="Arial" panose="020B0604020202020204" pitchFamily="34" charset="0"/>
              </a:rPr>
              <a:t>Metro Vision 2020 is the comprehensive guide</a:t>
            </a:r>
            <a:r>
              <a:rPr lang="en-US" sz="2200" dirty="0">
                <a:solidFill>
                  <a:schemeClr val="bg1">
                    <a:lumMod val="65000"/>
                  </a:schemeClr>
                </a:solidFill>
                <a:latin typeface="Arial" panose="020B0604020202020204" pitchFamily="34" charset="0"/>
                <a:cs typeface="Arial" panose="020B0604020202020204" pitchFamily="34" charset="0"/>
              </a:rPr>
              <a:t> </a:t>
            </a:r>
            <a:r>
              <a:rPr lang="en-US" sz="2200" dirty="0">
                <a:solidFill>
                  <a:srgbClr val="04244D"/>
                </a:solidFill>
                <a:latin typeface="Arial" panose="020B0604020202020204" pitchFamily="34" charset="0"/>
                <a:cs typeface="Arial" panose="020B0604020202020204" pitchFamily="34" charset="0"/>
              </a:rPr>
              <a:t>for the development of the region. Moreover, we agree that Metro Vision 2020 is a dynamic document that reflects changes in the region.</a:t>
            </a:r>
          </a:p>
          <a:p>
            <a:r>
              <a:rPr lang="en-US" sz="2200" b="1" dirty="0">
                <a:solidFill>
                  <a:srgbClr val="04244D"/>
                </a:solidFill>
                <a:latin typeface="Arial" panose="020B0604020202020204" pitchFamily="34" charset="0"/>
                <a:cs typeface="Arial" panose="020B0604020202020204" pitchFamily="34" charset="0"/>
              </a:rPr>
              <a:t>2. Comprehensive/Master Plan. </a:t>
            </a:r>
            <a:r>
              <a:rPr lang="en-US" sz="2200" dirty="0">
                <a:solidFill>
                  <a:srgbClr val="04244D"/>
                </a:solidFill>
                <a:latin typeface="Arial" panose="020B0604020202020204" pitchFamily="34" charset="0"/>
                <a:cs typeface="Arial" panose="020B0604020202020204" pitchFamily="34" charset="0"/>
              </a:rPr>
              <a:t>We acknowledge that comprehensive</a:t>
            </a:r>
            <a:r>
              <a:rPr lang="en-US" sz="2200" b="1" dirty="0">
                <a:solidFill>
                  <a:srgbClr val="04244D"/>
                </a:solidFill>
                <a:latin typeface="Arial" panose="020B0604020202020204" pitchFamily="34" charset="0"/>
                <a:cs typeface="Arial" panose="020B0604020202020204" pitchFamily="34" charset="0"/>
              </a:rPr>
              <a:t>/</a:t>
            </a:r>
            <a:r>
              <a:rPr lang="en-US" sz="2200" dirty="0">
                <a:solidFill>
                  <a:srgbClr val="04244D"/>
                </a:solidFill>
                <a:latin typeface="Arial" panose="020B0604020202020204" pitchFamily="34" charset="0"/>
                <a:cs typeface="Arial" panose="020B0604020202020204" pitchFamily="34" charset="0"/>
              </a:rPr>
              <a:t>master plans are critical tools in translating the community’s vision into more specific goals, policies and programs to manage their long-range growth consistent with the communities’ and the region’s vision. </a:t>
            </a:r>
            <a:r>
              <a:rPr lang="en-US" sz="2200" b="1" dirty="0">
                <a:solidFill>
                  <a:srgbClr val="009DDC"/>
                </a:solidFill>
                <a:latin typeface="Arial" panose="020B0604020202020204" pitchFamily="34" charset="0"/>
                <a:cs typeface="Arial" panose="020B0604020202020204" pitchFamily="34" charset="0"/>
              </a:rPr>
              <a:t>We agree to develop and approve comprehensive/master plans for each of our respective communities</a:t>
            </a:r>
            <a:r>
              <a:rPr lang="en-US" sz="2200" dirty="0">
                <a:solidFill>
                  <a:schemeClr val="bg1">
                    <a:lumMod val="65000"/>
                  </a:schemeClr>
                </a:solidFill>
                <a:latin typeface="Arial" panose="020B0604020202020204" pitchFamily="34" charset="0"/>
                <a:cs typeface="Arial" panose="020B0604020202020204" pitchFamily="34" charset="0"/>
              </a:rPr>
              <a:t> </a:t>
            </a:r>
            <a:r>
              <a:rPr lang="en-US" sz="2200" dirty="0">
                <a:solidFill>
                  <a:srgbClr val="04244D"/>
                </a:solidFill>
                <a:latin typeface="Arial" panose="020B0604020202020204" pitchFamily="34" charset="0"/>
                <a:cs typeface="Arial" panose="020B0604020202020204" pitchFamily="34" charset="0"/>
              </a:rPr>
              <a:t>and to update these plans on a regular basis, as determined by each jurisdiction.</a:t>
            </a:r>
          </a:p>
        </p:txBody>
      </p:sp>
      <p:sp>
        <p:nvSpPr>
          <p:cNvPr id="6" name="Title 1">
            <a:extLst>
              <a:ext uri="{FF2B5EF4-FFF2-40B4-BE49-F238E27FC236}">
                <a16:creationId xmlns:a16="http://schemas.microsoft.com/office/drawing/2014/main" id="{42803A2E-0F35-49C8-A2E6-618EEAEEC16B}"/>
              </a:ext>
            </a:extLst>
          </p:cNvPr>
          <p:cNvSpPr>
            <a:spLocks noGrp="1"/>
          </p:cNvSpPr>
          <p:nvPr>
            <p:ph type="title"/>
          </p:nvPr>
        </p:nvSpPr>
        <p:spPr>
          <a:xfrm>
            <a:off x="1219200" y="60326"/>
            <a:ext cx="10887075" cy="987424"/>
          </a:xfrm>
        </p:spPr>
        <p:txBody>
          <a:bodyPr/>
          <a:lstStyle/>
          <a:p>
            <a:r>
              <a:rPr lang="en-US" dirty="0"/>
              <a:t>MILE HIGH COMPACT: SHORTHAND VERSION (cont.)</a:t>
            </a:r>
          </a:p>
        </p:txBody>
      </p:sp>
    </p:spTree>
    <p:extLst>
      <p:ext uri="{BB962C8B-B14F-4D97-AF65-F5344CB8AC3E}">
        <p14:creationId xmlns:p14="http://schemas.microsoft.com/office/powerpoint/2010/main" val="1256216520"/>
      </p:ext>
    </p:extLst>
  </p:cSld>
  <p:clrMapOvr>
    <a:masterClrMapping/>
  </p:clrMapOvr>
</p:sld>
</file>

<file path=ppt/theme/theme1.xml><?xml version="1.0" encoding="utf-8"?>
<a:theme xmlns:a="http://schemas.openxmlformats.org/drawingml/2006/main" name="Office Theme">
  <a:themeElements>
    <a:clrScheme name="Metro Vision Look Back 2019">
      <a:dk1>
        <a:sysClr val="windowText" lastClr="000000"/>
      </a:dk1>
      <a:lt1>
        <a:sysClr val="window" lastClr="FFFFFF"/>
      </a:lt1>
      <a:dk2>
        <a:srgbClr val="44546A"/>
      </a:dk2>
      <a:lt2>
        <a:srgbClr val="E7E6E6"/>
      </a:lt2>
      <a:accent1>
        <a:srgbClr val="009DDC"/>
      </a:accent1>
      <a:accent2>
        <a:srgbClr val="F47A00"/>
      </a:accent2>
      <a:accent3>
        <a:srgbClr val="C1CD23"/>
      </a:accent3>
      <a:accent4>
        <a:srgbClr val="04244D"/>
      </a:accent4>
      <a:accent5>
        <a:srgbClr val="B1BAB3"/>
      </a:accent5>
      <a:accent6>
        <a:srgbClr val="003399"/>
      </a:accent6>
      <a:hlink>
        <a:srgbClr val="000000"/>
      </a:hlink>
      <a:folHlink>
        <a:srgbClr val="0033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3142</TotalTime>
  <Words>1257</Words>
  <Application>Microsoft Office PowerPoint</Application>
  <PresentationFormat>Widescreen</PresentationFormat>
  <Paragraphs>170</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 Narrow</vt:lpstr>
      <vt:lpstr>Oswald Regular</vt:lpstr>
      <vt:lpstr>Arial</vt:lpstr>
      <vt:lpstr>Calibri</vt:lpstr>
      <vt:lpstr>Office Theme</vt:lpstr>
      <vt:lpstr>Mile High Compact 2.0?</vt:lpstr>
      <vt:lpstr>DRCOG BOARD DISCUSSIONS</vt:lpstr>
      <vt:lpstr>METRO VISION 2020</vt:lpstr>
      <vt:lpstr>Board Workshop</vt:lpstr>
      <vt:lpstr>Mile High Compact - Background</vt:lpstr>
      <vt:lpstr>MILE HIGH COMPACT: HIGH-LEVEL OVERVIEW</vt:lpstr>
      <vt:lpstr>Cumulative growth aspirations: 1990s</vt:lpstr>
      <vt:lpstr>MILE HIGH COMPACT: SHORTHAND VERSION</vt:lpstr>
      <vt:lpstr>MILE HIGH COMPACT: SHORTHAND VERSION (cont.)</vt:lpstr>
      <vt:lpstr>MILE HIGH COMPACT: SHORTHAND VERSION (cont.)</vt:lpstr>
      <vt:lpstr>MILE HIGH COMPACT PARTICIPANTS</vt:lpstr>
      <vt:lpstr>Mile High Compact 2.0?</vt:lpstr>
      <vt:lpstr>DRCOG’S STRATEGIC APPROACH</vt:lpstr>
      <vt:lpstr>METRO VISION IS THE STARTING POINT…</vt:lpstr>
      <vt:lpstr>WE ARE ALL WORKING TOWARD COLLECTIVE IMPACT…</vt:lpstr>
      <vt:lpstr>BOARD WORKSHOP – INITIAL EVALUATION</vt:lpstr>
      <vt:lpstr>BOARD WORKSHOP – INITIAL EVALUATION (cont.)</vt:lpstr>
      <vt:lpstr>PAIRED COMPARISON - METRO VISION OBJECTIVES</vt:lpstr>
      <vt:lpstr>PAIRED COMPARISON - METRO VISION OBJECTIVES (cont.)</vt:lpstr>
      <vt:lpstr>PAIRED COMPARISON RESULTS</vt:lpstr>
      <vt:lpstr>Board Workshop – initial feedback</vt:lpstr>
      <vt:lpstr>Board Workshop – initial feedback (cont.)</vt:lpstr>
      <vt:lpstr>Board Workshop – initial feedback (cont.)</vt:lpstr>
      <vt:lpstr>NEXT STEPS (STAFF)</vt:lpstr>
      <vt:lpstr>NEXT STEPS (BOARD): GUIDANCE NEEDED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Metro Vision 2020</dc:title>
  <dc:creator>Dorothy Friday</dc:creator>
  <cp:lastModifiedBy>Brad Calvert</cp:lastModifiedBy>
  <cp:revision>227</cp:revision>
  <cp:lastPrinted>2019-09-25T15:16:10Z</cp:lastPrinted>
  <dcterms:created xsi:type="dcterms:W3CDTF">2019-07-22T20:52:52Z</dcterms:created>
  <dcterms:modified xsi:type="dcterms:W3CDTF">2019-10-21T15:14:39Z</dcterms:modified>
</cp:coreProperties>
</file>