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2" r:id="rId1"/>
  </p:sldMasterIdLst>
  <p:notesMasterIdLst>
    <p:notesMasterId r:id="rId53"/>
  </p:notesMasterIdLst>
  <p:sldIdLst>
    <p:sldId id="291" r:id="rId2"/>
    <p:sldId id="295" r:id="rId3"/>
    <p:sldId id="296" r:id="rId4"/>
    <p:sldId id="297" r:id="rId5"/>
    <p:sldId id="298" r:id="rId6"/>
    <p:sldId id="299" r:id="rId7"/>
    <p:sldId id="300" r:id="rId8"/>
    <p:sldId id="312" r:id="rId9"/>
    <p:sldId id="301" r:id="rId10"/>
    <p:sldId id="302" r:id="rId11"/>
    <p:sldId id="274" r:id="rId12"/>
    <p:sldId id="294" r:id="rId13"/>
    <p:sldId id="277" r:id="rId14"/>
    <p:sldId id="278" r:id="rId15"/>
    <p:sldId id="279" r:id="rId16"/>
    <p:sldId id="280" r:id="rId17"/>
    <p:sldId id="281" r:id="rId18"/>
    <p:sldId id="282" r:id="rId19"/>
    <p:sldId id="288" r:id="rId20"/>
    <p:sldId id="284" r:id="rId21"/>
    <p:sldId id="285" r:id="rId22"/>
    <p:sldId id="286" r:id="rId23"/>
    <p:sldId id="287" r:id="rId24"/>
    <p:sldId id="289" r:id="rId25"/>
    <p:sldId id="290" r:id="rId26"/>
    <p:sldId id="314" r:id="rId27"/>
    <p:sldId id="315" r:id="rId28"/>
    <p:sldId id="316" r:id="rId29"/>
    <p:sldId id="317" r:id="rId30"/>
    <p:sldId id="318" r:id="rId31"/>
    <p:sldId id="319" r:id="rId32"/>
    <p:sldId id="320" r:id="rId33"/>
    <p:sldId id="321" r:id="rId34"/>
    <p:sldId id="322" r:id="rId35"/>
    <p:sldId id="323" r:id="rId36"/>
    <p:sldId id="324" r:id="rId37"/>
    <p:sldId id="325" r:id="rId38"/>
    <p:sldId id="326" r:id="rId39"/>
    <p:sldId id="327" r:id="rId40"/>
    <p:sldId id="328" r:id="rId41"/>
    <p:sldId id="329" r:id="rId42"/>
    <p:sldId id="313" r:id="rId43"/>
    <p:sldId id="303" r:id="rId44"/>
    <p:sldId id="304" r:id="rId45"/>
    <p:sldId id="305" r:id="rId46"/>
    <p:sldId id="306" r:id="rId47"/>
    <p:sldId id="307" r:id="rId48"/>
    <p:sldId id="308" r:id="rId49"/>
    <p:sldId id="309" r:id="rId50"/>
    <p:sldId id="310" r:id="rId51"/>
    <p:sldId id="311" r:id="rId5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2" autoAdjust="0"/>
    <p:restoredTop sz="96441" autoAdjust="0"/>
  </p:normalViewPr>
  <p:slideViewPr>
    <p:cSldViewPr snapToGrid="0" snapToObjects="1">
      <p:cViewPr varScale="1">
        <p:scale>
          <a:sx n="103" d="100"/>
          <a:sy n="103" d="100"/>
        </p:scale>
        <p:origin x="14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5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1B9D32-3657-F842-AEAD-290A3BD6C681}" type="datetimeFigureOut">
              <a:rPr lang="en-US" smtClean="0"/>
              <a:t>2/28/2018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B140ED-310C-9244-B77C-908A2807F4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766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new housing development since 2010 has shifted to become primarily multifamily as opposed to single family (4:1 ratio). This trend is likely to continue as Denver’s larger areas for single family home development (Green Valley Ranch, Lowry, and Stapleton) are mostly built out;</a:t>
            </a:r>
          </a:p>
          <a:p>
            <a:endParaRPr lang="en-US" dirty="0"/>
          </a:p>
          <a:p>
            <a:r>
              <a:rPr lang="en-US" dirty="0"/>
              <a:t>Denver’s comparable U.S. cities include Austin, Minneapolis, Portland, Salt Lake City, and Seattle.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140ED-310C-9244-B77C-908A2807F4C7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39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140ED-310C-9244-B77C-908A2807F4C7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0198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140ED-310C-9244-B77C-908A2807F4C7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118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140ED-310C-9244-B77C-908A2807F4C7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952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62000"/>
            <a:ext cx="6856214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952697" y="762000"/>
            <a:ext cx="2193989" cy="5334001"/>
          </a:xfrm>
          <a:prstGeom prst="rect">
            <a:avLst/>
          </a:prstGeom>
          <a:solidFill>
            <a:srgbClr val="C3C3C3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2386" y="1298448"/>
            <a:ext cx="5486400" cy="3255264"/>
          </a:xfrm>
        </p:spPr>
        <p:txBody>
          <a:bodyPr anchor="b">
            <a:normAutofit/>
          </a:bodyPr>
          <a:lstStyle>
            <a:lvl1pPr algn="l">
              <a:defRPr sz="54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11" y="4670246"/>
            <a:ext cx="54864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465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2/28/2018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969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85750" y="990600"/>
            <a:ext cx="211455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00934" y="868680"/>
            <a:ext cx="54864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2/28/2018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343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831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0934" y="1298448"/>
            <a:ext cx="5486400" cy="3255264"/>
          </a:xfrm>
        </p:spPr>
        <p:txBody>
          <a:bodyPr anchor="b">
            <a:normAutofit/>
          </a:bodyPr>
          <a:lstStyle>
            <a:lvl1pPr>
              <a:defRPr sz="54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14650" y="4672584"/>
            <a:ext cx="54864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0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3487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00934" y="868680"/>
            <a:ext cx="2606040" cy="5120640"/>
          </a:xfrm>
        </p:spPr>
        <p:txBody>
          <a:bodyPr/>
          <a:lstStyle>
            <a:lvl1pPr>
              <a:defRPr sz="19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63590" y="868680"/>
            <a:ext cx="2606040" cy="5120640"/>
          </a:xfrm>
        </p:spPr>
        <p:txBody>
          <a:bodyPr/>
          <a:lstStyle>
            <a:lvl1pPr>
              <a:defRPr sz="19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2/28/2018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382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00934" y="1023586"/>
            <a:ext cx="260604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9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00934" y="1930936"/>
            <a:ext cx="2606040" cy="4023360"/>
          </a:xfrm>
        </p:spPr>
        <p:txBody>
          <a:bodyPr/>
          <a:lstStyle>
            <a:lvl1pPr>
              <a:defRPr sz="19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63847" y="1023587"/>
            <a:ext cx="260604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9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63847" y="1930936"/>
            <a:ext cx="2606040" cy="4023360"/>
          </a:xfrm>
        </p:spPr>
        <p:txBody>
          <a:bodyPr/>
          <a:lstStyle>
            <a:lvl1pPr>
              <a:defRPr sz="19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2/28/2018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937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2/28/2018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205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3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1143000"/>
            <a:ext cx="2125980" cy="2194560"/>
          </a:xfrm>
        </p:spPr>
        <p:txBody>
          <a:bodyPr anchor="b">
            <a:normAutofit/>
          </a:bodyPr>
          <a:lstStyle>
            <a:lvl1pPr>
              <a:defRPr sz="28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0934" y="868680"/>
            <a:ext cx="54864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24" y="3337560"/>
            <a:ext cx="2125980" cy="256032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5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2/28/2018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892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1143000"/>
            <a:ext cx="2125980" cy="21945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677983" y="767419"/>
            <a:ext cx="6086423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24" y="3340602"/>
            <a:ext cx="2125980" cy="256032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5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2/28/2018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2624326" y="6356351"/>
            <a:ext cx="4433638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641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2582693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9689" y="1123838"/>
            <a:ext cx="221061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8861898" y="758952"/>
            <a:ext cx="288036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01951" y="864108"/>
            <a:ext cx="54864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6849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2/28/2018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01951" y="6356351"/>
            <a:ext cx="4433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75602" y="6356351"/>
            <a:ext cx="11481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69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19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7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5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50622-7908-4178-800C-29CEED2530B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Doubling Up and Dealing With It:</a:t>
            </a:r>
            <a:br>
              <a:rPr lang="en-US" dirty="0"/>
            </a:br>
            <a:r>
              <a:rPr lang="en-US" sz="3600" dirty="0"/>
              <a:t>Responding to Shared Housing Arrangements 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8772ED-A129-481F-A25E-B2C10F017C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5011" y="4705562"/>
            <a:ext cx="5486400" cy="1252178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Travis Parker, Planning Director, City of Lakewood</a:t>
            </a:r>
          </a:p>
          <a:p>
            <a:r>
              <a:rPr lang="en-US" b="1" dirty="0">
                <a:solidFill>
                  <a:schemeClr val="tx1"/>
                </a:solidFill>
              </a:rPr>
              <a:t>Tina Axelrad, Zoning Administrator, City of Denver</a:t>
            </a:r>
          </a:p>
          <a:p>
            <a:r>
              <a:rPr lang="en-US" b="1" dirty="0">
                <a:solidFill>
                  <a:schemeClr val="tx1"/>
                </a:solidFill>
              </a:rPr>
              <a:t>Don Elliott, FAICP, Clarion Associates, Denver</a:t>
            </a:r>
          </a:p>
          <a:p>
            <a:r>
              <a:rPr lang="en-US" b="1" dirty="0">
                <a:solidFill>
                  <a:schemeClr val="tx1"/>
                </a:solidFill>
              </a:rPr>
              <a:t>DRCOG Idea Exchange – February 28, 2018</a:t>
            </a:r>
          </a:p>
        </p:txBody>
      </p:sp>
      <p:pic>
        <p:nvPicPr>
          <p:cNvPr id="1028" name="Picture 4" descr="Image result for images single family house denver">
            <a:extLst>
              <a:ext uri="{FF2B5EF4-FFF2-40B4-BE49-F238E27FC236}">
                <a16:creationId xmlns:a16="http://schemas.microsoft.com/office/drawing/2014/main" id="{0CEBA72F-A3A0-469B-A930-0FF49A8F7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446" y="744717"/>
            <a:ext cx="2206031" cy="1650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denverurbanism.com/wp-content/uploads/2012/05/2012-05-11_1940s_1b.jpg">
            <a:extLst>
              <a:ext uri="{FF2B5EF4-FFF2-40B4-BE49-F238E27FC236}">
                <a16:creationId xmlns:a16="http://schemas.microsoft.com/office/drawing/2014/main" id="{3E932729-1E4E-46C4-A318-5B9EBD19C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287" y="2420389"/>
            <a:ext cx="2205713" cy="1220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denverurbanism.com/wp-content/uploads/2012/05/2012-05-11_1940s_7b-240x141.jpg">
            <a:extLst>
              <a:ext uri="{FF2B5EF4-FFF2-40B4-BE49-F238E27FC236}">
                <a16:creationId xmlns:a16="http://schemas.microsoft.com/office/drawing/2014/main" id="{DC50EC99-1C34-46F6-8DE1-3DD9CE2F0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445" y="3742111"/>
            <a:ext cx="2245697" cy="131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images single family house lakewood co">
            <a:extLst>
              <a:ext uri="{FF2B5EF4-FFF2-40B4-BE49-F238E27FC236}">
                <a16:creationId xmlns:a16="http://schemas.microsoft.com/office/drawing/2014/main" id="{60925C11-851C-44A8-9FD5-02E117B90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446" y="5162762"/>
            <a:ext cx="2245696" cy="1680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46774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the Problem?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787" y="864107"/>
            <a:ext cx="4062952" cy="5338729"/>
          </a:xfrm>
        </p:spPr>
        <p:txBody>
          <a:bodyPr anchor="t">
            <a:normAutofit/>
          </a:bodyPr>
          <a:lstStyle/>
          <a:p>
            <a:pPr marL="0" indent="0">
              <a:buFont typeface="Arial" charset="0"/>
              <a:buNone/>
            </a:pPr>
            <a:r>
              <a:rPr lang="en-US" altLang="en-US" sz="2400" b="1" dirty="0"/>
              <a:t>The ability to “hold the line” against multi-family occupancy varies</a:t>
            </a:r>
            <a:endParaRPr lang="en-US" altLang="en-US" sz="2400" dirty="0"/>
          </a:p>
          <a:p>
            <a:pPr marL="341313" lvl="1" indent="-341313">
              <a:spcBef>
                <a:spcPts val="1200"/>
              </a:spcBef>
            </a:pPr>
            <a:r>
              <a:rPr lang="en-US" altLang="en-US" sz="2200" b="1" dirty="0"/>
              <a:t>Governmental enforcement is expensive and politically                                           unpopular</a:t>
            </a:r>
          </a:p>
          <a:p>
            <a:pPr marL="341313" lvl="1" indent="-341313">
              <a:spcBef>
                <a:spcPts val="1200"/>
              </a:spcBef>
            </a:pPr>
            <a:r>
              <a:rPr lang="en-US" altLang="en-US" sz="2200" b="1" dirty="0"/>
              <a:t>Private enforcement depends on an active                                               HOA or Condo  Association</a:t>
            </a:r>
            <a:endParaRPr lang="en-US" altLang="en-US" sz="2200" dirty="0"/>
          </a:p>
          <a:p>
            <a:pPr marL="341313" lvl="1" indent="-341313">
              <a:spcBef>
                <a:spcPts val="1200"/>
              </a:spcBef>
            </a:pPr>
            <a:r>
              <a:rPr lang="en-US" altLang="en-US" sz="2200" b="1" dirty="0"/>
              <a:t>Many HOAs are weak –                                            particularly in poorer neighborhoods</a:t>
            </a:r>
            <a:endParaRPr lang="en-US" altLang="en-US" sz="2200" dirty="0"/>
          </a:p>
          <a:p>
            <a:pPr marL="0" indent="0">
              <a:buFont typeface="Arial" charset="0"/>
              <a:buNone/>
              <a:defRPr/>
            </a:pPr>
            <a:endParaRPr lang="en-US" altLang="en-US" sz="2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263" y="4965946"/>
            <a:ext cx="3487737" cy="1858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12922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2386" y="1298448"/>
            <a:ext cx="5486400" cy="1804970"/>
          </a:xfrm>
        </p:spPr>
        <p:txBody>
          <a:bodyPr>
            <a:normAutofit/>
          </a:bodyPr>
          <a:lstStyle/>
          <a:p>
            <a:r>
              <a:rPr lang="en-US" dirty="0"/>
              <a:t>The Lakewood Story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chemeClr val="bg1"/>
                </a:solidFill>
              </a:rPr>
              <a:t>Presented by: </a:t>
            </a:r>
          </a:p>
          <a:p>
            <a:r>
              <a:rPr lang="en-US" dirty="0">
                <a:solidFill>
                  <a:schemeClr val="bg1"/>
                </a:solidFill>
              </a:rPr>
              <a:t>Travis Parker, City of Lakewood Planning Director</a:t>
            </a:r>
          </a:p>
          <a:p>
            <a:r>
              <a:rPr lang="en-US" dirty="0">
                <a:solidFill>
                  <a:schemeClr val="bg1"/>
                </a:solidFill>
              </a:rPr>
              <a:t>DRCOG Idea Exchange – February 28, 2018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9392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Population Projections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931" t="26845" r="6428" b="33956"/>
          <a:stretch/>
        </p:blipFill>
        <p:spPr>
          <a:xfrm>
            <a:off x="2682110" y="4211784"/>
            <a:ext cx="6055491" cy="22629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1575" t="9235" r="1380" b="2113"/>
          <a:stretch/>
        </p:blipFill>
        <p:spPr>
          <a:xfrm>
            <a:off x="3354721" y="895927"/>
            <a:ext cx="4459243" cy="349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7724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Lakewood is under-performing in new housing</a:t>
            </a:r>
            <a:br>
              <a:rPr lang="en-US" dirty="0"/>
            </a:br>
            <a:br>
              <a:rPr lang="en-US" dirty="0"/>
            </a:br>
            <a:r>
              <a:rPr lang="en-US" dirty="0"/>
              <a:t>1 new home for every 3 new jobs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022" t="37909" r="8787" b="12714"/>
          <a:stretch/>
        </p:blipFill>
        <p:spPr>
          <a:xfrm>
            <a:off x="2585916" y="1403927"/>
            <a:ext cx="6179392" cy="303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0330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052" y="1123838"/>
            <a:ext cx="2210612" cy="4601183"/>
          </a:xfrm>
        </p:spPr>
        <p:txBody>
          <a:bodyPr/>
          <a:lstStyle/>
          <a:p>
            <a:r>
              <a:rPr lang="en-US" dirty="0"/>
              <a:t>Mismatch between supply and demand:</a:t>
            </a:r>
            <a:br>
              <a:rPr lang="en-US" dirty="0"/>
            </a:br>
            <a:r>
              <a:rPr lang="en-US" dirty="0"/>
              <a:t>Retail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702" t="12334" r="17431" b="10106"/>
          <a:stretch/>
        </p:blipFill>
        <p:spPr>
          <a:xfrm>
            <a:off x="4128653" y="2909454"/>
            <a:ext cx="2974110" cy="30124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0040" t="44469" r="5823" b="22619"/>
          <a:stretch/>
        </p:blipFill>
        <p:spPr>
          <a:xfrm>
            <a:off x="2717772" y="951346"/>
            <a:ext cx="6112194" cy="183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5610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Mismatch between supply and demand:</a:t>
            </a:r>
            <a:br>
              <a:rPr lang="en-US" dirty="0"/>
            </a:br>
            <a:r>
              <a:rPr lang="en-US" dirty="0"/>
              <a:t>Transit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tretch/>
        </p:blipFill>
        <p:spPr>
          <a:xfrm>
            <a:off x="2901950" y="1315402"/>
            <a:ext cx="5486400" cy="42176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0266" t="24984" r="6336" b="41720"/>
          <a:stretch/>
        </p:blipFill>
        <p:spPr>
          <a:xfrm>
            <a:off x="2909454" y="840508"/>
            <a:ext cx="5477165" cy="168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6473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Rising Costs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Median Home Price 		2012: $212,000</a:t>
            </a:r>
          </a:p>
          <a:p>
            <a:pPr marL="0" indent="0">
              <a:buNone/>
            </a:pPr>
            <a:r>
              <a:rPr lang="en-US" sz="1800" dirty="0"/>
              <a:t>				2017: $368,000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Median Rent			2012: $985</a:t>
            </a:r>
          </a:p>
          <a:p>
            <a:pPr marL="0" indent="0">
              <a:buNone/>
            </a:pPr>
            <a:r>
              <a:rPr lang="en-US" sz="1800" dirty="0"/>
              <a:t>				2017: $1312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Apt Vacancy Rate		Metro: 5.7%</a:t>
            </a:r>
          </a:p>
          <a:p>
            <a:pPr marL="720090" lvl="2" indent="0">
              <a:buNone/>
            </a:pPr>
            <a:r>
              <a:rPr lang="en-US" sz="1800" dirty="0"/>
              <a:t>				Lakewood 4.4% </a:t>
            </a:r>
          </a:p>
        </p:txBody>
      </p:sp>
    </p:spTree>
    <p:extLst>
      <p:ext uri="{BB962C8B-B14F-4D97-AF65-F5344CB8AC3E}">
        <p14:creationId xmlns:p14="http://schemas.microsoft.com/office/powerpoint/2010/main" val="24683246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Nearly 1% of housing units in Lakewood are available for short term rental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tretch/>
        </p:blipFill>
        <p:spPr>
          <a:xfrm>
            <a:off x="2901950" y="1315402"/>
            <a:ext cx="5486400" cy="421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0063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Attempted Solutions:</a:t>
            </a:r>
            <a:br>
              <a:rPr lang="en-US" dirty="0"/>
            </a:br>
            <a:r>
              <a:rPr lang="en-US" dirty="0"/>
              <a:t>Mixed Use Zoning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1951" y="864108"/>
            <a:ext cx="5486400" cy="401274"/>
          </a:xfrm>
        </p:spPr>
        <p:txBody>
          <a:bodyPr/>
          <a:lstStyle/>
          <a:p>
            <a:r>
              <a:rPr lang="en-US" dirty="0"/>
              <a:t>Mixed Use Zoning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2674" t="10431" r="22433" b="13655"/>
          <a:stretch/>
        </p:blipFill>
        <p:spPr>
          <a:xfrm>
            <a:off x="2992582" y="748145"/>
            <a:ext cx="5006109" cy="532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2495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Attempted Solutions:</a:t>
            </a:r>
            <a:br>
              <a:rPr lang="en-US" dirty="0"/>
            </a:br>
            <a:r>
              <a:rPr lang="en-US" dirty="0"/>
              <a:t>Townhouse Infill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0017" t="13441" r="10369" b="6544"/>
          <a:stretch/>
        </p:blipFill>
        <p:spPr>
          <a:xfrm>
            <a:off x="4535054" y="1089891"/>
            <a:ext cx="4184073" cy="3232727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344" y="3541631"/>
            <a:ext cx="3307303" cy="2480478"/>
          </a:xfrm>
        </p:spPr>
      </p:pic>
    </p:spTree>
    <p:extLst>
      <p:ext uri="{BB962C8B-B14F-4D97-AF65-F5344CB8AC3E}">
        <p14:creationId xmlns:p14="http://schemas.microsoft.com/office/powerpoint/2010/main" val="21233237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2386" y="1298448"/>
            <a:ext cx="5486400" cy="1804970"/>
          </a:xfrm>
        </p:spPr>
        <p:txBody>
          <a:bodyPr>
            <a:normAutofit/>
          </a:bodyPr>
          <a:lstStyle/>
          <a:p>
            <a:r>
              <a:rPr lang="en-US" dirty="0"/>
              <a:t>Background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257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Attempted Solutions:</a:t>
            </a:r>
            <a:br>
              <a:rPr lang="en-US" dirty="0"/>
            </a:br>
            <a:r>
              <a:rPr lang="en-US" dirty="0"/>
              <a:t>ADUs and</a:t>
            </a:r>
            <a:br>
              <a:rPr lang="en-US" dirty="0"/>
            </a:br>
            <a:r>
              <a:rPr lang="en-US" dirty="0"/>
              <a:t>Tiny Homes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Permitted ADUs in 2012 subject to conditions:</a:t>
            </a:r>
          </a:p>
          <a:p>
            <a:pPr lvl="1"/>
            <a:r>
              <a:rPr lang="en-US" sz="2400" dirty="0"/>
              <a:t>Max 700 sf</a:t>
            </a:r>
          </a:p>
          <a:p>
            <a:pPr lvl="1"/>
            <a:r>
              <a:rPr lang="en-US" sz="2400" dirty="0"/>
              <a:t>Only lots &gt;9000 sf</a:t>
            </a:r>
          </a:p>
          <a:p>
            <a:pPr lvl="1"/>
            <a:r>
              <a:rPr lang="en-US" sz="2400" dirty="0"/>
              <a:t>Owner must live onsite</a:t>
            </a:r>
          </a:p>
          <a:p>
            <a:pPr lvl="1"/>
            <a:r>
              <a:rPr lang="en-US" sz="2400" dirty="0"/>
              <a:t>Minimal exterior changes allowed</a:t>
            </a:r>
          </a:p>
          <a:p>
            <a:pPr lvl="1"/>
            <a:r>
              <a:rPr lang="en-US" sz="2400" dirty="0"/>
              <a:t>Require a permit</a:t>
            </a:r>
          </a:p>
          <a:p>
            <a:r>
              <a:rPr lang="en-US" sz="2800" dirty="0"/>
              <a:t>Mixed-use zoning allows tiny homes</a:t>
            </a:r>
          </a:p>
        </p:txBody>
      </p:sp>
    </p:spTree>
    <p:extLst>
      <p:ext uri="{BB962C8B-B14F-4D97-AF65-F5344CB8AC3E}">
        <p14:creationId xmlns:p14="http://schemas.microsoft.com/office/powerpoint/2010/main" val="25304318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Attempted Solutions:</a:t>
            </a:r>
            <a:br>
              <a:rPr lang="en-US" dirty="0"/>
            </a:br>
            <a:r>
              <a:rPr lang="en-US" dirty="0"/>
              <a:t>Construction Defects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No condo development since 2006</a:t>
            </a:r>
          </a:p>
          <a:p>
            <a:r>
              <a:rPr lang="en-US" sz="2800" dirty="0"/>
              <a:t>2014 ordinance attempts to balance homeowner protections with limitation on frivolous suits</a:t>
            </a:r>
          </a:p>
          <a:p>
            <a:pPr lvl="1"/>
            <a:r>
              <a:rPr lang="en-US" sz="2400" dirty="0"/>
              <a:t>Requires 50% vote of all owners prior to legal action</a:t>
            </a:r>
          </a:p>
          <a:p>
            <a:pPr lvl="1"/>
            <a:r>
              <a:rPr lang="en-US" sz="2400" dirty="0"/>
              <a:t>Prevents retroactive HOA changes to remove arbitration requirements</a:t>
            </a:r>
          </a:p>
          <a:p>
            <a:r>
              <a:rPr lang="en-US" sz="2800" dirty="0"/>
              <a:t>Currently 2 condo buildings and 2 large townhome projects in planning process</a:t>
            </a:r>
          </a:p>
        </p:txBody>
      </p:sp>
    </p:spTree>
    <p:extLst>
      <p:ext uri="{BB962C8B-B14F-4D97-AF65-F5344CB8AC3E}">
        <p14:creationId xmlns:p14="http://schemas.microsoft.com/office/powerpoint/2010/main" val="35355928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Attempted Solutions:</a:t>
            </a:r>
            <a:br>
              <a:rPr lang="en-US" dirty="0"/>
            </a:br>
            <a:r>
              <a:rPr lang="en-US" dirty="0"/>
              <a:t>Short term rentals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City currently considering ordinance to permit and regulate short term rentals</a:t>
            </a:r>
          </a:p>
          <a:p>
            <a:r>
              <a:rPr lang="en-US" sz="2400" dirty="0"/>
              <a:t>Proposal copies Denver’s ordinance</a:t>
            </a:r>
          </a:p>
          <a:p>
            <a:r>
              <a:rPr lang="en-US" sz="2400" dirty="0"/>
              <a:t>Would require licensing and enforcement</a:t>
            </a:r>
          </a:p>
        </p:txBody>
      </p:sp>
    </p:spTree>
    <p:extLst>
      <p:ext uri="{BB962C8B-B14F-4D97-AF65-F5344CB8AC3E}">
        <p14:creationId xmlns:p14="http://schemas.microsoft.com/office/powerpoint/2010/main" val="14625803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Continuing Challenges:</a:t>
            </a:r>
            <a:br>
              <a:rPr lang="en-US" dirty="0"/>
            </a:br>
            <a:r>
              <a:rPr lang="en-US" dirty="0"/>
              <a:t>Anti-Growth sentiment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Ballot initiative proposes limiting residential growth to 1% per year</a:t>
            </a:r>
          </a:p>
          <a:p>
            <a:r>
              <a:rPr lang="en-US" sz="2400" dirty="0"/>
              <a:t>Strong citizen pushback on recent developments</a:t>
            </a:r>
          </a:p>
          <a:p>
            <a:r>
              <a:rPr lang="en-US" sz="2400" dirty="0"/>
              <a:t>Council candidates dividing on growth issues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670556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Continuing Challenges:</a:t>
            </a:r>
            <a:br>
              <a:rPr lang="en-US" dirty="0"/>
            </a:br>
            <a:r>
              <a:rPr lang="en-US" dirty="0"/>
              <a:t>Diminishing development opportunities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689" t="11667" r="18355" b="3441"/>
          <a:stretch/>
        </p:blipFill>
        <p:spPr>
          <a:xfrm>
            <a:off x="2918692" y="766618"/>
            <a:ext cx="4987636" cy="533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4724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Continuing Challenges:</a:t>
            </a:r>
            <a:br>
              <a:rPr lang="en-US" dirty="0"/>
            </a:br>
            <a:r>
              <a:rPr lang="en-US" dirty="0"/>
              <a:t>Expensive Alternatives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Water tap fees</a:t>
            </a:r>
          </a:p>
          <a:p>
            <a:r>
              <a:rPr lang="en-US" sz="2400" dirty="0"/>
              <a:t>Other fees</a:t>
            </a:r>
          </a:p>
          <a:p>
            <a:r>
              <a:rPr lang="en-US" sz="2400" dirty="0"/>
              <a:t>Conditions for approval</a:t>
            </a:r>
          </a:p>
          <a:p>
            <a:r>
              <a:rPr lang="en-US" sz="2400" dirty="0"/>
              <a:t>Permitting and Building Codes</a:t>
            </a:r>
          </a:p>
          <a:p>
            <a:r>
              <a:rPr lang="en-US" sz="2400" b="1" dirty="0">
                <a:solidFill>
                  <a:schemeClr val="accent4"/>
                </a:solidFill>
              </a:rPr>
              <a:t>Lessons Learned:</a:t>
            </a:r>
          </a:p>
          <a:p>
            <a:pPr lvl="1"/>
            <a:r>
              <a:rPr lang="en-US" sz="2400" dirty="0"/>
              <a:t>Minimize barriers to entry</a:t>
            </a:r>
          </a:p>
          <a:p>
            <a:pPr lvl="1"/>
            <a:r>
              <a:rPr lang="en-US" sz="2400" dirty="0"/>
              <a:t>Make fees proportional</a:t>
            </a:r>
          </a:p>
          <a:p>
            <a:pPr lvl="1"/>
            <a:r>
              <a:rPr lang="en-US" sz="2400" dirty="0"/>
              <a:t>Solve for water</a:t>
            </a:r>
          </a:p>
        </p:txBody>
      </p:sp>
    </p:spTree>
    <p:extLst>
      <p:ext uri="{BB962C8B-B14F-4D97-AF65-F5344CB8AC3E}">
        <p14:creationId xmlns:p14="http://schemas.microsoft.com/office/powerpoint/2010/main" val="16140671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Denver Story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Presented by: </a:t>
            </a:r>
          </a:p>
          <a:p>
            <a:r>
              <a:rPr lang="en-US" dirty="0"/>
              <a:t>Tina Axelrad, City of Denver Zoning Administrator</a:t>
            </a:r>
          </a:p>
        </p:txBody>
      </p:sp>
    </p:spTree>
    <p:extLst>
      <p:ext uri="{BB962C8B-B14F-4D97-AF65-F5344CB8AC3E}">
        <p14:creationId xmlns:p14="http://schemas.microsoft.com/office/powerpoint/2010/main" val="12737077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3838" y="2134220"/>
            <a:ext cx="5876082" cy="4389127"/>
          </a:xfrm>
          <a:prstGeom prst="rect">
            <a:avLst/>
          </a:prstGeom>
          <a:effectLst>
            <a:glow rad="127000">
              <a:schemeClr val="accent1">
                <a:alpha val="51000"/>
              </a:schemeClr>
            </a:glo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5208" y="783029"/>
            <a:ext cx="6066095" cy="200355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4"/>
                </a:solidFill>
              </a:rPr>
              <a:t>Evidence of a Growing Housing Challenge</a:t>
            </a:r>
            <a:br>
              <a:rPr lang="en-US" dirty="0">
                <a:solidFill>
                  <a:schemeClr val="accent4"/>
                </a:solidFill>
              </a:rPr>
            </a:br>
            <a:endParaRPr lang="en-US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7959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Population by the Numbers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2016: 693,060</a:t>
            </a:r>
            <a:br>
              <a:rPr lang="en-US" dirty="0"/>
            </a:br>
            <a:br>
              <a:rPr lang="en-US" dirty="0"/>
            </a:br>
            <a:r>
              <a:rPr lang="en-US" dirty="0"/>
              <a:t>2040: 812,052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/>
              <a:t>The population growth at the time of 2002 Blueprint Denver was for an additional 109,000 residents by 2020</a:t>
            </a:r>
          </a:p>
          <a:p>
            <a:r>
              <a:rPr lang="en-US" sz="2400" dirty="0"/>
              <a:t>Since the 2002 Blueprint Denver, the city has grown by 121,000 residents</a:t>
            </a:r>
          </a:p>
          <a:p>
            <a:r>
              <a:rPr lang="en-US" sz="2400" dirty="0"/>
              <a:t>Denver is expected to grow by another 119,000 persons by 2040</a:t>
            </a:r>
          </a:p>
          <a:p>
            <a:r>
              <a:rPr lang="en-US" sz="2400" dirty="0"/>
              <a:t>65 percent of this population growth (78,000 people) occurred between 2010 to 2015</a:t>
            </a:r>
          </a:p>
          <a:p>
            <a:r>
              <a:rPr lang="en-US" sz="2400" dirty="0"/>
              <a:t>Denver was the 5</a:t>
            </a:r>
            <a:r>
              <a:rPr lang="en-US" sz="2400" baseline="30000" dirty="0"/>
              <a:t>th</a:t>
            </a:r>
            <a:r>
              <a:rPr lang="en-US" sz="2400" dirty="0"/>
              <a:t> fastest-growing large city (population &gt; 250,000) in the nation in 2014 and the third fastest city in the U.S. from 2005-2014</a:t>
            </a:r>
          </a:p>
        </p:txBody>
      </p:sp>
    </p:spTree>
    <p:extLst>
      <p:ext uri="{BB962C8B-B14F-4D97-AF65-F5344CB8AC3E}">
        <p14:creationId xmlns:p14="http://schemas.microsoft.com/office/powerpoint/2010/main" val="41731014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Housing by the Numbers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Median Home Price = $386,700</a:t>
            </a:r>
            <a:br>
              <a:rPr lang="en-US" dirty="0"/>
            </a:br>
            <a:br>
              <a:rPr lang="en-US" dirty="0"/>
            </a:br>
            <a:r>
              <a:rPr lang="en-US" dirty="0"/>
              <a:t>Median Rent Price = $2,000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400" dirty="0"/>
              <a:t>Despite significant population growth, Denver was denser in 1950 than it is today</a:t>
            </a:r>
          </a:p>
          <a:p>
            <a:r>
              <a:rPr lang="en-US" sz="2400" dirty="0"/>
              <a:t>Nearly evenly split between owner-occupied and renter-occupied units </a:t>
            </a:r>
          </a:p>
          <a:p>
            <a:pPr lvl="1"/>
            <a:r>
              <a:rPr lang="en-US" sz="2250" dirty="0"/>
              <a:t>But renter households accounted for over 75 percent of the new households since 2000 </a:t>
            </a:r>
          </a:p>
          <a:p>
            <a:r>
              <a:rPr lang="en-US" sz="2400" dirty="0"/>
              <a:t>Denver has permitted at least 5,500 housing units annually since 2012, which is 30 percent more annually than from 2000 to 2008</a:t>
            </a:r>
          </a:p>
          <a:p>
            <a:r>
              <a:rPr lang="en-US" sz="2400" dirty="0"/>
              <a:t>The average rental rate in Denver has grown by the highest percentage than comparable cities</a:t>
            </a:r>
          </a:p>
          <a:p>
            <a:r>
              <a:rPr lang="en-US" sz="2400" dirty="0"/>
              <a:t>Despite the large increase in housing costs in Denver, the median home value in Denver is 40 percent lower than it is in Seattle</a:t>
            </a:r>
          </a:p>
        </p:txBody>
      </p:sp>
    </p:spTree>
    <p:extLst>
      <p:ext uri="{BB962C8B-B14F-4D97-AF65-F5344CB8AC3E}">
        <p14:creationId xmlns:p14="http://schemas.microsoft.com/office/powerpoint/2010/main" val="10339616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the Problem?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787" y="864107"/>
            <a:ext cx="4062952" cy="5338729"/>
          </a:xfrm>
        </p:spPr>
        <p:txBody>
          <a:bodyPr anchor="t">
            <a:normAutofit fontScale="92500"/>
          </a:bodyPr>
          <a:lstStyle/>
          <a:p>
            <a:pPr marL="0" indent="0">
              <a:buFont typeface="Arial" charset="0"/>
              <a:buNone/>
            </a:pPr>
            <a:r>
              <a:rPr lang="en-US" altLang="en-US" sz="2400" b="1" dirty="0"/>
              <a:t>There is a serious mismatch between current housing  supply and demand</a:t>
            </a:r>
            <a:endParaRPr lang="en-US" altLang="en-US" sz="2400" dirty="0"/>
          </a:p>
          <a:p>
            <a:pPr lvl="1" indent="-455613">
              <a:spcBef>
                <a:spcPts val="1200"/>
              </a:spcBef>
            </a:pPr>
            <a:r>
              <a:rPr lang="en-US" altLang="en-US" sz="2400" b="1" dirty="0"/>
              <a:t>Large supply of larger lot single-family detached housing  exceeds long-term demand </a:t>
            </a:r>
            <a:endParaRPr lang="en-US" altLang="en-US" sz="2400" dirty="0"/>
          </a:p>
          <a:p>
            <a:pPr lvl="1" indent="-455613">
              <a:spcBef>
                <a:spcPts val="1200"/>
              </a:spcBef>
            </a:pPr>
            <a:r>
              <a:rPr lang="en-US" altLang="en-US" sz="2400" b="1" dirty="0"/>
              <a:t>The demand for smaller  housing units</a:t>
            </a:r>
            <a:endParaRPr lang="en-US" altLang="en-US" sz="2400" dirty="0"/>
          </a:p>
          <a:p>
            <a:pPr lvl="2" indent="-455613"/>
            <a:r>
              <a:rPr lang="en-US" altLang="en-US" sz="2400" b="1" dirty="0"/>
              <a:t>Driven by personal preferences</a:t>
            </a:r>
            <a:endParaRPr lang="en-US" altLang="en-US" sz="2400" dirty="0"/>
          </a:p>
          <a:p>
            <a:pPr lvl="2" indent="-455613"/>
            <a:r>
              <a:rPr lang="en-US" altLang="en-US" sz="2400" b="1" dirty="0"/>
              <a:t>Driven by smaller households</a:t>
            </a:r>
          </a:p>
          <a:p>
            <a:pPr lvl="2" indent="-455613"/>
            <a:r>
              <a:rPr lang="en-US" altLang="en-US" sz="2400" b="1" dirty="0"/>
              <a:t>Driven by affordability</a:t>
            </a:r>
            <a:endParaRPr lang="en-US" altLang="en-US" sz="2400" dirty="0"/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649" y="1983279"/>
            <a:ext cx="2322513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3654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29570"/>
            <a:ext cx="2506377" cy="4601183"/>
          </a:xfrm>
        </p:spPr>
        <p:txBody>
          <a:bodyPr/>
          <a:lstStyle/>
          <a:p>
            <a:r>
              <a:rPr lang="en-US" dirty="0"/>
              <a:t>Denver neighborhoods with greatest proportion of new development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19145" y="1136216"/>
            <a:ext cx="5998934" cy="449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7915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Jobs by the Numbers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Total employment in Denver was approximately 473,000 in 2014</a:t>
            </a:r>
          </a:p>
          <a:p>
            <a:r>
              <a:rPr lang="en-US" sz="2400" dirty="0"/>
              <a:t>Denver accounts for 35 percent of employment in the MSA, however has only captured 23 percent employment growth since 2002 </a:t>
            </a:r>
          </a:p>
          <a:p>
            <a:r>
              <a:rPr lang="en-US" sz="2400" dirty="0"/>
              <a:t>More recently from 2012 to 2015, Denver captured a greater share of metro area employment growth - 44 percent of new jobs in that period </a:t>
            </a:r>
          </a:p>
        </p:txBody>
      </p:sp>
    </p:spTree>
    <p:extLst>
      <p:ext uri="{BB962C8B-B14F-4D97-AF65-F5344CB8AC3E}">
        <p14:creationId xmlns:p14="http://schemas.microsoft.com/office/powerpoint/2010/main" val="41901772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Household Income &amp; Housing Expenditures by the Numbers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/>
              <a:t>Median household income by neighborhood ranges from $11, 036 (Sun Valley) to $134,276 (Belcaro) with an </a:t>
            </a:r>
            <a:r>
              <a:rPr lang="en-US" sz="2400" dirty="0">
                <a:solidFill>
                  <a:schemeClr val="accent4"/>
                </a:solidFill>
              </a:rPr>
              <a:t>average of nearly $58,000 per household</a:t>
            </a:r>
          </a:p>
          <a:p>
            <a:r>
              <a:rPr lang="en-US" sz="2400" dirty="0"/>
              <a:t>The combined cost of housing and transportation (H + T) across all Denver neighborhoods is as low as 38 percent (Capitol Hill) and as high as 53 percent (Hilltop)</a:t>
            </a:r>
          </a:p>
          <a:p>
            <a:pPr lvl="1"/>
            <a:r>
              <a:rPr lang="en-US" sz="2400" dirty="0"/>
              <a:t>Several neighborhoods with low average household incomes have relatively high H+T costs (e.g., Globeville has a median household income of just over $25,000 and a combined H+T cost of 42 percent of household income)</a:t>
            </a:r>
            <a:endParaRPr lang="en-US" sz="2250" dirty="0"/>
          </a:p>
        </p:txBody>
      </p:sp>
    </p:spTree>
    <p:extLst>
      <p:ext uri="{BB962C8B-B14F-4D97-AF65-F5344CB8AC3E}">
        <p14:creationId xmlns:p14="http://schemas.microsoft.com/office/powerpoint/2010/main" val="10926765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2303" y="1541806"/>
            <a:ext cx="5937214" cy="4434788"/>
          </a:xfrm>
          <a:prstGeom prst="rect">
            <a:avLst/>
          </a:prstGeom>
          <a:effectLst>
            <a:glow rad="127000">
              <a:schemeClr val="accent1">
                <a:alpha val="51000"/>
              </a:schemeClr>
            </a:glo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0704" y="161739"/>
            <a:ext cx="5397229" cy="138006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4"/>
                </a:solidFill>
              </a:rPr>
              <a:t>Pressures Mounting</a:t>
            </a:r>
          </a:p>
        </p:txBody>
      </p:sp>
    </p:spTree>
    <p:extLst>
      <p:ext uri="{BB962C8B-B14F-4D97-AF65-F5344CB8AC3E}">
        <p14:creationId xmlns:p14="http://schemas.microsoft.com/office/powerpoint/2010/main" val="32357435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we Seeing?</a:t>
            </a:r>
            <a:br>
              <a:rPr lang="en-US" dirty="0"/>
            </a:br>
            <a:br>
              <a:rPr lang="en-US" dirty="0"/>
            </a:br>
            <a:r>
              <a:rPr lang="en-US" dirty="0"/>
              <a:t>Pressure on Single-Family Homes is Mounting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/>
              <a:t>illegal 2</a:t>
            </a:r>
            <a:r>
              <a:rPr lang="en-US" sz="2400" baseline="30000" dirty="0"/>
              <a:t>nd</a:t>
            </a:r>
            <a:r>
              <a:rPr lang="en-US" sz="2400" dirty="0"/>
              <a:t> dwelling units</a:t>
            </a:r>
          </a:p>
          <a:p>
            <a:r>
              <a:rPr lang="en-US" sz="2400" dirty="0"/>
              <a:t>illegal use of garages for living space</a:t>
            </a:r>
          </a:p>
          <a:p>
            <a:r>
              <a:rPr lang="en-US" sz="2400" dirty="0"/>
              <a:t>illegal short-term rentals</a:t>
            </a:r>
          </a:p>
          <a:p>
            <a:pPr lvl="1"/>
            <a:r>
              <a:rPr lang="en-US" sz="2250" dirty="0"/>
              <a:t>Less since legalized STR in 2016</a:t>
            </a:r>
          </a:p>
          <a:p>
            <a:r>
              <a:rPr lang="en-US" sz="2400" dirty="0"/>
              <a:t>illegal “group living”</a:t>
            </a:r>
          </a:p>
          <a:p>
            <a:pPr lvl="1"/>
            <a:r>
              <a:rPr lang="en-US" sz="2250" dirty="0"/>
              <a:t>2 unrelated persons allowed ”by right” per household in single unit dwelling (+ 1 more with home occupation zoning permit for roomer/boarder) </a:t>
            </a:r>
          </a:p>
          <a:p>
            <a:r>
              <a:rPr lang="en-US" sz="2400" dirty="0"/>
              <a:t>illegal DIY housing – artists, others stressed for housing</a:t>
            </a:r>
          </a:p>
          <a:p>
            <a:r>
              <a:rPr lang="en-US" sz="2400" dirty="0"/>
              <a:t>requests for zoning exceptions and variances</a:t>
            </a:r>
          </a:p>
        </p:txBody>
      </p:sp>
    </p:spTree>
    <p:extLst>
      <p:ext uri="{BB962C8B-B14F-4D97-AF65-F5344CB8AC3E}">
        <p14:creationId xmlns:p14="http://schemas.microsoft.com/office/powerpoint/2010/main" val="14772175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2303" y="2160974"/>
            <a:ext cx="5194029" cy="3879668"/>
          </a:xfrm>
          <a:prstGeom prst="rect">
            <a:avLst/>
          </a:prstGeom>
          <a:effectLst>
            <a:glow rad="127000">
              <a:schemeClr val="accent1">
                <a:alpha val="51000"/>
              </a:schemeClr>
            </a:glo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0704" y="651933"/>
            <a:ext cx="5397229" cy="138006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4"/>
                </a:solidFill>
              </a:rPr>
              <a:t>Attempted &amp; Future Solutions</a:t>
            </a:r>
          </a:p>
        </p:txBody>
      </p:sp>
    </p:spTree>
    <p:extLst>
      <p:ext uri="{BB962C8B-B14F-4D97-AF65-F5344CB8AC3E}">
        <p14:creationId xmlns:p14="http://schemas.microsoft.com/office/powerpoint/2010/main" val="34110821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Attempted Solutions – </a:t>
            </a:r>
            <a:r>
              <a:rPr lang="en-US" dirty="0">
                <a:solidFill>
                  <a:schemeClr val="accent2"/>
                </a:solidFill>
              </a:rPr>
              <a:t>Short-Term Rentals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www.Denvergov.org/STR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4704" y="518160"/>
            <a:ext cx="6120384" cy="6193536"/>
          </a:xfrm>
        </p:spPr>
        <p:txBody>
          <a:bodyPr>
            <a:noAutofit/>
          </a:bodyPr>
          <a:lstStyle/>
          <a:p>
            <a:r>
              <a:rPr lang="en-US" sz="2000" b="1" dirty="0">
                <a:solidFill>
                  <a:schemeClr val="accent4"/>
                </a:solidFill>
              </a:rPr>
              <a:t>Short-Term Rentals </a:t>
            </a:r>
            <a:r>
              <a:rPr lang="en-US" sz="2000" dirty="0"/>
              <a:t>– legalized in 2016</a:t>
            </a:r>
          </a:p>
          <a:p>
            <a:pPr lvl="1"/>
            <a:r>
              <a:rPr lang="en-US" sz="1800" dirty="0"/>
              <a:t>Business license = primary tool = on-line</a:t>
            </a:r>
          </a:p>
          <a:p>
            <a:pPr lvl="1"/>
            <a:r>
              <a:rPr lang="en-US" sz="1800" dirty="0"/>
              <a:t>Zoning accessory use defined, but zoning permit not required</a:t>
            </a:r>
          </a:p>
          <a:p>
            <a:pPr lvl="1"/>
            <a:r>
              <a:rPr lang="en-US" sz="1800" dirty="0"/>
              <a:t>STR must occur in person’s primary residence</a:t>
            </a:r>
          </a:p>
          <a:p>
            <a:pPr lvl="1"/>
            <a:r>
              <a:rPr lang="en-US" sz="1800" dirty="0"/>
              <a:t>Total # licenses count as of Jan 2018 = 2,065 (unique STR properties = 3,866)</a:t>
            </a:r>
          </a:p>
          <a:p>
            <a:pPr lvl="1"/>
            <a:r>
              <a:rPr lang="en-US" sz="1800" dirty="0"/>
              <a:t>Compliance rate of 64%</a:t>
            </a:r>
          </a:p>
          <a:p>
            <a:pPr lvl="1"/>
            <a:r>
              <a:rPr lang="en-US" sz="1800" dirty="0"/>
              <a:t>Total Lodger’s Tax revenue collected from STR operators for 2017 : $2,916,831</a:t>
            </a:r>
          </a:p>
          <a:p>
            <a:pPr lvl="1"/>
            <a:r>
              <a:rPr lang="en-US" sz="1800" dirty="0"/>
              <a:t>Total Notice of Violations issued: 2,024 (advertising without a license)</a:t>
            </a:r>
          </a:p>
          <a:p>
            <a:pPr lvl="2"/>
            <a:r>
              <a:rPr lang="en-US" sz="1600" dirty="0"/>
              <a:t>232 complaints on 109 licensed premises </a:t>
            </a:r>
          </a:p>
          <a:p>
            <a:pPr lvl="1"/>
            <a:r>
              <a:rPr lang="en-US" sz="1800" dirty="0"/>
              <a:t>Denver Licensee Survey – 246 responses as of 1/10/18:</a:t>
            </a:r>
          </a:p>
          <a:p>
            <a:pPr lvl="2"/>
            <a:r>
              <a:rPr lang="en-US" sz="1600" dirty="0"/>
              <a:t>How often do you rent your home?</a:t>
            </a:r>
          </a:p>
          <a:p>
            <a:pPr lvl="3"/>
            <a:r>
              <a:rPr lang="en-US" sz="1400" dirty="0"/>
              <a:t>35% - One reservation a week</a:t>
            </a:r>
          </a:p>
          <a:p>
            <a:pPr lvl="3"/>
            <a:r>
              <a:rPr lang="en-US" sz="1400" dirty="0"/>
              <a:t>25% - Several reservations every week</a:t>
            </a:r>
          </a:p>
          <a:p>
            <a:pPr lvl="2"/>
            <a:r>
              <a:rPr lang="en-US" sz="1600" dirty="0"/>
              <a:t>If you did not conduct short-term rentals (rentals for less than 30 consecutive days), what would you do?</a:t>
            </a:r>
          </a:p>
          <a:p>
            <a:pPr lvl="3"/>
            <a:r>
              <a:rPr lang="en-US" sz="1400" dirty="0"/>
              <a:t>56% - Nothing</a:t>
            </a:r>
            <a:br>
              <a:rPr lang="en-US" sz="1400" dirty="0"/>
            </a:br>
            <a:r>
              <a:rPr lang="en-US" sz="1400" dirty="0"/>
              <a:t>37% - Rent long term</a:t>
            </a:r>
          </a:p>
          <a:p>
            <a:pPr lvl="2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626036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Attempted Solutions - </a:t>
            </a:r>
            <a:r>
              <a:rPr lang="en-US" dirty="0">
                <a:solidFill>
                  <a:schemeClr val="accent2"/>
                </a:solidFill>
              </a:rPr>
              <a:t>ADUs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dirty="0">
                <a:solidFill>
                  <a:schemeClr val="accent4"/>
                </a:solidFill>
              </a:rPr>
              <a:t>Accessory Dwelling Units </a:t>
            </a:r>
            <a:r>
              <a:rPr lang="en-US" sz="2400" dirty="0"/>
              <a:t>– allowed since 2003, expanded in 2010</a:t>
            </a:r>
          </a:p>
          <a:p>
            <a:pPr lvl="1"/>
            <a:r>
              <a:rPr lang="en-US" sz="2000" dirty="0"/>
              <a:t>In SF zone districts, limits on total GFA, owner occupancy of either primary of ADU dwelling, minimum floor area per resident</a:t>
            </a:r>
          </a:p>
          <a:p>
            <a:pPr lvl="1"/>
            <a:r>
              <a:rPr lang="en-US" sz="2000" dirty="0"/>
              <a:t>In all other zones, must be accessory to a primary single-unit dwelling use only</a:t>
            </a:r>
          </a:p>
          <a:p>
            <a:pPr lvl="1"/>
            <a:r>
              <a:rPr lang="en-US" sz="2000" dirty="0"/>
              <a:t>No separate water/sewer tap allowed for ADU</a:t>
            </a:r>
          </a:p>
          <a:p>
            <a:pPr lvl="1"/>
            <a:r>
              <a:rPr lang="en-US" sz="2000" dirty="0"/>
              <a:t>No parking required for ADU</a:t>
            </a:r>
          </a:p>
          <a:p>
            <a:pPr lvl="1"/>
            <a:r>
              <a:rPr lang="en-US" sz="2000" dirty="0"/>
              <a:t>Zoning and building permits required for use/occupancy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146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AA13B-6583-415E-8CBE-99D1501A7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Building Permits Issued for ADUs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2010 - 2016 : 105 permits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732DEA1-3563-4E7F-B7EF-C589A21C94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7046" y="1123838"/>
            <a:ext cx="5925394" cy="45595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94448" y="4541520"/>
            <a:ext cx="108508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2016: 44</a:t>
            </a:r>
          </a:p>
          <a:p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3387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Permits Issued for ADUs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2017 – 44 permits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08028" y="1304941"/>
            <a:ext cx="5780322" cy="4465663"/>
          </a:xfrm>
        </p:spPr>
      </p:pic>
    </p:spTree>
    <p:extLst>
      <p:ext uri="{BB962C8B-B14F-4D97-AF65-F5344CB8AC3E}">
        <p14:creationId xmlns:p14="http://schemas.microsoft.com/office/powerpoint/2010/main" val="33346682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br>
              <a:rPr lang="en-US" dirty="0"/>
            </a:br>
            <a:r>
              <a:rPr lang="en-US" dirty="0"/>
              <a:t>Housing Price / </a:t>
            </a:r>
            <a:br>
              <a:rPr lang="en-US" dirty="0"/>
            </a:br>
            <a:r>
              <a:rPr lang="en-US" dirty="0"/>
              <a:t>Wage </a:t>
            </a:r>
            <a:br>
              <a:rPr lang="en-US" dirty="0"/>
            </a:br>
            <a:r>
              <a:rPr lang="en-US" dirty="0"/>
              <a:t>Gap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787" y="864107"/>
            <a:ext cx="4062952" cy="5338729"/>
          </a:xfrm>
        </p:spPr>
        <p:txBody>
          <a:bodyPr anchor="t">
            <a:normAutofit/>
          </a:bodyPr>
          <a:lstStyle/>
          <a:p>
            <a:pPr marL="0" indent="0">
              <a:buFont typeface="Arial" charset="0"/>
              <a:buNone/>
            </a:pP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891" y="1305612"/>
            <a:ext cx="7356109" cy="4338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53956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Attempted Solutions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4346" y="1152119"/>
            <a:ext cx="5925878" cy="4015819"/>
          </a:xfrm>
        </p:spPr>
        <p:txBody>
          <a:bodyPr>
            <a:noAutofit/>
          </a:bodyPr>
          <a:lstStyle/>
          <a:p>
            <a:r>
              <a:rPr lang="en-US" sz="2000" b="1" dirty="0">
                <a:solidFill>
                  <a:schemeClr val="accent4"/>
                </a:solidFill>
              </a:rPr>
              <a:t>New Housing Types/Options:</a:t>
            </a:r>
          </a:p>
          <a:p>
            <a:pPr lvl="1"/>
            <a:r>
              <a:rPr lang="en-US" sz="1800" dirty="0"/>
              <a:t>Boulder Creek “wee-Cottage” Stapleton project </a:t>
            </a:r>
          </a:p>
          <a:p>
            <a:pPr lvl="1"/>
            <a:r>
              <a:rPr lang="en-US" sz="1800" dirty="0"/>
              <a:t>Micro units – small rental units with more common/shared amenities</a:t>
            </a:r>
          </a:p>
          <a:p>
            <a:pPr lvl="1"/>
            <a:r>
              <a:rPr lang="en-US" sz="1800" dirty="0"/>
              <a:t>Group houses allowed per RLUIPA</a:t>
            </a:r>
          </a:p>
          <a:p>
            <a:pPr lvl="1"/>
            <a:r>
              <a:rPr lang="en-US" sz="1800" dirty="0"/>
              <a:t>Group houses for older adults (55+ years ~ allowed by-right)</a:t>
            </a:r>
          </a:p>
          <a:p>
            <a:r>
              <a:rPr lang="en-US" sz="2000" b="1" dirty="0">
                <a:solidFill>
                  <a:schemeClr val="accent4"/>
                </a:solidFill>
              </a:rPr>
              <a:t>Denver Safe Occupancy Program </a:t>
            </a:r>
          </a:p>
          <a:p>
            <a:pPr lvl="1"/>
            <a:r>
              <a:rPr lang="en-US" sz="1800" dirty="0"/>
              <a:t>Conditional / Temporary COs and compliance plans for persons seeking building permits ‘after the fact’</a:t>
            </a:r>
          </a:p>
        </p:txBody>
      </p:sp>
      <p:pic>
        <p:nvPicPr>
          <p:cNvPr id="7" name="Picture 6">
            <a:extLst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262" y="4996396"/>
            <a:ext cx="2664805" cy="17517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3473" y="4749737"/>
            <a:ext cx="3566751" cy="210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4642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Solutions?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1885" y="696330"/>
            <a:ext cx="5750982" cy="5028691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accent4"/>
                </a:solidFill>
              </a:rPr>
              <a:t>The Future?</a:t>
            </a:r>
          </a:p>
          <a:p>
            <a:pPr lvl="1"/>
            <a:r>
              <a:rPr lang="en-US" sz="2400" dirty="0"/>
              <a:t>Revisit “group living” category of land uses, including more flexibility for transitional housing and groups NOT protected by federal fair housing act</a:t>
            </a:r>
          </a:p>
          <a:p>
            <a:pPr lvl="1"/>
            <a:r>
              <a:rPr lang="en-US" sz="2400" dirty="0"/>
              <a:t>Revisit definition of “household” and number of unrelated persons who may create a household</a:t>
            </a:r>
          </a:p>
          <a:p>
            <a:pPr lvl="1"/>
            <a:r>
              <a:rPr lang="en-US" sz="2400" dirty="0"/>
              <a:t>Explore allowing ADUs more widespread – in city’s single-unit zones and all other zones – part of citywide land use plan update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DAF741-20AC-447A-A03B-B2B539CCB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624" y="5562600"/>
            <a:ext cx="489585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2225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to Do?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chemeClr val="bg1"/>
                </a:solidFill>
              </a:rPr>
              <a:t>Presented by: </a:t>
            </a:r>
          </a:p>
          <a:p>
            <a:r>
              <a:rPr lang="en-US" dirty="0">
                <a:solidFill>
                  <a:schemeClr val="bg1"/>
                </a:solidFill>
              </a:rPr>
              <a:t>Don Elliott, Director, Clarion Associates</a:t>
            </a:r>
          </a:p>
          <a:p>
            <a:r>
              <a:rPr lang="en-US" dirty="0">
                <a:solidFill>
                  <a:schemeClr val="bg1"/>
                </a:solidFill>
              </a:rPr>
              <a:t>DRCOG Idea Exchange – February 28, 2018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7395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Respond?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1885" y="696330"/>
            <a:ext cx="4146243" cy="5028691"/>
          </a:xfrm>
        </p:spPr>
        <p:txBody>
          <a:bodyPr anchor="t">
            <a:noAutofit/>
          </a:bodyPr>
          <a:lstStyle/>
          <a:p>
            <a:pPr marL="514350" indent="-514350">
              <a:buFont typeface="Franklin Gothic Medium" pitchFamily="34" charset="0"/>
              <a:buAutoNum type="arabicPeriod"/>
            </a:pPr>
            <a:r>
              <a:rPr lang="en-US" altLang="en-US" sz="2400" b="1" dirty="0"/>
              <a:t>Allow conversion of some part of the single-family                                           housing stock to allow                                           additional dwelling units                                     (larger than ADUs)?</a:t>
            </a:r>
          </a:p>
          <a:p>
            <a:pPr marL="514350" indent="-514350">
              <a:spcBef>
                <a:spcPts val="2400"/>
              </a:spcBef>
              <a:buFont typeface="Franklin Gothic Medium" pitchFamily="34" charset="0"/>
              <a:buAutoNum type="arabicPeriod"/>
            </a:pPr>
            <a:r>
              <a:rPr lang="en-US" altLang="en-US" sz="2400" b="1" dirty="0"/>
              <a:t>Change the definition of “family” to allow more                                    unrelated people to occupy a single-family                                       dwelling unit?</a:t>
            </a:r>
          </a:p>
          <a:p>
            <a:pPr marL="514350" indent="-514350">
              <a:spcBef>
                <a:spcPts val="2400"/>
              </a:spcBef>
              <a:buFont typeface="Franklin Gothic Medium" pitchFamily="34" charset="0"/>
              <a:buAutoNum type="arabicPeriod"/>
            </a:pPr>
            <a:r>
              <a:rPr lang="en-US" altLang="en-US" sz="2400" b="1" dirty="0"/>
              <a:t>Speed up efforts to allow smaller dwelling units                                   on smaller lots (but                                   remember the 2% rule)?</a:t>
            </a:r>
            <a:endParaRPr lang="en-US" altLang="en-US" sz="2400" dirty="0"/>
          </a:p>
          <a:p>
            <a:endParaRPr lang="en-US" sz="2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855" y="2894028"/>
            <a:ext cx="2372145" cy="214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36873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Respond?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1885" y="696330"/>
            <a:ext cx="4004841" cy="5028691"/>
          </a:xfrm>
        </p:spPr>
        <p:txBody>
          <a:bodyPr anchor="t">
            <a:noAutofit/>
          </a:bodyPr>
          <a:lstStyle/>
          <a:p>
            <a:pPr marL="514350" indent="-514350">
              <a:spcAft>
                <a:spcPts val="1200"/>
              </a:spcAft>
              <a:buFont typeface="+mj-lt"/>
              <a:buAutoNum type="arabicPeriod"/>
              <a:defRPr/>
            </a:pPr>
            <a:r>
              <a:rPr lang="en-US" altLang="en-US" sz="2800" b="1" dirty="0"/>
              <a:t>Allow Conversion of Dwelling Units?</a:t>
            </a:r>
          </a:p>
          <a:p>
            <a:pPr marL="344488" indent="-344488">
              <a:spcBef>
                <a:spcPts val="600"/>
              </a:spcBef>
              <a:defRPr/>
            </a:pPr>
            <a:r>
              <a:rPr lang="en-US" altLang="en-US" sz="2400" dirty="0"/>
              <a:t>Building codes for multi-family are tougher and                        more  expensive to meet</a:t>
            </a:r>
          </a:p>
          <a:p>
            <a:pPr marL="344488" indent="-344488">
              <a:spcBef>
                <a:spcPts val="1800"/>
              </a:spcBef>
              <a:defRPr/>
            </a:pPr>
            <a:r>
              <a:rPr lang="en-US" altLang="en-US" sz="2400" dirty="0"/>
              <a:t>The same may be true of:</a:t>
            </a:r>
          </a:p>
          <a:p>
            <a:pPr lvl="1" indent="-341313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dirty="0"/>
              <a:t>Energy codes</a:t>
            </a:r>
          </a:p>
          <a:p>
            <a:pPr lvl="1" indent="-341313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dirty="0"/>
              <a:t>Seismic codes</a:t>
            </a:r>
          </a:p>
          <a:p>
            <a:pPr lvl="1" indent="-341313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dirty="0"/>
              <a:t>Zoning codes</a:t>
            </a:r>
          </a:p>
          <a:p>
            <a:pPr lvl="1" indent="-341313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dirty="0"/>
              <a:t>Landscape codes and manuals</a:t>
            </a:r>
          </a:p>
          <a:p>
            <a:pPr marL="514350" indent="-514350">
              <a:buFont typeface="Franklin Gothic Medium" pitchFamily="34" charset="0"/>
              <a:buAutoNum type="arabicPeriod"/>
            </a:pPr>
            <a:endParaRPr lang="en-US" sz="2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752" y="4970686"/>
            <a:ext cx="3252247" cy="1887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94372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br>
              <a:rPr lang="en-US" dirty="0"/>
            </a:br>
            <a:r>
              <a:rPr lang="en-US" dirty="0"/>
              <a:t>Portland, Oregon Study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1885" y="696330"/>
            <a:ext cx="4004841" cy="5028691"/>
          </a:xfrm>
        </p:spPr>
        <p:txBody>
          <a:bodyPr anchor="t">
            <a:noAutofit/>
          </a:bodyPr>
          <a:lstStyle/>
          <a:p>
            <a:pPr marL="0" indent="0">
              <a:spcAft>
                <a:spcPts val="1200"/>
              </a:spcAft>
              <a:buNone/>
              <a:defRPr/>
            </a:pPr>
            <a:endParaRPr 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1" t="10346" r="3656" b="4721"/>
          <a:stretch/>
        </p:blipFill>
        <p:spPr bwMode="auto">
          <a:xfrm>
            <a:off x="4034673" y="1073999"/>
            <a:ext cx="4647414" cy="4388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8483" y="1246300"/>
            <a:ext cx="7145517" cy="477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484" y="1246300"/>
            <a:ext cx="7145516" cy="474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399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br>
              <a:rPr lang="en-US" dirty="0"/>
            </a:br>
            <a:r>
              <a:rPr lang="en-US" dirty="0"/>
              <a:t>Portland, Oregon Study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63"/>
          <a:stretch>
            <a:fillRect/>
          </a:stretch>
        </p:blipFill>
        <p:spPr bwMode="auto">
          <a:xfrm>
            <a:off x="1954212" y="1543050"/>
            <a:ext cx="7189788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11613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Respond?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58713" y="777896"/>
            <a:ext cx="3991469" cy="5832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dirty="0"/>
              <a:t>Single-Family to Duplex or Townhomes Could Make a Big Difference</a:t>
            </a:r>
          </a:p>
          <a:p>
            <a:pPr marL="344488" indent="-344488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b="1" dirty="0"/>
              <a:t>About 70% of land use in medium sized cities is residential</a:t>
            </a:r>
          </a:p>
          <a:p>
            <a:pPr marL="344488" indent="-344488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b="1" dirty="0"/>
              <a:t>In most medium sized cities, about 2/3 of that 70% is single-family structures</a:t>
            </a:r>
          </a:p>
          <a:p>
            <a:pPr>
              <a:spcBef>
                <a:spcPts val="1200"/>
              </a:spcBef>
              <a:defRPr/>
            </a:pPr>
            <a:r>
              <a:rPr lang="en-US" sz="2400" b="1" dirty="0"/>
              <a:t>Rules on conversion of single-family homes could affect almost 50% of the housing stock</a:t>
            </a:r>
          </a:p>
          <a:p>
            <a:pPr marL="344488" lvl="1" indent="-344488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b="1" dirty="0"/>
              <a:t>Lots of room to narrow and tailor the rules to local conditions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25" y="2548577"/>
            <a:ext cx="2505075" cy="187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50667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Respond?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58713" y="777896"/>
            <a:ext cx="399146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defRPr/>
            </a:pPr>
            <a:r>
              <a:rPr lang="en-US" altLang="en-US" sz="2400" b="1" dirty="0"/>
              <a:t>Allow Higher Occupancy of Dwelling Units?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b="1" dirty="0"/>
              <a:t>Pressure will also exist for higher occupancy                     without changing the structure</a:t>
            </a:r>
          </a:p>
          <a:p>
            <a:pPr>
              <a:spcBef>
                <a:spcPts val="2400"/>
              </a:spcBef>
              <a:defRPr/>
            </a:pPr>
            <a:r>
              <a:rPr lang="en-US" altLang="en-US" sz="2400" b="1" dirty="0"/>
              <a:t>The normal definition of “family” or “household” is:</a:t>
            </a:r>
          </a:p>
          <a:p>
            <a:pPr marL="342900" lvl="1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b="1" dirty="0"/>
              <a:t>Any number of persons related by blood or marriage or</a:t>
            </a:r>
          </a:p>
          <a:p>
            <a:pPr marL="342900" lvl="1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b="1" dirty="0"/>
              <a:t>Up to X unrelated persons</a:t>
            </a:r>
            <a:endParaRPr lang="en-US" altLang="en-US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906" y="2600696"/>
            <a:ext cx="2815094" cy="185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82344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Respond?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58713" y="777896"/>
            <a:ext cx="4133973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defRPr/>
            </a:pPr>
            <a:r>
              <a:rPr lang="en-US" altLang="en-US" sz="2400" b="1" dirty="0"/>
              <a:t>Several problems with this definition</a:t>
            </a:r>
          </a:p>
          <a:p>
            <a:pPr>
              <a:spcBef>
                <a:spcPts val="1200"/>
              </a:spcBef>
              <a:defRPr/>
            </a:pPr>
            <a:r>
              <a:rPr lang="en-US" altLang="en-US" sz="2200" b="1" dirty="0"/>
              <a:t>Any number of persons related                                              by blood or marriage</a:t>
            </a:r>
          </a:p>
          <a:p>
            <a:pPr marL="342900" lvl="1" indent="-3429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200" b="1" dirty="0">
                <a:solidFill>
                  <a:srgbClr val="FF0000"/>
                </a:solidFill>
              </a:rPr>
              <a:t>Declining marriage rates   means fewer households       will meet this standard</a:t>
            </a:r>
          </a:p>
          <a:p>
            <a:pPr>
              <a:spcBef>
                <a:spcPts val="1200"/>
              </a:spcBef>
              <a:defRPr/>
            </a:pPr>
            <a:r>
              <a:rPr lang="en-US" altLang="en-US" sz="2200" b="1" dirty="0"/>
              <a:t>Up to X unrelated persons</a:t>
            </a:r>
          </a:p>
          <a:p>
            <a:pPr marL="342900" lvl="1" indent="-3429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200" b="1" dirty="0">
                <a:solidFill>
                  <a:srgbClr val="FF0000"/>
                </a:solidFill>
              </a:rPr>
              <a:t>You could increase X</a:t>
            </a:r>
          </a:p>
          <a:p>
            <a:pPr>
              <a:spcBef>
                <a:spcPts val="1200"/>
              </a:spcBef>
              <a:defRPr/>
            </a:pPr>
            <a:r>
              <a:rPr lang="en-US" altLang="en-US" sz="2200" b="1" dirty="0"/>
              <a:t>Fails to reflect requirements of                                             the federal Fair Housing Act</a:t>
            </a:r>
          </a:p>
          <a:p>
            <a:pPr marL="342900" lvl="1" indent="-3429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200" b="1" dirty="0">
                <a:solidFill>
                  <a:srgbClr val="FF0000"/>
                </a:solidFill>
              </a:rPr>
              <a:t>Add “or any group of individuals whose right to live together is protected by state or federal fair housing laws”</a:t>
            </a:r>
            <a:endParaRPr lang="en-US" altLang="en-US" sz="2200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068" y="2850077"/>
            <a:ext cx="2452932" cy="2138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15726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the Problem?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787" y="864107"/>
            <a:ext cx="4062952" cy="5338729"/>
          </a:xfrm>
        </p:spPr>
        <p:txBody>
          <a:bodyPr anchor="t">
            <a:normAutofit/>
          </a:bodyPr>
          <a:lstStyle/>
          <a:p>
            <a:pPr marL="0" indent="0">
              <a:buFont typeface="Arial" charset="0"/>
              <a:buNone/>
              <a:defRPr/>
            </a:pPr>
            <a:r>
              <a:rPr lang="en-US" sz="2400" b="1" dirty="0"/>
              <a:t>Over time, the market align supply and demand</a:t>
            </a:r>
          </a:p>
          <a:p>
            <a:pPr marL="460375" indent="-460375">
              <a:spcBef>
                <a:spcPts val="1800"/>
              </a:spcBef>
              <a:defRPr/>
            </a:pPr>
            <a:r>
              <a:rPr lang="en-US" sz="2400" b="1" dirty="0"/>
              <a:t>We’ll build more small lot and attached units and fewer large lot homes                                   </a:t>
            </a:r>
          </a:p>
          <a:p>
            <a:pPr marL="460375" indent="-460375">
              <a:spcBef>
                <a:spcPts val="1800"/>
              </a:spcBef>
              <a:defRPr/>
            </a:pPr>
            <a:r>
              <a:rPr lang="en-US" sz="2400" b="1" dirty="0"/>
              <a:t>But we only replace 2% of the housing stock each year</a:t>
            </a:r>
          </a:p>
          <a:p>
            <a:pPr marL="460375" indent="-460375">
              <a:spcBef>
                <a:spcPts val="1800"/>
              </a:spcBef>
              <a:defRPr/>
            </a:pPr>
            <a:r>
              <a:rPr lang="en-US" sz="2400" b="1" dirty="0"/>
              <a:t>Many larger homes in secondary  locations                    locations will face decreasing demand and lower prices</a:t>
            </a:r>
          </a:p>
          <a:p>
            <a:pPr marL="0" indent="0">
              <a:buFont typeface="Arial" charset="0"/>
              <a:buNone/>
            </a:pPr>
            <a:endParaRPr lang="en-US" altLang="en-US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398" y="2017713"/>
            <a:ext cx="207962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25122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Respond?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58714" y="777895"/>
            <a:ext cx="4032354" cy="5709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defRPr/>
            </a:pPr>
            <a:r>
              <a:rPr lang="en-US" altLang="en-US" sz="2400" b="1" dirty="0"/>
              <a:t>The Right Response(s) Will Vary by Community</a:t>
            </a:r>
            <a:endParaRPr lang="en-US" altLang="en-US" sz="2400" dirty="0">
              <a:solidFill>
                <a:srgbClr val="FF0000"/>
              </a:solidFill>
            </a:endParaRPr>
          </a:p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b="1" dirty="0"/>
              <a:t>Determine whether pressures to “double up” exist in your community</a:t>
            </a:r>
          </a:p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b="1" dirty="0"/>
              <a:t>If so, determine what types of adjustments are needed</a:t>
            </a:r>
          </a:p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b="1" dirty="0"/>
              <a:t>If “doubling up”  is happening </a:t>
            </a:r>
          </a:p>
          <a:p>
            <a:pPr marL="569913" indent="-231775">
              <a:spcBef>
                <a:spcPts val="1200"/>
              </a:spcBef>
              <a:defRPr/>
            </a:pPr>
            <a:r>
              <a:rPr lang="en-US" altLang="en-US" sz="2000" b="1" dirty="0"/>
              <a:t>-- Don’t pretend that it isn’t</a:t>
            </a:r>
          </a:p>
          <a:p>
            <a:pPr marL="569913" indent="-231775">
              <a:spcBef>
                <a:spcPts val="1200"/>
              </a:spcBef>
              <a:defRPr/>
            </a:pPr>
            <a:r>
              <a:rPr lang="en-US" altLang="en-US" sz="2000" b="1" dirty="0"/>
              <a:t>-- The more violators you have, the harder it is to fix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068" y="2850077"/>
            <a:ext cx="2452932" cy="2138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04082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and Discussion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58714" y="777895"/>
            <a:ext cx="40323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defRPr/>
            </a:pPr>
            <a:endParaRPr lang="en-US" altLang="en-US" sz="2000" b="1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8714" y="1978211"/>
            <a:ext cx="6340475" cy="36274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75447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the Problem?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787" y="864107"/>
            <a:ext cx="4062952" cy="5338729"/>
          </a:xfrm>
        </p:spPr>
        <p:txBody>
          <a:bodyPr anchor="t">
            <a:normAutofit/>
          </a:bodyPr>
          <a:lstStyle/>
          <a:p>
            <a:pPr marL="0" indent="0">
              <a:buFont typeface="Arial" charset="0"/>
              <a:buNone/>
              <a:defRPr/>
            </a:pPr>
            <a:r>
              <a:rPr lang="en-US" sz="2400" b="1" dirty="0"/>
              <a:t>Declining demand for larger homes on larger lots will      result in “Doubling up” of more than one household                               occupying the home</a:t>
            </a:r>
          </a:p>
          <a:p>
            <a:pPr marL="0" indent="0">
              <a:buFont typeface="Arial" charset="0"/>
              <a:buNone/>
              <a:defRPr/>
            </a:pPr>
            <a:endParaRPr lang="en-US" sz="2800" b="1" dirty="0"/>
          </a:p>
          <a:p>
            <a:pPr marL="0" indent="0">
              <a:buFont typeface="Arial" charset="0"/>
              <a:buNone/>
              <a:defRPr/>
            </a:pPr>
            <a:r>
              <a:rPr lang="en-US" sz="2800" b="1" dirty="0"/>
              <a:t>We’re already seeing this</a:t>
            </a:r>
          </a:p>
          <a:p>
            <a:pPr marL="347663" indent="-347663">
              <a:defRPr/>
            </a:pPr>
            <a:r>
              <a:rPr lang="en-US" sz="2200" b="1" dirty="0"/>
              <a:t>Three generation homes</a:t>
            </a:r>
          </a:p>
          <a:p>
            <a:pPr marL="347663" indent="-347663">
              <a:defRPr/>
            </a:pPr>
            <a:r>
              <a:rPr lang="en-US" sz="2200" b="1" dirty="0"/>
              <a:t>Demand for ADUs and AirBnb</a:t>
            </a:r>
          </a:p>
          <a:p>
            <a:pPr marL="347663" indent="-347663">
              <a:defRPr/>
            </a:pPr>
            <a:r>
              <a:rPr lang="en-US" sz="2200" b="1" dirty="0"/>
              <a:t>Creation of illegal apartments</a:t>
            </a:r>
          </a:p>
          <a:p>
            <a:pPr marL="0" indent="0">
              <a:buFont typeface="Arial" charset="0"/>
              <a:buNone/>
              <a:defRPr/>
            </a:pPr>
            <a:endParaRPr lang="en-US" altLang="en-US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215" y="2766767"/>
            <a:ext cx="2446785" cy="1830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55720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the Problem?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787" y="864107"/>
            <a:ext cx="4062952" cy="5338729"/>
          </a:xfrm>
        </p:spPr>
        <p:txBody>
          <a:bodyPr anchor="t">
            <a:normAutofit/>
          </a:bodyPr>
          <a:lstStyle/>
          <a:p>
            <a:pPr marL="0" indent="0">
              <a:buFont typeface="Arial" charset="0"/>
              <a:buNone/>
              <a:defRPr/>
            </a:pPr>
            <a:r>
              <a:rPr lang="en-US" sz="2400" b="1" dirty="0"/>
              <a:t>Legal Occupancy of Housing Units is governed by</a:t>
            </a:r>
          </a:p>
          <a:p>
            <a:pPr>
              <a:defRPr/>
            </a:pPr>
            <a:r>
              <a:rPr lang="en-US" sz="2400" b="1" dirty="0"/>
              <a:t>Building &amp; Occupancy codes                                                 (rarely violated)</a:t>
            </a:r>
          </a:p>
          <a:p>
            <a:pPr>
              <a:defRPr/>
            </a:pPr>
            <a:r>
              <a:rPr lang="en-US" sz="2400" b="1" dirty="0"/>
              <a:t>Zoning ordinances limits on the number of unrelated people)</a:t>
            </a:r>
          </a:p>
          <a:p>
            <a:pPr>
              <a:defRPr/>
            </a:pPr>
            <a:r>
              <a:rPr lang="en-US" sz="2400" b="1" dirty="0"/>
              <a:t>Restrictive covenants</a:t>
            </a:r>
          </a:p>
          <a:p>
            <a:pPr marL="0" indent="0">
              <a:buFont typeface="Arial" charset="0"/>
              <a:buNone/>
              <a:defRPr/>
            </a:pPr>
            <a:endParaRPr lang="en-US" sz="1000" b="1" dirty="0"/>
          </a:p>
          <a:p>
            <a:pPr marL="0" indent="0">
              <a:buFont typeface="Arial" charset="0"/>
              <a:buNone/>
              <a:defRPr/>
            </a:pPr>
            <a:r>
              <a:rPr lang="en-US" sz="2400" b="1" dirty="0"/>
              <a:t>But enforcement could make many people illegal                           occupants – and when too many people are in violation                                     the rules don’t get enforced</a:t>
            </a:r>
            <a:endParaRPr lang="en-US" sz="2400" dirty="0"/>
          </a:p>
          <a:p>
            <a:pPr marL="0" indent="0">
              <a:buFont typeface="Arial" charset="0"/>
              <a:buNone/>
              <a:defRPr/>
            </a:pPr>
            <a:endParaRPr lang="en-US" altLang="en-US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5" t="11195" r="8956" b="14249"/>
          <a:stretch/>
        </p:blipFill>
        <p:spPr bwMode="auto">
          <a:xfrm>
            <a:off x="6938127" y="2102176"/>
            <a:ext cx="2205873" cy="294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2315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What’s the Problem?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787" y="864107"/>
            <a:ext cx="6036826" cy="5546120"/>
          </a:xfrm>
        </p:spPr>
        <p:txBody>
          <a:bodyPr anchor="t">
            <a:normAutofit/>
          </a:bodyPr>
          <a:lstStyle/>
          <a:p>
            <a:pPr marL="0" indent="0">
              <a:spcAft>
                <a:spcPts val="1200"/>
              </a:spcAft>
              <a:buFont typeface="Arial" charset="0"/>
              <a:buNone/>
            </a:pPr>
            <a:r>
              <a:rPr lang="en-US" altLang="en-US" sz="2600" b="1" dirty="0"/>
              <a:t>American Household Survey Data for Denver-Aurora-Lakewood MSA</a:t>
            </a:r>
            <a:endParaRPr lang="en-US" altLang="en-US" sz="2600" dirty="0"/>
          </a:p>
          <a:p>
            <a:pPr marL="0" indent="0">
              <a:buFont typeface="Arial" charset="0"/>
              <a:buNone/>
            </a:pPr>
            <a:endParaRPr lang="en-US" alt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99752"/>
            <a:ext cx="9144000" cy="26266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88821" y="4726379"/>
            <a:ext cx="579515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Subfamily</a:t>
            </a:r>
            <a:r>
              <a:rPr lang="en-US" dirty="0"/>
              <a:t> – e.g. young couple moves in with bride’s parents</a:t>
            </a:r>
          </a:p>
          <a:p>
            <a:pPr>
              <a:spcBef>
                <a:spcPts val="1200"/>
              </a:spcBef>
            </a:pPr>
            <a:r>
              <a:rPr lang="en-US" b="1" dirty="0">
                <a:solidFill>
                  <a:srgbClr val="FF0000"/>
                </a:solidFill>
              </a:rPr>
              <a:t>Secondary Family </a:t>
            </a:r>
            <a:r>
              <a:rPr lang="en-US" dirty="0"/>
              <a:t>– 2 or more people related to each other, but not related to the householder</a:t>
            </a:r>
          </a:p>
        </p:txBody>
      </p:sp>
    </p:spTree>
    <p:extLst>
      <p:ext uri="{BB962C8B-B14F-4D97-AF65-F5344CB8AC3E}">
        <p14:creationId xmlns:p14="http://schemas.microsoft.com/office/powerpoint/2010/main" val="33130370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the Problem?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787" y="864107"/>
            <a:ext cx="4062952" cy="5546120"/>
          </a:xfrm>
        </p:spPr>
        <p:txBody>
          <a:bodyPr anchor="t">
            <a:normAutofit fontScale="92500" lnSpcReduction="10000"/>
          </a:bodyPr>
          <a:lstStyle/>
          <a:p>
            <a:pPr marL="0" indent="0">
              <a:spcAft>
                <a:spcPts val="1200"/>
              </a:spcAft>
              <a:buFont typeface="Arial" charset="0"/>
              <a:buNone/>
            </a:pPr>
            <a:r>
              <a:rPr lang="en-US" altLang="en-US" sz="2600" b="1" dirty="0"/>
              <a:t>We’ve seen this before</a:t>
            </a:r>
            <a:endParaRPr lang="en-US" altLang="en-US" sz="2600" dirty="0"/>
          </a:p>
          <a:p>
            <a:pPr marL="344488" lvl="1" indent="-344488"/>
            <a:r>
              <a:rPr lang="en-US" altLang="en-US" sz="2400" b="1" dirty="0"/>
              <a:t>1960s “white flight” results in many urban single-family                              homes divided into                                   apartments (legally or illegally)</a:t>
            </a:r>
          </a:p>
          <a:p>
            <a:pPr marL="344488" lvl="1" indent="-344488">
              <a:spcBef>
                <a:spcPts val="1200"/>
              </a:spcBef>
            </a:pPr>
            <a:r>
              <a:rPr lang="en-US" altLang="en-US" sz="2400" b="1" dirty="0"/>
              <a:t>All large cities struggle with the creation of illegal additional second or third                                            units </a:t>
            </a:r>
          </a:p>
          <a:p>
            <a:pPr marL="344488" lvl="1" indent="-344488">
              <a:spcBef>
                <a:spcPts val="1200"/>
              </a:spcBef>
            </a:pPr>
            <a:r>
              <a:rPr lang="en-US" altLang="en-US" sz="2400" b="1" dirty="0"/>
              <a:t>Many newer ADU ordinances on the  east and west coasts have been aimed at                          providing a “path to legality”                                              for large numbers of illegal apartments</a:t>
            </a:r>
          </a:p>
          <a:p>
            <a:pPr marL="0" indent="0">
              <a:buFont typeface="Arial" charset="0"/>
              <a:buNone/>
            </a:pPr>
            <a:endParaRPr lang="en-US" altLang="en-US" sz="24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739" y="2879772"/>
            <a:ext cx="2454078" cy="163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0324535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Frame</Template>
  <TotalTime>668</TotalTime>
  <Words>1925</Words>
  <Application>Microsoft Office PowerPoint</Application>
  <PresentationFormat>On-screen Show (4:3)</PresentationFormat>
  <Paragraphs>229</Paragraphs>
  <Slides>51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7" baseType="lpstr">
      <vt:lpstr>Arial</vt:lpstr>
      <vt:lpstr>Calibri</vt:lpstr>
      <vt:lpstr>Corbel</vt:lpstr>
      <vt:lpstr>Franklin Gothic Medium</vt:lpstr>
      <vt:lpstr>Wingdings 2</vt:lpstr>
      <vt:lpstr>Frame</vt:lpstr>
      <vt:lpstr>Doubling Up and Dealing With It: Responding to Shared Housing Arrangements  </vt:lpstr>
      <vt:lpstr>Background </vt:lpstr>
      <vt:lpstr>What’s the Problem?</vt:lpstr>
      <vt:lpstr>The  Housing Price /  Wage  Gap</vt:lpstr>
      <vt:lpstr>What’s the Problem?</vt:lpstr>
      <vt:lpstr>What’s the Problem?</vt:lpstr>
      <vt:lpstr>What’s the Problem?</vt:lpstr>
      <vt:lpstr>What’s the Problem?</vt:lpstr>
      <vt:lpstr>What’s the Problem?</vt:lpstr>
      <vt:lpstr>What’s the Problem?</vt:lpstr>
      <vt:lpstr>The Lakewood Story</vt:lpstr>
      <vt:lpstr>Population Projections</vt:lpstr>
      <vt:lpstr>Lakewood is under-performing in new housing  1 new home for every 3 new jobs</vt:lpstr>
      <vt:lpstr>Mismatch between supply and demand: Retail </vt:lpstr>
      <vt:lpstr>Mismatch between supply and demand: Transit</vt:lpstr>
      <vt:lpstr>Rising Costs</vt:lpstr>
      <vt:lpstr>Nearly 1% of housing units in Lakewood are available for short term rental</vt:lpstr>
      <vt:lpstr>Attempted Solutions: Mixed Use Zoning</vt:lpstr>
      <vt:lpstr>Attempted Solutions: Townhouse Infill</vt:lpstr>
      <vt:lpstr>Attempted Solutions: ADUs and Tiny Homes</vt:lpstr>
      <vt:lpstr>Attempted Solutions: Construction Defects</vt:lpstr>
      <vt:lpstr>Attempted Solutions: Short term rentals</vt:lpstr>
      <vt:lpstr>Continuing Challenges: Anti-Growth sentiment</vt:lpstr>
      <vt:lpstr>Continuing Challenges: Diminishing development opportunities</vt:lpstr>
      <vt:lpstr>Continuing Challenges: Expensive Alternatives</vt:lpstr>
      <vt:lpstr>The Denver Story </vt:lpstr>
      <vt:lpstr>Evidence of a Growing Housing Challenge </vt:lpstr>
      <vt:lpstr>Population by the Numbers  2016: 693,060  2040: 812,052</vt:lpstr>
      <vt:lpstr>Housing by the Numbers  Median Home Price = $386,700  Median Rent Price = $2,000</vt:lpstr>
      <vt:lpstr>Denver neighborhoods with greatest proportion of new development</vt:lpstr>
      <vt:lpstr>Jobs by the Numbers</vt:lpstr>
      <vt:lpstr>Household Income &amp; Housing Expenditures by the Numbers</vt:lpstr>
      <vt:lpstr>Pressures Mounting</vt:lpstr>
      <vt:lpstr>What are we Seeing?  Pressure on Single-Family Homes is Mounting…</vt:lpstr>
      <vt:lpstr>Attempted &amp; Future Solutions</vt:lpstr>
      <vt:lpstr>Attempted Solutions – Short-Term Rentals  www.Denvergov.org/STR </vt:lpstr>
      <vt:lpstr>Attempted Solutions - ADUs</vt:lpstr>
      <vt:lpstr>Building Permits Issued for ADUs  2010 - 2016 : 105 permits</vt:lpstr>
      <vt:lpstr>Building Permits Issued for ADUs   2017 – 44 permits </vt:lpstr>
      <vt:lpstr>Attempted Solutions</vt:lpstr>
      <vt:lpstr>Future Solutions?</vt:lpstr>
      <vt:lpstr>What to Do? </vt:lpstr>
      <vt:lpstr>How to Respond?</vt:lpstr>
      <vt:lpstr>How to Respond?</vt:lpstr>
      <vt:lpstr>The  Portland, Oregon Study</vt:lpstr>
      <vt:lpstr>The  Portland, Oregon Study</vt:lpstr>
      <vt:lpstr>How to Respond?</vt:lpstr>
      <vt:lpstr>How to Respond?</vt:lpstr>
      <vt:lpstr>How to Respond?</vt:lpstr>
      <vt:lpstr>How to Respond?</vt:lpstr>
      <vt:lpstr>Questions and Discussion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Denver:  What if Single Family Housing Housed More than a Single Family?</dc:title>
  <dc:creator>Tina Axelrad</dc:creator>
  <cp:lastModifiedBy>Kevin Priestley</cp:lastModifiedBy>
  <cp:revision>52</cp:revision>
  <dcterms:created xsi:type="dcterms:W3CDTF">2017-09-24T20:07:43Z</dcterms:created>
  <dcterms:modified xsi:type="dcterms:W3CDTF">2018-02-28T15:25:47Z</dcterms:modified>
</cp:coreProperties>
</file>