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CED_2B68D17E.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handoutMasterIdLst>
    <p:handoutMasterId r:id="rId31"/>
  </p:handoutMasterIdLst>
  <p:sldIdLst>
    <p:sldId id="3287" r:id="rId5"/>
    <p:sldId id="3304" r:id="rId6"/>
    <p:sldId id="3276" r:id="rId7"/>
    <p:sldId id="3220" r:id="rId8"/>
    <p:sldId id="3299" r:id="rId9"/>
    <p:sldId id="3210" r:id="rId10"/>
    <p:sldId id="3305" r:id="rId11"/>
    <p:sldId id="3303" r:id="rId12"/>
    <p:sldId id="3312" r:id="rId13"/>
    <p:sldId id="3309" r:id="rId14"/>
    <p:sldId id="3286" r:id="rId15"/>
    <p:sldId id="3301" r:id="rId16"/>
    <p:sldId id="3179" r:id="rId17"/>
    <p:sldId id="3306" r:id="rId18"/>
    <p:sldId id="3223" r:id="rId19"/>
    <p:sldId id="3291" r:id="rId20"/>
    <p:sldId id="3292" r:id="rId21"/>
    <p:sldId id="3311" r:id="rId22"/>
    <p:sldId id="296" r:id="rId23"/>
    <p:sldId id="3294" r:id="rId24"/>
    <p:sldId id="3295" r:id="rId25"/>
    <p:sldId id="3296" r:id="rId26"/>
    <p:sldId id="3307" r:id="rId27"/>
    <p:sldId id="3298" r:id="rId28"/>
    <p:sldId id="278" r:id="rId2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Open Sans Light" panose="020B06060305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Light"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Light"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Light"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Light" panose="020B0606030504020204" pitchFamily="34" charset="0"/>
        <a:ea typeface="+mn-ea"/>
        <a:cs typeface="+mn-cs"/>
      </a:defRPr>
    </a:lvl5pPr>
    <a:lvl6pPr marL="2286000" algn="l" defTabSz="914400" rtl="0" eaLnBrk="1" latinLnBrk="0" hangingPunct="1">
      <a:defRPr kern="1200">
        <a:solidFill>
          <a:schemeClr val="tx1"/>
        </a:solidFill>
        <a:latin typeface="Open Sans Light" panose="020B0606030504020204" pitchFamily="34" charset="0"/>
        <a:ea typeface="+mn-ea"/>
        <a:cs typeface="+mn-cs"/>
      </a:defRPr>
    </a:lvl6pPr>
    <a:lvl7pPr marL="2743200" algn="l" defTabSz="914400" rtl="0" eaLnBrk="1" latinLnBrk="0" hangingPunct="1">
      <a:defRPr kern="1200">
        <a:solidFill>
          <a:schemeClr val="tx1"/>
        </a:solidFill>
        <a:latin typeface="Open Sans Light" panose="020B0606030504020204" pitchFamily="34" charset="0"/>
        <a:ea typeface="+mn-ea"/>
        <a:cs typeface="+mn-cs"/>
      </a:defRPr>
    </a:lvl7pPr>
    <a:lvl8pPr marL="3200400" algn="l" defTabSz="914400" rtl="0" eaLnBrk="1" latinLnBrk="0" hangingPunct="1">
      <a:defRPr kern="1200">
        <a:solidFill>
          <a:schemeClr val="tx1"/>
        </a:solidFill>
        <a:latin typeface="Open Sans Light" panose="020B0606030504020204" pitchFamily="34" charset="0"/>
        <a:ea typeface="+mn-ea"/>
        <a:cs typeface="+mn-cs"/>
      </a:defRPr>
    </a:lvl8pPr>
    <a:lvl9pPr marL="3657600" algn="l" defTabSz="914400" rtl="0" eaLnBrk="1" latinLnBrk="0" hangingPunct="1">
      <a:defRPr kern="1200">
        <a:solidFill>
          <a:schemeClr val="tx1"/>
        </a:solidFill>
        <a:latin typeface="Open Sans Light" panose="020B0606030504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DE15A73B-4DB4-0CAF-1AED-78732D6CD6E2}" name="David Driskell" initials="DD" userId="S::driskell@planningcollaborative.com::edb170d1-fc2c-41be-b157-9b4e2a8b0e8a" providerId="AD"/>
  <p188:author id="{8ACD0F73-F972-95CF-72C9-5E87DF8E57E3}" name="Emily Robbins" initials="ER" userId="S::robbins@planningcollaborative.com::0f063504-67aa-435d-8cbe-4641958056bb" providerId="AD"/>
  <p188:author id="{16059FA7-5E75-FA11-87F6-7A0FF680D093}" name="David Driskell" initials="DD" userId="wSaSYh7p3B8Z9FkN7W0GC7Z0SaqvkISc6IYX+wBzDEY=" providerId="None"/>
  <p188:author id="{865AC4B5-1B65-D887-65C3-864D0AF0E213}" name="Bowen Close" initials="BC" userId="S::close@planningcollaborative.com::378edd93-de24-41d4-953e-2d7404d57c96" providerId="AD"/>
  <p188:author id="{2D8590BB-0892-11A3-2E13-88A9D4022AF6}" name="Emily Robbins" initials="ER" userId="96f6dd44ffc4bc86" providerId="Windows Live"/>
  <p188:author id="{C198EAC9-0428-4864-B6DB-3714F4168A2C}" name="Gina Sarti" initials="GS" userId="S::sarti@planningcollaborative.com::02521de7-e5a7-4d0c-88b3-de81c71b345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7100"/>
    <a:srgbClr val="0091C5"/>
    <a:srgbClr val="009DDC"/>
    <a:srgbClr val="04244D"/>
    <a:srgbClr val="494E54"/>
    <a:srgbClr val="CC3300"/>
    <a:srgbClr val="87901A"/>
    <a:srgbClr val="C1CD23"/>
    <a:srgbClr val="8F9B23"/>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47"/>
    <p:restoredTop sz="94708"/>
  </p:normalViewPr>
  <p:slideViewPr>
    <p:cSldViewPr snapToGrid="0">
      <p:cViewPr varScale="1">
        <p:scale>
          <a:sx n="105" d="100"/>
          <a:sy n="105" d="100"/>
        </p:scale>
        <p:origin x="810"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aseline="0">
                <a:solidFill>
                  <a:schemeClr val="bg2">
                    <a:lumMod val="10000"/>
                  </a:schemeClr>
                </a:solidFill>
              </a:rPr>
              <a:t>Distribution of Need – 2033</a:t>
            </a:r>
          </a:p>
        </c:rich>
      </c:tx>
      <c:layout>
        <c:manualLayout>
          <c:xMode val="edge"/>
          <c:yMode val="edge"/>
          <c:x val="0.36976574680752439"/>
          <c:y val="1.743767932299145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415777958290606"/>
          <c:y val="9.2584555928885565E-2"/>
          <c:w val="0.65969315001261652"/>
          <c:h val="0.72081636508855929"/>
        </c:manualLayout>
      </c:layout>
      <c:barChart>
        <c:barDir val="col"/>
        <c:grouping val="stacked"/>
        <c:varyColors val="0"/>
        <c:ser>
          <c:idx val="0"/>
          <c:order val="0"/>
          <c:tx>
            <c:strRef>
              <c:f>Sheet1!$B$1</c:f>
              <c:strCache>
                <c:ptCount val="1"/>
                <c:pt idx="0">
                  <c:v>Supply</c:v>
                </c:pt>
              </c:strCache>
            </c:strRef>
          </c:tx>
          <c:spPr>
            <a:solidFill>
              <a:schemeClr val="accent3"/>
            </a:solidFill>
            <a:ln>
              <a:noFill/>
            </a:ln>
            <a:effectLst/>
          </c:spPr>
          <c:invertIfNegative val="0"/>
          <c:dPt>
            <c:idx val="5"/>
            <c:invertIfNegative val="0"/>
            <c:bubble3D val="0"/>
            <c:spPr>
              <a:solidFill>
                <a:srgbClr val="E27100"/>
              </a:solidFill>
              <a:ln>
                <a:noFill/>
              </a:ln>
              <a:effectLst/>
            </c:spPr>
            <c:extLst>
              <c:ext xmlns:c16="http://schemas.microsoft.com/office/drawing/2014/chart" uri="{C3380CC4-5D6E-409C-BE32-E72D297353CC}">
                <c16:uniqueId val="{00000001-9403-43F6-85EB-505B279164F8}"/>
              </c:ext>
            </c:extLst>
          </c:dPt>
          <c:dLbls>
            <c:dLbl>
              <c:idx val="4"/>
              <c:tx>
                <c:rich>
                  <a:bodyPr/>
                  <a:lstStyle/>
                  <a:p>
                    <a:fld id="{1A40528D-D3D5-4130-A45C-71B985BC8031}" type="VALUE">
                      <a:rPr lang="en-US">
                        <a:solidFill>
                          <a:schemeClr val="bg1"/>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403-43F6-85EB-505B279164F8}"/>
                </c:ext>
              </c:extLst>
            </c:dLbl>
            <c:dLbl>
              <c:idx val="5"/>
              <c:tx>
                <c:rich>
                  <a:bodyPr/>
                  <a:lstStyle/>
                  <a:p>
                    <a:fld id="{AF7EC23A-7B66-4224-9CF7-87A6FE80D12D}" type="VALUE">
                      <a:rPr lang="en-US" sz="1800">
                        <a:solidFill>
                          <a:schemeClr val="bg1"/>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403-43F6-85EB-505B279164F8}"/>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0-30%</c:v>
                </c:pt>
                <c:pt idx="1">
                  <c:v>30-60%</c:v>
                </c:pt>
                <c:pt idx="2">
                  <c:v>60-80%</c:v>
                </c:pt>
                <c:pt idx="3">
                  <c:v>80-100%</c:v>
                </c:pt>
                <c:pt idx="4">
                  <c:v>100-120%</c:v>
                </c:pt>
                <c:pt idx="5">
                  <c:v>&gt;120%</c:v>
                </c:pt>
              </c:strCache>
            </c:strRef>
          </c:cat>
          <c:val>
            <c:numRef>
              <c:f>Sheet1!$B$2:$B$7</c:f>
              <c:numCache>
                <c:formatCode>#,##0</c:formatCode>
                <c:ptCount val="6"/>
                <c:pt idx="0">
                  <c:v>104100</c:v>
                </c:pt>
                <c:pt idx="1">
                  <c:v>224300</c:v>
                </c:pt>
                <c:pt idx="2">
                  <c:v>199000</c:v>
                </c:pt>
                <c:pt idx="3">
                  <c:v>133100</c:v>
                </c:pt>
                <c:pt idx="4">
                  <c:v>140000</c:v>
                </c:pt>
                <c:pt idx="5">
                  <c:v>612500</c:v>
                </c:pt>
              </c:numCache>
            </c:numRef>
          </c:val>
          <c:extLst>
            <c:ext xmlns:c16="http://schemas.microsoft.com/office/drawing/2014/chart" uri="{C3380CC4-5D6E-409C-BE32-E72D297353CC}">
              <c16:uniqueId val="{00000000-2896-4D01-ADA8-2436B01D1FE4}"/>
            </c:ext>
          </c:extLst>
        </c:ser>
        <c:ser>
          <c:idx val="1"/>
          <c:order val="1"/>
          <c:tx>
            <c:strRef>
              <c:f>Sheet1!$C$1</c:f>
              <c:strCache>
                <c:ptCount val="1"/>
                <c:pt idx="0">
                  <c:v>Demand</c:v>
                </c:pt>
              </c:strCache>
            </c:strRef>
          </c:tx>
          <c:spPr>
            <a:pattFill prst="pct90">
              <a:fgClr>
                <a:schemeClr val="accent2"/>
              </a:fgClr>
              <a:bgClr>
                <a:schemeClr val="bg1"/>
              </a:bgClr>
            </a:pattFill>
            <a:ln>
              <a:noFill/>
            </a:ln>
            <a:effectLst/>
          </c:spPr>
          <c:invertIfNegative val="0"/>
          <c:dLbls>
            <c:delete val="1"/>
          </c:dLbls>
          <c:cat>
            <c:strRef>
              <c:f>Sheet1!$A$2:$A$7</c:f>
              <c:strCache>
                <c:ptCount val="6"/>
                <c:pt idx="0">
                  <c:v>0-30%</c:v>
                </c:pt>
                <c:pt idx="1">
                  <c:v>30-60%</c:v>
                </c:pt>
                <c:pt idx="2">
                  <c:v>60-80%</c:v>
                </c:pt>
                <c:pt idx="3">
                  <c:v>80-100%</c:v>
                </c:pt>
                <c:pt idx="4">
                  <c:v>100-120%</c:v>
                </c:pt>
                <c:pt idx="5">
                  <c:v>&gt;120%</c:v>
                </c:pt>
              </c:strCache>
            </c:strRef>
          </c:cat>
          <c:val>
            <c:numRef>
              <c:f>Sheet1!$C$2:$C$7</c:f>
              <c:numCache>
                <c:formatCode>#,##0</c:formatCode>
                <c:ptCount val="6"/>
                <c:pt idx="0">
                  <c:v>85200</c:v>
                </c:pt>
                <c:pt idx="1">
                  <c:v>52600</c:v>
                </c:pt>
                <c:pt idx="2">
                  <c:v>10600</c:v>
                </c:pt>
                <c:pt idx="3">
                  <c:v>27300</c:v>
                </c:pt>
                <c:pt idx="4">
                  <c:v>9600</c:v>
                </c:pt>
                <c:pt idx="5">
                  <c:v>31300</c:v>
                </c:pt>
              </c:numCache>
            </c:numRef>
          </c:val>
          <c:extLst>
            <c:ext xmlns:c16="http://schemas.microsoft.com/office/drawing/2014/chart" uri="{C3380CC4-5D6E-409C-BE32-E72D297353CC}">
              <c16:uniqueId val="{00000001-2896-4D01-ADA8-2436B01D1FE4}"/>
            </c:ext>
          </c:extLst>
        </c:ser>
        <c:dLbls>
          <c:dLblPos val="ctr"/>
          <c:showLegendKey val="0"/>
          <c:showVal val="1"/>
          <c:showCatName val="0"/>
          <c:showSerName val="0"/>
          <c:showPercent val="0"/>
          <c:showBubbleSize val="0"/>
        </c:dLbls>
        <c:gapWidth val="30"/>
        <c:overlap val="100"/>
        <c:axId val="1361529440"/>
        <c:axId val="1361514560"/>
      </c:barChart>
      <c:lineChart>
        <c:grouping val="standard"/>
        <c:varyColors val="0"/>
        <c:ser>
          <c:idx val="2"/>
          <c:order val="2"/>
          <c:tx>
            <c:strRef>
              <c:f>Sheet1!$D$1</c:f>
              <c:strCache>
                <c:ptCount val="1"/>
                <c:pt idx="0">
                  <c:v>Column1</c:v>
                </c:pt>
              </c:strCache>
            </c:strRef>
          </c:tx>
          <c:spPr>
            <a:ln w="28575" cap="rnd">
              <a:noFill/>
              <a:round/>
            </a:ln>
            <a:effectLst/>
          </c:spPr>
          <c:marker>
            <c:symbol val="none"/>
          </c:marker>
          <c:dLbls>
            <c:dLbl>
              <c:idx val="0"/>
              <c:layout>
                <c:manualLayout>
                  <c:x val="-4.8526898643626852E-2"/>
                  <c:y val="-3.15718558036281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74B-47E9-BFE3-ED834506BCEC}"/>
                </c:ext>
              </c:extLst>
            </c:dLbl>
            <c:dLbl>
              <c:idx val="1"/>
              <c:layout>
                <c:manualLayout>
                  <c:x val="-4.7358420467763021E-2"/>
                  <c:y val="-3.38269883610300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74B-47E9-BFE3-ED834506BCEC}"/>
                </c:ext>
              </c:extLst>
            </c:dLbl>
            <c:dLbl>
              <c:idx val="2"/>
              <c:layout>
                <c:manualLayout>
                  <c:x val="-4.7358420467762972E-2"/>
                  <c:y val="-3.38269883610300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74B-47E9-BFE3-ED834506BCEC}"/>
                </c:ext>
              </c:extLst>
            </c:dLbl>
            <c:dLbl>
              <c:idx val="3"/>
              <c:layout>
                <c:manualLayout>
                  <c:x val="-4.7358420467762972E-2"/>
                  <c:y val="-3.38269883610300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74B-47E9-BFE3-ED834506BCEC}"/>
                </c:ext>
              </c:extLst>
            </c:dLbl>
            <c:dLbl>
              <c:idx val="4"/>
              <c:layout>
                <c:manualLayout>
                  <c:x val="-4.9695376819490815E-2"/>
                  <c:y val="-3.60821209184321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74B-47E9-BFE3-ED834506BCEC}"/>
                </c:ext>
              </c:extLst>
            </c:dLbl>
            <c:dLbl>
              <c:idx val="5"/>
              <c:layout>
                <c:manualLayout>
                  <c:x val="-4.7358420467762972E-2"/>
                  <c:y val="-3.38269883610300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74B-47E9-BFE3-ED834506BCEC}"/>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2">
                        <a:lumMod val="1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0-30%</c:v>
                </c:pt>
                <c:pt idx="1">
                  <c:v>30-60%</c:v>
                </c:pt>
                <c:pt idx="2">
                  <c:v>60-80%</c:v>
                </c:pt>
                <c:pt idx="3">
                  <c:v>80-100%</c:v>
                </c:pt>
                <c:pt idx="4">
                  <c:v>100-120%</c:v>
                </c:pt>
                <c:pt idx="5">
                  <c:v>&gt;120%</c:v>
                </c:pt>
              </c:strCache>
            </c:strRef>
          </c:cat>
          <c:val>
            <c:numRef>
              <c:f>Sheet1!$D$2:$D$7</c:f>
              <c:numCache>
                <c:formatCode>#,##0</c:formatCode>
                <c:ptCount val="6"/>
                <c:pt idx="0">
                  <c:v>189300</c:v>
                </c:pt>
                <c:pt idx="1">
                  <c:v>276900</c:v>
                </c:pt>
                <c:pt idx="2">
                  <c:v>209600</c:v>
                </c:pt>
                <c:pt idx="3">
                  <c:v>160400</c:v>
                </c:pt>
                <c:pt idx="4">
                  <c:v>149600</c:v>
                </c:pt>
                <c:pt idx="5">
                  <c:v>643800</c:v>
                </c:pt>
              </c:numCache>
            </c:numRef>
          </c:val>
          <c:smooth val="0"/>
          <c:extLst>
            <c:ext xmlns:c16="http://schemas.microsoft.com/office/drawing/2014/chart" uri="{C3380CC4-5D6E-409C-BE32-E72D297353CC}">
              <c16:uniqueId val="{00000001-974B-47E9-BFE3-ED834506BCEC}"/>
            </c:ext>
          </c:extLst>
        </c:ser>
        <c:dLbls>
          <c:showLegendKey val="0"/>
          <c:showVal val="0"/>
          <c:showCatName val="0"/>
          <c:showSerName val="0"/>
          <c:showPercent val="0"/>
          <c:showBubbleSize val="0"/>
        </c:dLbls>
        <c:marker val="1"/>
        <c:smooth val="0"/>
        <c:axId val="1361529440"/>
        <c:axId val="1361514560"/>
      </c:lineChart>
      <c:catAx>
        <c:axId val="136152944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bg2">
                        <a:lumMod val="10000"/>
                      </a:schemeClr>
                    </a:solidFill>
                    <a:latin typeface="+mn-lt"/>
                    <a:ea typeface="+mn-ea"/>
                    <a:cs typeface="+mn-cs"/>
                  </a:defRPr>
                </a:pPr>
                <a:r>
                  <a:rPr lang="en-US" sz="1800">
                    <a:solidFill>
                      <a:schemeClr val="bg2">
                        <a:lumMod val="10000"/>
                      </a:schemeClr>
                    </a:solidFill>
                  </a:rPr>
                  <a:t>Housing Affordability (%</a:t>
                </a:r>
                <a:r>
                  <a:rPr lang="en-US" sz="1800" baseline="0">
                    <a:solidFill>
                      <a:schemeClr val="bg2">
                        <a:lumMod val="10000"/>
                      </a:schemeClr>
                    </a:solidFill>
                  </a:rPr>
                  <a:t> of Area Median Income)</a:t>
                </a:r>
                <a:endParaRPr lang="en-US" sz="1800">
                  <a:solidFill>
                    <a:schemeClr val="bg2">
                      <a:lumMod val="10000"/>
                    </a:schemeClr>
                  </a:solidFill>
                </a:endParaRPr>
              </a:p>
            </c:rich>
          </c:tx>
          <c:layout>
            <c:manualLayout>
              <c:xMode val="edge"/>
              <c:yMode val="edge"/>
              <c:x val="0.29396134741285351"/>
              <c:y val="0.9217469002581505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2">
                      <a:lumMod val="1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2">
                    <a:lumMod val="10000"/>
                  </a:schemeClr>
                </a:solidFill>
                <a:latin typeface="+mn-lt"/>
                <a:ea typeface="+mn-ea"/>
                <a:cs typeface="+mn-cs"/>
              </a:defRPr>
            </a:pPr>
            <a:endParaRPr lang="en-US"/>
          </a:p>
        </c:txPr>
        <c:crossAx val="1361514560"/>
        <c:crosses val="autoZero"/>
        <c:auto val="1"/>
        <c:lblAlgn val="ctr"/>
        <c:lblOffset val="100"/>
        <c:noMultiLvlLbl val="0"/>
      </c:catAx>
      <c:valAx>
        <c:axId val="1361514560"/>
        <c:scaling>
          <c:orientation val="minMax"/>
          <c:max val="7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2">
                        <a:lumMod val="10000"/>
                      </a:schemeClr>
                    </a:solidFill>
                    <a:latin typeface="+mn-lt"/>
                    <a:ea typeface="+mn-ea"/>
                    <a:cs typeface="+mn-cs"/>
                  </a:defRPr>
                </a:pPr>
                <a:r>
                  <a:rPr lang="en-US" sz="1800">
                    <a:solidFill>
                      <a:schemeClr val="bg2">
                        <a:lumMod val="10000"/>
                      </a:schemeClr>
                    </a:solidFill>
                  </a:rPr>
                  <a:t>Number of Homes</a:t>
                </a:r>
              </a:p>
            </c:rich>
          </c:tx>
          <c:layout>
            <c:manualLayout>
              <c:xMode val="edge"/>
              <c:yMode val="edge"/>
              <c:x val="2.3883877926968822E-2"/>
              <c:y val="0.27604118759897278"/>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bg2">
                      <a:lumMod val="10000"/>
                    </a:schemeClr>
                  </a:solidFill>
                  <a:latin typeface="+mn-lt"/>
                  <a:ea typeface="+mn-ea"/>
                  <a:cs typeface="+mn-cs"/>
                </a:defRPr>
              </a:pPr>
              <a:endParaRPr lang="en-US"/>
            </a:p>
          </c:txPr>
        </c:title>
        <c:numFmt formatCode="#,##0" sourceLinked="1"/>
        <c:majorTickMark val="out"/>
        <c:minorTickMark val="none"/>
        <c:tickLblPos val="nextTo"/>
        <c:spPr>
          <a:noFill/>
          <a:ln w="25400">
            <a:solidFill>
              <a:schemeClr val="accent1"/>
            </a:solidFill>
          </a:ln>
          <a:effectLst/>
        </c:spPr>
        <c:txPr>
          <a:bodyPr rot="-60000000" spcFirstLastPara="1" vertOverflow="ellipsis" vert="horz" wrap="square" anchor="t" anchorCtr="0"/>
          <a:lstStyle/>
          <a:p>
            <a:pPr>
              <a:defRPr sz="1800" b="0" i="0" u="none" strike="noStrike" kern="1200" baseline="0">
                <a:solidFill>
                  <a:schemeClr val="bg2">
                    <a:lumMod val="10000"/>
                  </a:schemeClr>
                </a:solidFill>
                <a:latin typeface="+mn-lt"/>
                <a:ea typeface="+mn-ea"/>
                <a:cs typeface="+mn-cs"/>
              </a:defRPr>
            </a:pPr>
            <a:endParaRPr lang="en-US"/>
          </a:p>
        </c:txPr>
        <c:crossAx val="1361529440"/>
        <c:crosses val="autoZero"/>
        <c:crossBetween val="between"/>
      </c:valAx>
      <c:spPr>
        <a:noFill/>
        <a:ln w="25400">
          <a:noFill/>
        </a:ln>
        <a:effectLst/>
      </c:spPr>
    </c:plotArea>
    <c:legend>
      <c:legendPos val="r"/>
      <c:legendEntry>
        <c:idx val="2"/>
        <c:delete val="1"/>
      </c:legendEntry>
      <c:layout>
        <c:manualLayout>
          <c:xMode val="edge"/>
          <c:yMode val="edge"/>
          <c:x val="0.84997008686026265"/>
          <c:y val="0.47506071988803178"/>
          <c:w val="0.10765667866242923"/>
          <c:h val="0.116855997178775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2">
                  <a:lumMod val="1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CED_2B68D17E.xml><?xml version="1.0" encoding="utf-8"?>
<p188:cmLst xmlns:a="http://schemas.openxmlformats.org/drawingml/2006/main" xmlns:r="http://schemas.openxmlformats.org/officeDocument/2006/relationships" xmlns:p188="http://schemas.microsoft.com/office/powerpoint/2018/8/main">
  <p188:cm id="{C5D758B4-4D00-8143-8806-858C74DF7F3B}" authorId="{DE15A73B-4DB4-0CAF-1AED-78732D6CD6E2}" status="resolved" created="2025-08-14T16:57:32.786" complete="100000">
    <pc:sldMkLst xmlns:pc="http://schemas.microsoft.com/office/powerpoint/2013/main/command">
      <pc:docMk/>
      <pc:sldMk cId="728289662" sldId="3309"/>
    </pc:sldMkLst>
    <p188:txBody>
      <a:bodyPr/>
      <a:lstStyle/>
      <a:p>
        <a:r>
          <a:rPr lang="en-US"/>
          <a:t>Gina - this is a new slide - spruce up as you see fit, or leave as is if you think it's fine</a:t>
        </a:r>
      </a:p>
    </p188:txBody>
    <p188:extLst>
      <p:ext xmlns:p="http://schemas.openxmlformats.org/presentationml/2006/main" uri="{57CB4572-C831-44C2-8A1C-0ADB6CCDFE69}">
        <p223:reactions xmlns:p223="http://schemas.microsoft.com/office/powerpoint/2022/03/main">
          <p223:rxn type="👍">
            <p223:instance time="2025-08-14T19:51:20.476" authorId="{C198EAC9-0428-4864-B6DB-3714F4168A2C}"/>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39CB5C-516F-5ED6-7CE3-19D03B8A70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80D0D20-D140-1B3D-0A45-7C4F4372A5E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2CB91AF-548B-4BD2-B032-D4C074364501}" type="datetimeFigureOut">
              <a:rPr lang="en-US"/>
              <a:pPr>
                <a:defRPr/>
              </a:pPr>
              <a:t>9/8/2025</a:t>
            </a:fld>
            <a:endParaRPr lang="en-US"/>
          </a:p>
        </p:txBody>
      </p:sp>
      <p:sp>
        <p:nvSpPr>
          <p:cNvPr id="4" name="Footer Placeholder 3">
            <a:extLst>
              <a:ext uri="{FF2B5EF4-FFF2-40B4-BE49-F238E27FC236}">
                <a16:creationId xmlns:a16="http://schemas.microsoft.com/office/drawing/2014/main" id="{83BA7DD9-A89A-5F8F-1D38-FA8DEA90B9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8F09F5C0-8461-9098-F25C-7B9A30F7A002}"/>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8756805-097D-4003-A87D-68083C4F41C5}"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DEE61B-CDB0-AD72-93C6-BAD3608B5A5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DEBBBDC3-4AB0-1223-3E7D-551007F7E26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B429E21-F74F-43A3-957C-41DA8373A386}" type="datetimeFigureOut">
              <a:rPr lang="en-US"/>
              <a:pPr>
                <a:defRPr/>
              </a:pPr>
              <a:t>9/8/2025</a:t>
            </a:fld>
            <a:endParaRPr lang="en-US"/>
          </a:p>
        </p:txBody>
      </p:sp>
      <p:sp>
        <p:nvSpPr>
          <p:cNvPr id="4" name="Slide Image Placeholder 3">
            <a:extLst>
              <a:ext uri="{FF2B5EF4-FFF2-40B4-BE49-F238E27FC236}">
                <a16:creationId xmlns:a16="http://schemas.microsoft.com/office/drawing/2014/main" id="{1DC58FAF-070D-CDBC-C799-E528CB56359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75B0EB2-30E5-A99F-D6BA-AD714886CD6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4A88A1F-FA7B-4948-22BF-6680FF3D504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6228D3D-EDEF-AEE2-7398-118673E02977}"/>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16E211B-B9FF-4E3D-9263-D74EFD81AE4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59C4D-A622-EA88-4D9C-89BF55EC0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20D979-F6CA-658B-C7F2-7B9B6D7D0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B5F17F-2570-59CB-D7E2-7F97483D34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45A9A7-BD1C-06CF-ED4B-2D273235E67B}"/>
              </a:ext>
            </a:extLst>
          </p:cNvPr>
          <p:cNvSpPr>
            <a:spLocks noGrp="1"/>
          </p:cNvSpPr>
          <p:nvPr>
            <p:ph type="sldNum" sz="quarter" idx="5"/>
          </p:nvPr>
        </p:nvSpPr>
        <p:spPr/>
        <p:txBody>
          <a:bodyPr/>
          <a:lstStyle/>
          <a:p>
            <a:pPr>
              <a:defRPr/>
            </a:pPr>
            <a:fld id="{E16E211B-B9FF-4E3D-9263-D74EFD81AE49}" type="slidenum">
              <a:rPr lang="en-US" altLang="en-US" smtClean="0"/>
              <a:pPr>
                <a:defRPr/>
              </a:pPr>
              <a:t>1</a:t>
            </a:fld>
            <a:endParaRPr lang="en-US" altLang="en-US"/>
          </a:p>
        </p:txBody>
      </p:sp>
    </p:spTree>
    <p:extLst>
      <p:ext uri="{BB962C8B-B14F-4D97-AF65-F5344CB8AC3E}">
        <p14:creationId xmlns:p14="http://schemas.microsoft.com/office/powerpoint/2010/main" val="4002449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9CEFA-ED4B-EE41-1510-CA8E64785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81A0EA-7C79-3C11-1B72-856A700D6B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016F27-AC34-1716-6D87-2215BA1A5C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F00CA0-14A8-AC1B-DECE-6E724B91BDB5}"/>
              </a:ext>
            </a:extLst>
          </p:cNvPr>
          <p:cNvSpPr>
            <a:spLocks noGrp="1"/>
          </p:cNvSpPr>
          <p:nvPr>
            <p:ph type="sldNum" sz="quarter" idx="5"/>
          </p:nvPr>
        </p:nvSpPr>
        <p:spPr/>
        <p:txBody>
          <a:bodyPr/>
          <a:lstStyle/>
          <a:p>
            <a:pPr>
              <a:defRPr/>
            </a:pPr>
            <a:fld id="{E16E211B-B9FF-4E3D-9263-D74EFD81AE49}" type="slidenum">
              <a:rPr lang="en-US" altLang="en-US" smtClean="0"/>
              <a:pPr>
                <a:defRPr/>
              </a:pPr>
              <a:t>12</a:t>
            </a:fld>
            <a:endParaRPr lang="en-US" altLang="en-US"/>
          </a:p>
        </p:txBody>
      </p:sp>
    </p:spTree>
    <p:extLst>
      <p:ext uri="{BB962C8B-B14F-4D97-AF65-F5344CB8AC3E}">
        <p14:creationId xmlns:p14="http://schemas.microsoft.com/office/powerpoint/2010/main" val="3526400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16E211B-B9FF-4E3D-9263-D74EFD81AE49}" type="slidenum">
              <a:rPr lang="en-US" altLang="en-US" smtClean="0"/>
              <a:pPr>
                <a:defRPr/>
              </a:pPr>
              <a:t>13</a:t>
            </a:fld>
            <a:endParaRPr lang="en-US" altLang="en-US"/>
          </a:p>
        </p:txBody>
      </p:sp>
    </p:spTree>
    <p:extLst>
      <p:ext uri="{BB962C8B-B14F-4D97-AF65-F5344CB8AC3E}">
        <p14:creationId xmlns:p14="http://schemas.microsoft.com/office/powerpoint/2010/main" val="215940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F02DF-4658-239B-3EE7-882ACD166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68FB3C-31E1-3F64-D321-12029E847F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0EE258-DFDC-5F71-FB8E-E15A4A4A90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828779-CBD5-F9F6-6ED1-F6A8E3868805}"/>
              </a:ext>
            </a:extLst>
          </p:cNvPr>
          <p:cNvSpPr>
            <a:spLocks noGrp="1"/>
          </p:cNvSpPr>
          <p:nvPr>
            <p:ph type="sldNum" sz="quarter" idx="5"/>
          </p:nvPr>
        </p:nvSpPr>
        <p:spPr/>
        <p:txBody>
          <a:bodyPr/>
          <a:lstStyle/>
          <a:p>
            <a:pPr>
              <a:defRPr/>
            </a:pPr>
            <a:fld id="{E16E211B-B9FF-4E3D-9263-D74EFD81AE49}" type="slidenum">
              <a:rPr lang="en-US" altLang="en-US" smtClean="0"/>
              <a:pPr>
                <a:defRPr/>
              </a:pPr>
              <a:t>14</a:t>
            </a:fld>
            <a:endParaRPr lang="en-US" altLang="en-US"/>
          </a:p>
        </p:txBody>
      </p:sp>
    </p:spTree>
    <p:extLst>
      <p:ext uri="{BB962C8B-B14F-4D97-AF65-F5344CB8AC3E}">
        <p14:creationId xmlns:p14="http://schemas.microsoft.com/office/powerpoint/2010/main" val="1956122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16E211B-B9FF-4E3D-9263-D74EFD81AE49}" type="slidenum">
              <a:rPr lang="en-US" altLang="en-US" smtClean="0"/>
              <a:pPr>
                <a:defRPr/>
              </a:pPr>
              <a:t>15</a:t>
            </a:fld>
            <a:endParaRPr lang="en-US" altLang="en-US"/>
          </a:p>
        </p:txBody>
      </p:sp>
    </p:spTree>
    <p:extLst>
      <p:ext uri="{BB962C8B-B14F-4D97-AF65-F5344CB8AC3E}">
        <p14:creationId xmlns:p14="http://schemas.microsoft.com/office/powerpoint/2010/main" val="2373442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16E211B-B9FF-4E3D-9263-D74EFD81AE49}" type="slidenum">
              <a:rPr lang="en-US" altLang="en-US" smtClean="0"/>
              <a:pPr>
                <a:defRPr/>
              </a:pPr>
              <a:t>16</a:t>
            </a:fld>
            <a:endParaRPr lang="en-US" altLang="en-US"/>
          </a:p>
        </p:txBody>
      </p:sp>
    </p:spTree>
    <p:extLst>
      <p:ext uri="{BB962C8B-B14F-4D97-AF65-F5344CB8AC3E}">
        <p14:creationId xmlns:p14="http://schemas.microsoft.com/office/powerpoint/2010/main" val="3972500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48E7A-1A19-11A2-C82F-02289FAC9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97E6A5-A4F5-C30C-AA71-B24E5509DE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3A9948-0BFB-FDAF-9149-3B4557EDCC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8840D9-1030-D87C-F4D8-203C58081119}"/>
              </a:ext>
            </a:extLst>
          </p:cNvPr>
          <p:cNvSpPr>
            <a:spLocks noGrp="1"/>
          </p:cNvSpPr>
          <p:nvPr>
            <p:ph type="sldNum" sz="quarter" idx="5"/>
          </p:nvPr>
        </p:nvSpPr>
        <p:spPr/>
        <p:txBody>
          <a:bodyPr/>
          <a:lstStyle/>
          <a:p>
            <a:pPr>
              <a:defRPr/>
            </a:pPr>
            <a:fld id="{E16E211B-B9FF-4E3D-9263-D74EFD81AE49}" type="slidenum">
              <a:rPr lang="en-US" altLang="en-US" smtClean="0"/>
              <a:pPr>
                <a:defRPr/>
              </a:pPr>
              <a:t>17</a:t>
            </a:fld>
            <a:endParaRPr lang="en-US" altLang="en-US"/>
          </a:p>
        </p:txBody>
      </p:sp>
    </p:spTree>
    <p:extLst>
      <p:ext uri="{BB962C8B-B14F-4D97-AF65-F5344CB8AC3E}">
        <p14:creationId xmlns:p14="http://schemas.microsoft.com/office/powerpoint/2010/main" val="1282151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159F7-6EA1-C641-1380-0FEE7B0CD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217AFC-B608-DFE4-2290-D892FD247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7B6854-1539-7BB0-361D-444BF439F3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753EF3-D03A-6644-3034-1E4023EC5946}"/>
              </a:ext>
            </a:extLst>
          </p:cNvPr>
          <p:cNvSpPr>
            <a:spLocks noGrp="1"/>
          </p:cNvSpPr>
          <p:nvPr>
            <p:ph type="sldNum" sz="quarter" idx="5"/>
          </p:nvPr>
        </p:nvSpPr>
        <p:spPr/>
        <p:txBody>
          <a:bodyPr/>
          <a:lstStyle/>
          <a:p>
            <a:pPr>
              <a:defRPr/>
            </a:pPr>
            <a:fld id="{E16E211B-B9FF-4E3D-9263-D74EFD81AE49}" type="slidenum">
              <a:rPr lang="en-US" altLang="en-US" smtClean="0"/>
              <a:pPr>
                <a:defRPr/>
              </a:pPr>
              <a:t>18</a:t>
            </a:fld>
            <a:endParaRPr lang="en-US" altLang="en-US"/>
          </a:p>
        </p:txBody>
      </p:sp>
    </p:spTree>
    <p:extLst>
      <p:ext uri="{BB962C8B-B14F-4D97-AF65-F5344CB8AC3E}">
        <p14:creationId xmlns:p14="http://schemas.microsoft.com/office/powerpoint/2010/main" val="2582101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16E211B-B9FF-4E3D-9263-D74EFD81AE49}" type="slidenum">
              <a:rPr lang="en-US" altLang="en-US" smtClean="0"/>
              <a:pPr>
                <a:defRPr/>
              </a:pPr>
              <a:t>19</a:t>
            </a:fld>
            <a:endParaRPr lang="en-US" altLang="en-US"/>
          </a:p>
        </p:txBody>
      </p:sp>
    </p:spTree>
    <p:extLst>
      <p:ext uri="{BB962C8B-B14F-4D97-AF65-F5344CB8AC3E}">
        <p14:creationId xmlns:p14="http://schemas.microsoft.com/office/powerpoint/2010/main" val="1111141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93D04-FEF3-5BA5-E930-9E608E960E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29926-7BBE-4CAB-A9AE-C966EA6E3C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DB138-B6A1-63A1-87CE-12A051C6368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A06272-9D92-A8E1-9995-B7952D9437B2}"/>
              </a:ext>
            </a:extLst>
          </p:cNvPr>
          <p:cNvSpPr>
            <a:spLocks noGrp="1"/>
          </p:cNvSpPr>
          <p:nvPr>
            <p:ph type="sldNum" sz="quarter" idx="5"/>
          </p:nvPr>
        </p:nvSpPr>
        <p:spPr/>
        <p:txBody>
          <a:bodyPr/>
          <a:lstStyle/>
          <a:p>
            <a:pPr>
              <a:defRPr/>
            </a:pPr>
            <a:fld id="{E16E211B-B9FF-4E3D-9263-D74EFD81AE49}" type="slidenum">
              <a:rPr lang="en-US" altLang="en-US" smtClean="0"/>
              <a:pPr>
                <a:defRPr/>
              </a:pPr>
              <a:t>20</a:t>
            </a:fld>
            <a:endParaRPr lang="en-US" altLang="en-US"/>
          </a:p>
        </p:txBody>
      </p:sp>
    </p:spTree>
    <p:extLst>
      <p:ext uri="{BB962C8B-B14F-4D97-AF65-F5344CB8AC3E}">
        <p14:creationId xmlns:p14="http://schemas.microsoft.com/office/powerpoint/2010/main" val="768601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54749-0463-D65F-13F3-F90C0F6744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F7AC3-CE9F-C9C3-2CEA-CA5A4CA065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AB02D8-AA81-141B-F391-4A6575C8F7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46BE85-A2E5-4284-A5E6-CB19D292973C}"/>
              </a:ext>
            </a:extLst>
          </p:cNvPr>
          <p:cNvSpPr>
            <a:spLocks noGrp="1"/>
          </p:cNvSpPr>
          <p:nvPr>
            <p:ph type="sldNum" sz="quarter" idx="5"/>
          </p:nvPr>
        </p:nvSpPr>
        <p:spPr/>
        <p:txBody>
          <a:bodyPr/>
          <a:lstStyle/>
          <a:p>
            <a:pPr>
              <a:defRPr/>
            </a:pPr>
            <a:fld id="{E16E211B-B9FF-4E3D-9263-D74EFD81AE49}" type="slidenum">
              <a:rPr lang="en-US" altLang="en-US" smtClean="0"/>
              <a:pPr>
                <a:defRPr/>
              </a:pPr>
              <a:t>21</a:t>
            </a:fld>
            <a:endParaRPr lang="en-US" altLang="en-US"/>
          </a:p>
        </p:txBody>
      </p:sp>
    </p:spTree>
    <p:extLst>
      <p:ext uri="{BB962C8B-B14F-4D97-AF65-F5344CB8AC3E}">
        <p14:creationId xmlns:p14="http://schemas.microsoft.com/office/powerpoint/2010/main" val="1916785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72813-AEF1-46B9-AF18-3139A97789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0231B-6863-D792-0697-F8B2D276F0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9A1F17-7410-324E-5DF7-D14DA826C5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DFD47D-A628-B094-B8F5-E6A7D53E44ED}"/>
              </a:ext>
            </a:extLst>
          </p:cNvPr>
          <p:cNvSpPr>
            <a:spLocks noGrp="1"/>
          </p:cNvSpPr>
          <p:nvPr>
            <p:ph type="sldNum" sz="quarter" idx="5"/>
          </p:nvPr>
        </p:nvSpPr>
        <p:spPr/>
        <p:txBody>
          <a:bodyPr/>
          <a:lstStyle/>
          <a:p>
            <a:pPr>
              <a:defRPr/>
            </a:pPr>
            <a:fld id="{E16E211B-B9FF-4E3D-9263-D74EFD81AE49}" type="slidenum">
              <a:rPr lang="en-US" altLang="en-US" smtClean="0"/>
              <a:pPr>
                <a:defRPr/>
              </a:pPr>
              <a:t>2</a:t>
            </a:fld>
            <a:endParaRPr lang="en-US" altLang="en-US"/>
          </a:p>
        </p:txBody>
      </p:sp>
    </p:spTree>
    <p:extLst>
      <p:ext uri="{BB962C8B-B14F-4D97-AF65-F5344CB8AC3E}">
        <p14:creationId xmlns:p14="http://schemas.microsoft.com/office/powerpoint/2010/main" val="735456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5B061-19DD-35A3-6149-12FD60777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168CA8-CAAA-FD18-237E-CE02EE0941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20796-58FD-ED28-22F4-7832974BBE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0542BF6-C638-DC8A-9426-5F895624302D}"/>
              </a:ext>
            </a:extLst>
          </p:cNvPr>
          <p:cNvSpPr>
            <a:spLocks noGrp="1"/>
          </p:cNvSpPr>
          <p:nvPr>
            <p:ph type="sldNum" sz="quarter" idx="5"/>
          </p:nvPr>
        </p:nvSpPr>
        <p:spPr/>
        <p:txBody>
          <a:bodyPr/>
          <a:lstStyle/>
          <a:p>
            <a:pPr>
              <a:defRPr/>
            </a:pPr>
            <a:fld id="{E16E211B-B9FF-4E3D-9263-D74EFD81AE49}" type="slidenum">
              <a:rPr lang="en-US" altLang="en-US" smtClean="0"/>
              <a:pPr>
                <a:defRPr/>
              </a:pPr>
              <a:t>22</a:t>
            </a:fld>
            <a:endParaRPr lang="en-US" altLang="en-US"/>
          </a:p>
        </p:txBody>
      </p:sp>
    </p:spTree>
    <p:extLst>
      <p:ext uri="{BB962C8B-B14F-4D97-AF65-F5344CB8AC3E}">
        <p14:creationId xmlns:p14="http://schemas.microsoft.com/office/powerpoint/2010/main" val="3191058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085DB-F3D7-A917-7C52-C1F2FC6F6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92935-AFF0-56B9-D3F3-5B47EDB37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8150F6-69EF-F480-0CB8-F1973A6C28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2EF4EC-E83F-E3BA-3690-8404DA54B2CA}"/>
              </a:ext>
            </a:extLst>
          </p:cNvPr>
          <p:cNvSpPr>
            <a:spLocks noGrp="1"/>
          </p:cNvSpPr>
          <p:nvPr>
            <p:ph type="sldNum" sz="quarter" idx="5"/>
          </p:nvPr>
        </p:nvSpPr>
        <p:spPr/>
        <p:txBody>
          <a:bodyPr/>
          <a:lstStyle/>
          <a:p>
            <a:pPr>
              <a:defRPr/>
            </a:pPr>
            <a:fld id="{E16E211B-B9FF-4E3D-9263-D74EFD81AE49}" type="slidenum">
              <a:rPr lang="en-US" altLang="en-US" smtClean="0"/>
              <a:pPr>
                <a:defRPr/>
              </a:pPr>
              <a:t>23</a:t>
            </a:fld>
            <a:endParaRPr lang="en-US" altLang="en-US"/>
          </a:p>
        </p:txBody>
      </p:sp>
    </p:spTree>
    <p:extLst>
      <p:ext uri="{BB962C8B-B14F-4D97-AF65-F5344CB8AC3E}">
        <p14:creationId xmlns:p14="http://schemas.microsoft.com/office/powerpoint/2010/main" val="2162466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E0EFD-6543-0951-8D5E-9BEA5179E3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D75C4-6A3C-F94D-C761-B0319C7C7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B52C90-1BD3-8EF9-AF8C-C4E43AF9A1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C3D080-AA31-6A8E-3BDD-3FF891621ED1}"/>
              </a:ext>
            </a:extLst>
          </p:cNvPr>
          <p:cNvSpPr>
            <a:spLocks noGrp="1"/>
          </p:cNvSpPr>
          <p:nvPr>
            <p:ph type="sldNum" sz="quarter" idx="5"/>
          </p:nvPr>
        </p:nvSpPr>
        <p:spPr/>
        <p:txBody>
          <a:bodyPr/>
          <a:lstStyle/>
          <a:p>
            <a:pPr>
              <a:defRPr/>
            </a:pPr>
            <a:fld id="{E16E211B-B9FF-4E3D-9263-D74EFD81AE49}" type="slidenum">
              <a:rPr lang="en-US" altLang="en-US" smtClean="0"/>
              <a:pPr>
                <a:defRPr/>
              </a:pPr>
              <a:t>24</a:t>
            </a:fld>
            <a:endParaRPr lang="en-US" altLang="en-US"/>
          </a:p>
        </p:txBody>
      </p:sp>
    </p:spTree>
    <p:extLst>
      <p:ext uri="{BB962C8B-B14F-4D97-AF65-F5344CB8AC3E}">
        <p14:creationId xmlns:p14="http://schemas.microsoft.com/office/powerpoint/2010/main" val="2433966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8A63383-6744-BD9B-C080-FC8FC6DF3D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0B32A9BE-EDDD-3E4F-4B68-E8E8EBB641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700" name="Slide Number Placeholder 3">
            <a:extLst>
              <a:ext uri="{FF2B5EF4-FFF2-40B4-BE49-F238E27FC236}">
                <a16:creationId xmlns:a16="http://schemas.microsoft.com/office/drawing/2014/main" id="{FD9327A3-D652-F8CE-EB16-19928646CE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Light" panose="020B0606030504020204" pitchFamily="34" charset="0"/>
              </a:defRPr>
            </a:lvl1pPr>
            <a:lvl2pPr marL="742950" indent="-285750">
              <a:defRPr>
                <a:solidFill>
                  <a:schemeClr val="tx1"/>
                </a:solidFill>
                <a:latin typeface="Open Sans Light" panose="020B0606030504020204" pitchFamily="34" charset="0"/>
              </a:defRPr>
            </a:lvl2pPr>
            <a:lvl3pPr marL="1143000" indent="-228600">
              <a:defRPr>
                <a:solidFill>
                  <a:schemeClr val="tx1"/>
                </a:solidFill>
                <a:latin typeface="Open Sans Light" panose="020B0606030504020204" pitchFamily="34" charset="0"/>
              </a:defRPr>
            </a:lvl3pPr>
            <a:lvl4pPr marL="1600200" indent="-228600">
              <a:defRPr>
                <a:solidFill>
                  <a:schemeClr val="tx1"/>
                </a:solidFill>
                <a:latin typeface="Open Sans Light" panose="020B0606030504020204" pitchFamily="34" charset="0"/>
              </a:defRPr>
            </a:lvl4pPr>
            <a:lvl5pPr marL="2057400" indent="-228600">
              <a:defRPr>
                <a:solidFill>
                  <a:schemeClr val="tx1"/>
                </a:solidFill>
                <a:latin typeface="Open Sans Light" panose="020B0606030504020204" pitchFamily="34" charset="0"/>
              </a:defRPr>
            </a:lvl5pPr>
            <a:lvl6pPr marL="2514600" indent="-228600" eaLnBrk="0" fontAlgn="base" hangingPunct="0">
              <a:spcBef>
                <a:spcPct val="0"/>
              </a:spcBef>
              <a:spcAft>
                <a:spcPct val="0"/>
              </a:spcAft>
              <a:defRPr>
                <a:solidFill>
                  <a:schemeClr val="tx1"/>
                </a:solidFill>
                <a:latin typeface="Open Sans Light" panose="020B0606030504020204" pitchFamily="34" charset="0"/>
              </a:defRPr>
            </a:lvl6pPr>
            <a:lvl7pPr marL="2971800" indent="-228600" eaLnBrk="0" fontAlgn="base" hangingPunct="0">
              <a:spcBef>
                <a:spcPct val="0"/>
              </a:spcBef>
              <a:spcAft>
                <a:spcPct val="0"/>
              </a:spcAft>
              <a:defRPr>
                <a:solidFill>
                  <a:schemeClr val="tx1"/>
                </a:solidFill>
                <a:latin typeface="Open Sans Light" panose="020B0606030504020204" pitchFamily="34" charset="0"/>
              </a:defRPr>
            </a:lvl7pPr>
            <a:lvl8pPr marL="3429000" indent="-228600" eaLnBrk="0" fontAlgn="base" hangingPunct="0">
              <a:spcBef>
                <a:spcPct val="0"/>
              </a:spcBef>
              <a:spcAft>
                <a:spcPct val="0"/>
              </a:spcAft>
              <a:defRPr>
                <a:solidFill>
                  <a:schemeClr val="tx1"/>
                </a:solidFill>
                <a:latin typeface="Open Sans Light" panose="020B0606030504020204" pitchFamily="34" charset="0"/>
              </a:defRPr>
            </a:lvl8pPr>
            <a:lvl9pPr marL="3886200" indent="-228600" eaLnBrk="0" fontAlgn="base" hangingPunct="0">
              <a:spcBef>
                <a:spcPct val="0"/>
              </a:spcBef>
              <a:spcAft>
                <a:spcPct val="0"/>
              </a:spcAft>
              <a:defRPr>
                <a:solidFill>
                  <a:schemeClr val="tx1"/>
                </a:solidFill>
                <a:latin typeface="Open Sans Light" panose="020B0606030504020204" pitchFamily="34" charset="0"/>
              </a:defRPr>
            </a:lvl9pPr>
          </a:lstStyle>
          <a:p>
            <a:fld id="{60C0EA7E-5999-4CE8-AEB8-944AE4A12167}" type="slidenum">
              <a:rPr lang="en-US" altLang="en-US" smtClean="0">
                <a:latin typeface="Calibri" panose="020F0502020204030204" pitchFamily="34" charset="0"/>
              </a:rPr>
              <a:pPr/>
              <a:t>25</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16E211B-B9FF-4E3D-9263-D74EFD81AE49}" type="slidenum">
              <a:rPr lang="en-US" altLang="en-US" smtClean="0"/>
              <a:pPr>
                <a:defRPr/>
              </a:pPr>
              <a:t>3</a:t>
            </a:fld>
            <a:endParaRPr lang="en-US" altLang="en-US"/>
          </a:p>
        </p:txBody>
      </p:sp>
    </p:spTree>
    <p:extLst>
      <p:ext uri="{BB962C8B-B14F-4D97-AF65-F5344CB8AC3E}">
        <p14:creationId xmlns:p14="http://schemas.microsoft.com/office/powerpoint/2010/main" val="1906592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16E211B-B9FF-4E3D-9263-D74EFD81AE49}" type="slidenum">
              <a:rPr lang="en-US" altLang="en-US" smtClean="0"/>
              <a:pPr>
                <a:defRPr/>
              </a:pPr>
              <a:t>4</a:t>
            </a:fld>
            <a:endParaRPr lang="en-US" altLang="en-US"/>
          </a:p>
        </p:txBody>
      </p:sp>
    </p:spTree>
    <p:extLst>
      <p:ext uri="{BB962C8B-B14F-4D97-AF65-F5344CB8AC3E}">
        <p14:creationId xmlns:p14="http://schemas.microsoft.com/office/powerpoint/2010/main" val="227885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16E211B-B9FF-4E3D-9263-D74EFD81AE49}" type="slidenum">
              <a:rPr lang="en-US" altLang="en-US" smtClean="0"/>
              <a:pPr>
                <a:defRPr/>
              </a:pPr>
              <a:t>5</a:t>
            </a:fld>
            <a:endParaRPr lang="en-US" altLang="en-US"/>
          </a:p>
        </p:txBody>
      </p:sp>
    </p:spTree>
    <p:extLst>
      <p:ext uri="{BB962C8B-B14F-4D97-AF65-F5344CB8AC3E}">
        <p14:creationId xmlns:p14="http://schemas.microsoft.com/office/powerpoint/2010/main" val="3682601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0AB47-1A5B-EA25-8D04-DC4340E7D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D710C-087E-4EBF-CBD0-51B2C5E9C3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61505C-489B-A42E-321C-A0F2E51EB1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7AE52F-4FE3-4693-44A1-42067BEB28CD}"/>
              </a:ext>
            </a:extLst>
          </p:cNvPr>
          <p:cNvSpPr>
            <a:spLocks noGrp="1"/>
          </p:cNvSpPr>
          <p:nvPr>
            <p:ph type="sldNum" sz="quarter" idx="5"/>
          </p:nvPr>
        </p:nvSpPr>
        <p:spPr/>
        <p:txBody>
          <a:bodyPr/>
          <a:lstStyle/>
          <a:p>
            <a:pPr>
              <a:defRPr/>
            </a:pPr>
            <a:fld id="{E16E211B-B9FF-4E3D-9263-D74EFD81AE49}" type="slidenum">
              <a:rPr lang="en-US" altLang="en-US" smtClean="0"/>
              <a:pPr>
                <a:defRPr/>
              </a:pPr>
              <a:t>7</a:t>
            </a:fld>
            <a:endParaRPr lang="en-US" altLang="en-US"/>
          </a:p>
        </p:txBody>
      </p:sp>
    </p:spTree>
    <p:extLst>
      <p:ext uri="{BB962C8B-B14F-4D97-AF65-F5344CB8AC3E}">
        <p14:creationId xmlns:p14="http://schemas.microsoft.com/office/powerpoint/2010/main" val="2790430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258BA-A0C4-310A-F702-CFCBE87A0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95BA4-620F-26A4-A25B-D841F17559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6190B5-C276-6BCF-C8B3-DE9A28FDA7B2}"/>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a:solidFill>
                  <a:srgbClr val="404040"/>
                </a:solidFill>
                <a:effectLst/>
                <a:latin typeface="Source Sans Pro" panose="020B0503030403020204" pitchFamily="34" charset="0"/>
              </a:rPr>
              <a:t>Source: </a:t>
            </a:r>
            <a:r>
              <a:rPr lang="en-US" sz="1200" b="0" i="0" u="none" strike="noStrike" err="1">
                <a:solidFill>
                  <a:srgbClr val="404040"/>
                </a:solidFill>
                <a:effectLst/>
                <a:latin typeface="Source Sans Pro" panose="020B0503030403020204" pitchFamily="34" charset="0"/>
              </a:rPr>
              <a:t>ECOnorthwest</a:t>
            </a:r>
            <a:r>
              <a:rPr lang="en-US" sz="1200" b="0" i="0" u="none" strike="noStrike">
                <a:solidFill>
                  <a:srgbClr val="404040"/>
                </a:solidFill>
                <a:effectLst/>
                <a:latin typeface="Source Sans Pro" panose="020B0503030403020204" pitchFamily="34" charset="0"/>
              </a:rPr>
              <a:t> analysis; DRCOG synthesis of State Demography Office 2022 Household Forecast and U.S. Census Bureau, American Community Survey 5-year 2013 Public Use Microdata Sample estimates; Metro Denver Homeless Initiative State of Homelessness Report, 2022–2023</a:t>
            </a:r>
            <a:endParaRPr lang="en-US" sz="1200"/>
          </a:p>
          <a:p>
            <a:endParaRPr lang="en-US"/>
          </a:p>
        </p:txBody>
      </p:sp>
      <p:sp>
        <p:nvSpPr>
          <p:cNvPr id="4" name="Slide Number Placeholder 3">
            <a:extLst>
              <a:ext uri="{FF2B5EF4-FFF2-40B4-BE49-F238E27FC236}">
                <a16:creationId xmlns:a16="http://schemas.microsoft.com/office/drawing/2014/main" id="{9E9CCCE8-FC4A-BB1E-9434-6A337F2634B8}"/>
              </a:ext>
            </a:extLst>
          </p:cNvPr>
          <p:cNvSpPr>
            <a:spLocks noGrp="1"/>
          </p:cNvSpPr>
          <p:nvPr>
            <p:ph type="sldNum" sz="quarter" idx="5"/>
          </p:nvPr>
        </p:nvSpPr>
        <p:spPr/>
        <p:txBody>
          <a:bodyPr/>
          <a:lstStyle/>
          <a:p>
            <a:pPr>
              <a:defRPr/>
            </a:pPr>
            <a:fld id="{E16E211B-B9FF-4E3D-9263-D74EFD81AE49}" type="slidenum">
              <a:rPr lang="en-US" altLang="en-US" smtClean="0"/>
              <a:pPr>
                <a:defRPr/>
              </a:pPr>
              <a:t>8</a:t>
            </a:fld>
            <a:endParaRPr lang="en-US" altLang="en-US"/>
          </a:p>
        </p:txBody>
      </p:sp>
    </p:spTree>
    <p:extLst>
      <p:ext uri="{BB962C8B-B14F-4D97-AF65-F5344CB8AC3E}">
        <p14:creationId xmlns:p14="http://schemas.microsoft.com/office/powerpoint/2010/main" val="365476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FB2C2-FFB0-7E48-4C03-C91FB04186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57124-E3A1-3C82-995C-FC494F9D9D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E03AF8-6226-12F5-E65B-C507F4E19E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7EE797-A1AD-FC55-5358-E443D7FEEEF7}"/>
              </a:ext>
            </a:extLst>
          </p:cNvPr>
          <p:cNvSpPr>
            <a:spLocks noGrp="1"/>
          </p:cNvSpPr>
          <p:nvPr>
            <p:ph type="sldNum" sz="quarter" idx="5"/>
          </p:nvPr>
        </p:nvSpPr>
        <p:spPr/>
        <p:txBody>
          <a:bodyPr/>
          <a:lstStyle/>
          <a:p>
            <a:pPr>
              <a:defRPr/>
            </a:pPr>
            <a:fld id="{E16E211B-B9FF-4E3D-9263-D74EFD81AE49}" type="slidenum">
              <a:rPr lang="en-US" altLang="en-US" smtClean="0"/>
              <a:pPr>
                <a:defRPr/>
              </a:pPr>
              <a:t>9</a:t>
            </a:fld>
            <a:endParaRPr lang="en-US" altLang="en-US"/>
          </a:p>
        </p:txBody>
      </p:sp>
    </p:spTree>
    <p:extLst>
      <p:ext uri="{BB962C8B-B14F-4D97-AF65-F5344CB8AC3E}">
        <p14:creationId xmlns:p14="http://schemas.microsoft.com/office/powerpoint/2010/main" val="3292576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77EC3-CB9D-9C6A-9736-752C1A476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1B935-D78D-4759-C607-9A4E283D65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EC2EEF-DF9F-077B-65A6-5523093910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E861F2-ED7D-05A9-A832-D3479EC2664D}"/>
              </a:ext>
            </a:extLst>
          </p:cNvPr>
          <p:cNvSpPr>
            <a:spLocks noGrp="1"/>
          </p:cNvSpPr>
          <p:nvPr>
            <p:ph type="sldNum" sz="quarter" idx="5"/>
          </p:nvPr>
        </p:nvSpPr>
        <p:spPr/>
        <p:txBody>
          <a:bodyPr/>
          <a:lstStyle/>
          <a:p>
            <a:pPr>
              <a:defRPr/>
            </a:pPr>
            <a:fld id="{E16E211B-B9FF-4E3D-9263-D74EFD81AE49}" type="slidenum">
              <a:rPr lang="en-US" altLang="en-US" smtClean="0"/>
              <a:pPr>
                <a:defRPr/>
              </a:pPr>
              <a:t>10</a:t>
            </a:fld>
            <a:endParaRPr lang="en-US" altLang="en-US"/>
          </a:p>
        </p:txBody>
      </p:sp>
    </p:spTree>
    <p:extLst>
      <p:ext uri="{BB962C8B-B14F-4D97-AF65-F5344CB8AC3E}">
        <p14:creationId xmlns:p14="http://schemas.microsoft.com/office/powerpoint/2010/main" val="480015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1 lin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B5171AF8-FBA8-07D2-E948-FD0436DC9CC7}"/>
              </a:ext>
            </a:extLst>
          </p:cNvPr>
          <p:cNvSpPr>
            <a:spLocks noGrp="1"/>
          </p:cNvSpPr>
          <p:nvPr>
            <p:ph type="pic" sz="quarter" idx="13"/>
          </p:nvPr>
        </p:nvSpPr>
        <p:spPr bwMode="auto">
          <a:xfrm>
            <a:off x="0" y="0"/>
            <a:ext cx="12192000" cy="6218238"/>
          </a:xfrm>
          <a:custGeom>
            <a:avLst/>
            <a:gdLst>
              <a:gd name="connsiteX0" fmla="*/ 0 w 12192000"/>
              <a:gd name="connsiteY0" fmla="*/ 0 h 6218238"/>
              <a:gd name="connsiteX1" fmla="*/ 12192000 w 12192000"/>
              <a:gd name="connsiteY1" fmla="*/ 0 h 6218238"/>
              <a:gd name="connsiteX2" fmla="*/ 12192000 w 12192000"/>
              <a:gd name="connsiteY2" fmla="*/ 3009900 h 6218238"/>
              <a:gd name="connsiteX3" fmla="*/ 7065412 w 12192000"/>
              <a:gd name="connsiteY3" fmla="*/ 5377647 h 6218238"/>
              <a:gd name="connsiteX4" fmla="*/ 6512589 w 12192000"/>
              <a:gd name="connsiteY4" fmla="*/ 5499909 h 6218238"/>
              <a:gd name="connsiteX5" fmla="*/ 6369306 w 12192000"/>
              <a:gd name="connsiteY5" fmla="*/ 5526251 h 6218238"/>
              <a:gd name="connsiteX6" fmla="*/ 5844548 w 12192000"/>
              <a:gd name="connsiteY6" fmla="*/ 5465637 h 6218238"/>
              <a:gd name="connsiteX7" fmla="*/ 1588 w 12192000"/>
              <a:gd name="connsiteY7" fmla="*/ 2538413 h 6218238"/>
              <a:gd name="connsiteX8" fmla="*/ 1588 w 12192000"/>
              <a:gd name="connsiteY8" fmla="*/ 4688221 h 6218238"/>
              <a:gd name="connsiteX9" fmla="*/ 1588 w 12192000"/>
              <a:gd name="connsiteY9" fmla="*/ 4886922 h 6218238"/>
              <a:gd name="connsiteX10" fmla="*/ 1588 w 12192000"/>
              <a:gd name="connsiteY10" fmla="*/ 4919390 h 6218238"/>
              <a:gd name="connsiteX11" fmla="*/ 1588 w 12192000"/>
              <a:gd name="connsiteY11" fmla="*/ 5065996 h 6218238"/>
              <a:gd name="connsiteX12" fmla="*/ 1588 w 12192000"/>
              <a:gd name="connsiteY12" fmla="*/ 5133528 h 6218238"/>
              <a:gd name="connsiteX13" fmla="*/ 1588 w 12192000"/>
              <a:gd name="connsiteY13" fmla="*/ 5233882 h 6218238"/>
              <a:gd name="connsiteX14" fmla="*/ 1588 w 12192000"/>
              <a:gd name="connsiteY14" fmla="*/ 5331285 h 6218238"/>
              <a:gd name="connsiteX15" fmla="*/ 1588 w 12192000"/>
              <a:gd name="connsiteY15" fmla="*/ 5390940 h 6218238"/>
              <a:gd name="connsiteX16" fmla="*/ 1588 w 12192000"/>
              <a:gd name="connsiteY16" fmla="*/ 5513315 h 6218238"/>
              <a:gd name="connsiteX17" fmla="*/ 1588 w 12192000"/>
              <a:gd name="connsiteY17" fmla="*/ 5537532 h 6218238"/>
              <a:gd name="connsiteX18" fmla="*/ 1588 w 12192000"/>
              <a:gd name="connsiteY18" fmla="*/ 5674018 h 6218238"/>
              <a:gd name="connsiteX19" fmla="*/ 1588 w 12192000"/>
              <a:gd name="connsiteY19" fmla="*/ 5680268 h 6218238"/>
              <a:gd name="connsiteX20" fmla="*/ 1588 w 12192000"/>
              <a:gd name="connsiteY20" fmla="*/ 5800759 h 6218238"/>
              <a:gd name="connsiteX21" fmla="*/ 1588 w 12192000"/>
              <a:gd name="connsiteY21" fmla="*/ 5832797 h 6218238"/>
              <a:gd name="connsiteX22" fmla="*/ 1588 w 12192000"/>
              <a:gd name="connsiteY22" fmla="*/ 5918117 h 6218238"/>
              <a:gd name="connsiteX23" fmla="*/ 1588 w 12192000"/>
              <a:gd name="connsiteY23" fmla="*/ 5971553 h 6218238"/>
              <a:gd name="connsiteX24" fmla="*/ 1588 w 12192000"/>
              <a:gd name="connsiteY24" fmla="*/ 6026452 h 6218238"/>
              <a:gd name="connsiteX25" fmla="*/ 1588 w 12192000"/>
              <a:gd name="connsiteY25" fmla="*/ 6097187 h 6218238"/>
              <a:gd name="connsiteX26" fmla="*/ 1588 w 12192000"/>
              <a:gd name="connsiteY26" fmla="*/ 6126125 h 6218238"/>
              <a:gd name="connsiteX27" fmla="*/ 1588 w 12192000"/>
              <a:gd name="connsiteY27" fmla="*/ 6210352 h 6218238"/>
              <a:gd name="connsiteX28" fmla="*/ 1588 w 12192000"/>
              <a:gd name="connsiteY28" fmla="*/ 6217496 h 6218238"/>
              <a:gd name="connsiteX29" fmla="*/ 1588 w 12192000"/>
              <a:gd name="connsiteY29" fmla="*/ 6218238 h 6218238"/>
              <a:gd name="connsiteX30" fmla="*/ 0 w 12192000"/>
              <a:gd name="connsiteY30" fmla="*/ 6218238 h 621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6218238">
                <a:moveTo>
                  <a:pt x="0" y="0"/>
                </a:moveTo>
                <a:lnTo>
                  <a:pt x="12192000" y="0"/>
                </a:lnTo>
                <a:lnTo>
                  <a:pt x="12192000" y="3009900"/>
                </a:lnTo>
                <a:cubicBezTo>
                  <a:pt x="10950009" y="4011797"/>
                  <a:pt x="9141022" y="4882833"/>
                  <a:pt x="7065412" y="5377647"/>
                </a:cubicBezTo>
                <a:cubicBezTo>
                  <a:pt x="6879999" y="5422119"/>
                  <a:pt x="6695641" y="5462853"/>
                  <a:pt x="6512589" y="5499909"/>
                </a:cubicBezTo>
                <a:lnTo>
                  <a:pt x="6369306" y="5526251"/>
                </a:lnTo>
                <a:lnTo>
                  <a:pt x="5844548" y="5465637"/>
                </a:lnTo>
                <a:cubicBezTo>
                  <a:pt x="3252257" y="5104802"/>
                  <a:pt x="1106682" y="4005075"/>
                  <a:pt x="1588" y="2538413"/>
                </a:cubicBezTo>
                <a:cubicBezTo>
                  <a:pt x="1588" y="3424266"/>
                  <a:pt x="1588" y="4128450"/>
                  <a:pt x="1588" y="4688221"/>
                </a:cubicBezTo>
                <a:lnTo>
                  <a:pt x="1588" y="4886922"/>
                </a:lnTo>
                <a:lnTo>
                  <a:pt x="1588" y="4919390"/>
                </a:lnTo>
                <a:lnTo>
                  <a:pt x="1588" y="5065996"/>
                </a:lnTo>
                <a:lnTo>
                  <a:pt x="1588" y="5133528"/>
                </a:lnTo>
                <a:lnTo>
                  <a:pt x="1588" y="5233882"/>
                </a:lnTo>
                <a:lnTo>
                  <a:pt x="1588" y="5331285"/>
                </a:lnTo>
                <a:lnTo>
                  <a:pt x="1588" y="5390940"/>
                </a:lnTo>
                <a:lnTo>
                  <a:pt x="1588" y="5513315"/>
                </a:lnTo>
                <a:lnTo>
                  <a:pt x="1588" y="5537532"/>
                </a:lnTo>
                <a:lnTo>
                  <a:pt x="1588" y="5674018"/>
                </a:lnTo>
                <a:lnTo>
                  <a:pt x="1588" y="5680268"/>
                </a:lnTo>
                <a:lnTo>
                  <a:pt x="1588" y="5800759"/>
                </a:lnTo>
                <a:lnTo>
                  <a:pt x="1588" y="5832797"/>
                </a:lnTo>
                <a:lnTo>
                  <a:pt x="1588" y="5918117"/>
                </a:lnTo>
                <a:lnTo>
                  <a:pt x="1588" y="5971553"/>
                </a:lnTo>
                <a:lnTo>
                  <a:pt x="1588" y="6026452"/>
                </a:lnTo>
                <a:lnTo>
                  <a:pt x="1588" y="6097187"/>
                </a:lnTo>
                <a:lnTo>
                  <a:pt x="1588" y="6126125"/>
                </a:lnTo>
                <a:lnTo>
                  <a:pt x="1588" y="6210352"/>
                </a:lnTo>
                <a:lnTo>
                  <a:pt x="1588" y="6217496"/>
                </a:lnTo>
                <a:lnTo>
                  <a:pt x="1588" y="6218238"/>
                </a:lnTo>
                <a:lnTo>
                  <a:pt x="0" y="6218238"/>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oAutofit/>
          </a:bodyPr>
          <a:lstStyle/>
          <a:p>
            <a:pPr lvl="0"/>
            <a:endParaRPr lang="en-US" noProof="0"/>
          </a:p>
        </p:txBody>
      </p:sp>
      <p:sp>
        <p:nvSpPr>
          <p:cNvPr id="5" name="Freeform 15">
            <a:extLst>
              <a:ext uri="{FF2B5EF4-FFF2-40B4-BE49-F238E27FC236}">
                <a16:creationId xmlns:a16="http://schemas.microsoft.com/office/drawing/2014/main" id="{CAFC2E76-8BBF-C2AE-BD40-33CC6BC4EE44}"/>
              </a:ext>
            </a:extLst>
          </p:cNvPr>
          <p:cNvSpPr>
            <a:spLocks/>
          </p:cNvSpPr>
          <p:nvPr userDrawn="1"/>
        </p:nvSpPr>
        <p:spPr bwMode="auto">
          <a:xfrm>
            <a:off x="1588" y="2832297"/>
            <a:ext cx="12190412" cy="4100859"/>
          </a:xfrm>
          <a:custGeom>
            <a:avLst/>
            <a:gdLst>
              <a:gd name="T0" fmla="*/ 2093 w 3612"/>
              <a:gd name="T1" fmla="*/ 579 h 941"/>
              <a:gd name="T2" fmla="*/ 0 w 3612"/>
              <a:gd name="T3" fmla="*/ 459 h 941"/>
              <a:gd name="T4" fmla="*/ 0 w 3612"/>
              <a:gd name="T5" fmla="*/ 941 h 941"/>
              <a:gd name="T6" fmla="*/ 3612 w 3612"/>
              <a:gd name="T7" fmla="*/ 941 h 941"/>
              <a:gd name="T8" fmla="*/ 3612 w 3612"/>
              <a:gd name="T9" fmla="*/ 0 h 941"/>
              <a:gd name="T10" fmla="*/ 2093 w 3612"/>
              <a:gd name="T11" fmla="*/ 579 h 941"/>
            </a:gdLst>
            <a:ahLst/>
            <a:cxnLst>
              <a:cxn ang="0">
                <a:pos x="T0" y="T1"/>
              </a:cxn>
              <a:cxn ang="0">
                <a:pos x="T2" y="T3"/>
              </a:cxn>
              <a:cxn ang="0">
                <a:pos x="T4" y="T5"/>
              </a:cxn>
              <a:cxn ang="0">
                <a:pos x="T6" y="T7"/>
              </a:cxn>
              <a:cxn ang="0">
                <a:pos x="T8" y="T9"/>
              </a:cxn>
              <a:cxn ang="0">
                <a:pos x="T10" y="T11"/>
              </a:cxn>
            </a:cxnLst>
            <a:rect l="0" t="0" r="r" b="b"/>
            <a:pathLst>
              <a:path w="3612" h="941">
                <a:moveTo>
                  <a:pt x="2093" y="579"/>
                </a:moveTo>
                <a:cubicBezTo>
                  <a:pt x="1214" y="753"/>
                  <a:pt x="415" y="693"/>
                  <a:pt x="0" y="459"/>
                </a:cubicBezTo>
                <a:cubicBezTo>
                  <a:pt x="0" y="941"/>
                  <a:pt x="0" y="941"/>
                  <a:pt x="0" y="941"/>
                </a:cubicBezTo>
                <a:cubicBezTo>
                  <a:pt x="3612" y="941"/>
                  <a:pt x="3612" y="941"/>
                  <a:pt x="3612" y="941"/>
                </a:cubicBezTo>
                <a:cubicBezTo>
                  <a:pt x="3612" y="0"/>
                  <a:pt x="3612" y="0"/>
                  <a:pt x="3612" y="0"/>
                </a:cubicBezTo>
                <a:cubicBezTo>
                  <a:pt x="3244" y="245"/>
                  <a:pt x="2708" y="458"/>
                  <a:pt x="2093" y="579"/>
                </a:cubicBezTo>
                <a:close/>
              </a:path>
            </a:pathLst>
          </a:custGeom>
          <a:solidFill>
            <a:schemeClr val="tx2"/>
          </a:solidFill>
          <a:ln>
            <a:noFill/>
          </a:ln>
          <a:effectLst>
            <a:outerShdw blurRad="50800" dist="38100" dir="16200000" rotWithShape="0">
              <a:prstClr val="black">
                <a:alpha val="25000"/>
              </a:prstClr>
            </a:outerShdw>
          </a:effectLst>
        </p:spPr>
        <p:txBody>
          <a:bodyPr/>
          <a:lstStyle/>
          <a:p>
            <a:pPr eaLnBrk="1" fontAlgn="auto" hangingPunct="1">
              <a:spcBef>
                <a:spcPts val="0"/>
              </a:spcBef>
              <a:spcAft>
                <a:spcPts val="0"/>
              </a:spcAft>
              <a:defRPr/>
            </a:pPr>
            <a:endParaRPr lang="en-US">
              <a:latin typeface="+mn-lt"/>
            </a:endParaRPr>
          </a:p>
        </p:txBody>
      </p:sp>
      <p:sp>
        <p:nvSpPr>
          <p:cNvPr id="7" name="Freeform 16">
            <a:extLst>
              <a:ext uri="{FF2B5EF4-FFF2-40B4-BE49-F238E27FC236}">
                <a16:creationId xmlns:a16="http://schemas.microsoft.com/office/drawing/2014/main" id="{A7E79C9F-AAA9-5AB0-AA64-A91B54140193}"/>
              </a:ext>
            </a:extLst>
          </p:cNvPr>
          <p:cNvSpPr>
            <a:spLocks/>
          </p:cNvSpPr>
          <p:nvPr userDrawn="1"/>
        </p:nvSpPr>
        <p:spPr bwMode="auto">
          <a:xfrm>
            <a:off x="1588" y="2329841"/>
            <a:ext cx="12190412" cy="4603315"/>
          </a:xfrm>
          <a:custGeom>
            <a:avLst/>
            <a:gdLst>
              <a:gd name="T0" fmla="*/ 2282 w 3612"/>
              <a:gd name="T1" fmla="*/ 577 h 816"/>
              <a:gd name="T2" fmla="*/ 0 w 3612"/>
              <a:gd name="T3" fmla="*/ 0 h 816"/>
              <a:gd name="T4" fmla="*/ 0 w 3612"/>
              <a:gd name="T5" fmla="*/ 816 h 816"/>
              <a:gd name="T6" fmla="*/ 3612 w 3612"/>
              <a:gd name="T7" fmla="*/ 816 h 816"/>
              <a:gd name="T8" fmla="*/ 3612 w 3612"/>
              <a:gd name="T9" fmla="*/ 426 h 816"/>
              <a:gd name="T10" fmla="*/ 2282 w 3612"/>
              <a:gd name="T11" fmla="*/ 577 h 816"/>
            </a:gdLst>
            <a:ahLst/>
            <a:cxnLst>
              <a:cxn ang="0">
                <a:pos x="T0" y="T1"/>
              </a:cxn>
              <a:cxn ang="0">
                <a:pos x="T2" y="T3"/>
              </a:cxn>
              <a:cxn ang="0">
                <a:pos x="T4" y="T5"/>
              </a:cxn>
              <a:cxn ang="0">
                <a:pos x="T6" y="T7"/>
              </a:cxn>
              <a:cxn ang="0">
                <a:pos x="T8" y="T9"/>
              </a:cxn>
              <a:cxn ang="0">
                <a:pos x="T10" y="T11"/>
              </a:cxn>
            </a:cxnLst>
            <a:rect l="0" t="0" r="r" b="b"/>
            <a:pathLst>
              <a:path w="3612" h="816">
                <a:moveTo>
                  <a:pt x="2282" y="577"/>
                </a:moveTo>
                <a:cubicBezTo>
                  <a:pt x="1273" y="577"/>
                  <a:pt x="403" y="341"/>
                  <a:pt x="0" y="0"/>
                </a:cubicBezTo>
                <a:cubicBezTo>
                  <a:pt x="0" y="816"/>
                  <a:pt x="0" y="816"/>
                  <a:pt x="0" y="816"/>
                </a:cubicBezTo>
                <a:cubicBezTo>
                  <a:pt x="3612" y="816"/>
                  <a:pt x="3612" y="816"/>
                  <a:pt x="3612" y="816"/>
                </a:cubicBezTo>
                <a:cubicBezTo>
                  <a:pt x="3612" y="426"/>
                  <a:pt x="3612" y="426"/>
                  <a:pt x="3612" y="426"/>
                </a:cubicBezTo>
                <a:cubicBezTo>
                  <a:pt x="3225" y="522"/>
                  <a:pt x="2770" y="577"/>
                  <a:pt x="2282" y="577"/>
                </a:cubicBezTo>
                <a:close/>
              </a:path>
            </a:pathLst>
          </a:custGeom>
          <a:solidFill>
            <a:srgbClr val="F2F2F2"/>
          </a:solidFill>
          <a:ln>
            <a:noFill/>
          </a:ln>
          <a:effectLst>
            <a:outerShdw blurRad="50800" dist="38100" dir="16200000" rotWithShape="0">
              <a:prstClr val="black">
                <a:alpha val="25000"/>
              </a:prstClr>
            </a:outerShdw>
          </a:effectLst>
        </p:spPr>
        <p:txBody>
          <a:bodyPr/>
          <a:lstStyle/>
          <a:p>
            <a:pPr eaLnBrk="1" fontAlgn="auto" hangingPunct="1">
              <a:spcBef>
                <a:spcPts val="0"/>
              </a:spcBef>
              <a:spcAft>
                <a:spcPts val="0"/>
              </a:spcAft>
              <a:defRPr/>
            </a:pPr>
            <a:endParaRPr lang="en-US">
              <a:noFill/>
              <a:latin typeface="+mn-lt"/>
            </a:endParaRPr>
          </a:p>
        </p:txBody>
      </p:sp>
      <p:sp>
        <p:nvSpPr>
          <p:cNvPr id="8" name="Title 1">
            <a:extLst>
              <a:ext uri="{FF2B5EF4-FFF2-40B4-BE49-F238E27FC236}">
                <a16:creationId xmlns:a16="http://schemas.microsoft.com/office/drawing/2014/main" id="{E2357DB3-EA6B-D41D-BCAA-315A7208B761}"/>
              </a:ext>
            </a:extLst>
          </p:cNvPr>
          <p:cNvSpPr>
            <a:spLocks noGrp="1"/>
          </p:cNvSpPr>
          <p:nvPr>
            <p:ph type="ctrTitle"/>
          </p:nvPr>
        </p:nvSpPr>
        <p:spPr>
          <a:xfrm>
            <a:off x="409671" y="5223529"/>
            <a:ext cx="9144000" cy="973838"/>
          </a:xfrm>
        </p:spPr>
        <p:txBody>
          <a:bodyPr anchor="b"/>
          <a:lstStyle>
            <a:lvl1pPr algn="l">
              <a:defRPr sz="4000">
                <a:solidFill>
                  <a:srgbClr val="04244D"/>
                </a:solidFill>
              </a:defRPr>
            </a:lvl1pPr>
          </a:lstStyle>
          <a:p>
            <a:r>
              <a:rPr lang="en-US"/>
              <a:t>Click to edit Master title style</a:t>
            </a:r>
          </a:p>
        </p:txBody>
      </p:sp>
      <p:sp>
        <p:nvSpPr>
          <p:cNvPr id="12" name="Subtitle 2">
            <a:extLst>
              <a:ext uri="{FF2B5EF4-FFF2-40B4-BE49-F238E27FC236}">
                <a16:creationId xmlns:a16="http://schemas.microsoft.com/office/drawing/2014/main" id="{7DC3E4D2-C54E-58E5-2C64-8492F0905C8E}"/>
              </a:ext>
            </a:extLst>
          </p:cNvPr>
          <p:cNvSpPr>
            <a:spLocks noGrp="1"/>
          </p:cNvSpPr>
          <p:nvPr>
            <p:ph type="subTitle" idx="1"/>
          </p:nvPr>
        </p:nvSpPr>
        <p:spPr>
          <a:xfrm>
            <a:off x="409671" y="6298029"/>
            <a:ext cx="9144000" cy="514602"/>
          </a:xfrm>
        </p:spPr>
        <p:txBody>
          <a:bodyPr/>
          <a:lstStyle>
            <a:lvl1pPr marL="0" indent="0" algn="l">
              <a:buNone/>
              <a:defRPr sz="2400" b="1">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75938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2 lin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4A377D0-2EF8-96BC-FB62-8947584559E7}"/>
              </a:ext>
            </a:extLst>
          </p:cNvPr>
          <p:cNvSpPr>
            <a:spLocks noGrp="1"/>
          </p:cNvSpPr>
          <p:nvPr>
            <p:ph type="pic" sz="quarter" idx="13"/>
          </p:nvPr>
        </p:nvSpPr>
        <p:spPr bwMode="auto">
          <a:xfrm>
            <a:off x="0" y="0"/>
            <a:ext cx="12192000" cy="5611877"/>
          </a:xfrm>
          <a:custGeom>
            <a:avLst/>
            <a:gdLst>
              <a:gd name="connsiteX0" fmla="*/ 0 w 12192000"/>
              <a:gd name="connsiteY0" fmla="*/ 0 h 5576256"/>
              <a:gd name="connsiteX1" fmla="*/ 12192000 w 12192000"/>
              <a:gd name="connsiteY1" fmla="*/ 0 h 5576256"/>
              <a:gd name="connsiteX2" fmla="*/ 12192000 w 12192000"/>
              <a:gd name="connsiteY2" fmla="*/ 2367918 h 5576256"/>
              <a:gd name="connsiteX3" fmla="*/ 7065412 w 12192000"/>
              <a:gd name="connsiteY3" fmla="*/ 4735665 h 5576256"/>
              <a:gd name="connsiteX4" fmla="*/ 6512589 w 12192000"/>
              <a:gd name="connsiteY4" fmla="*/ 4857927 h 5576256"/>
              <a:gd name="connsiteX5" fmla="*/ 6369306 w 12192000"/>
              <a:gd name="connsiteY5" fmla="*/ 4884269 h 5576256"/>
              <a:gd name="connsiteX6" fmla="*/ 5844548 w 12192000"/>
              <a:gd name="connsiteY6" fmla="*/ 4823655 h 5576256"/>
              <a:gd name="connsiteX7" fmla="*/ 1588 w 12192000"/>
              <a:gd name="connsiteY7" fmla="*/ 1896431 h 5576256"/>
              <a:gd name="connsiteX8" fmla="*/ 1588 w 12192000"/>
              <a:gd name="connsiteY8" fmla="*/ 4046239 h 5576256"/>
              <a:gd name="connsiteX9" fmla="*/ 1588 w 12192000"/>
              <a:gd name="connsiteY9" fmla="*/ 4244940 h 5576256"/>
              <a:gd name="connsiteX10" fmla="*/ 1588 w 12192000"/>
              <a:gd name="connsiteY10" fmla="*/ 4277408 h 5576256"/>
              <a:gd name="connsiteX11" fmla="*/ 1588 w 12192000"/>
              <a:gd name="connsiteY11" fmla="*/ 4424014 h 5576256"/>
              <a:gd name="connsiteX12" fmla="*/ 1588 w 12192000"/>
              <a:gd name="connsiteY12" fmla="*/ 4491546 h 5576256"/>
              <a:gd name="connsiteX13" fmla="*/ 1588 w 12192000"/>
              <a:gd name="connsiteY13" fmla="*/ 4591900 h 5576256"/>
              <a:gd name="connsiteX14" fmla="*/ 1588 w 12192000"/>
              <a:gd name="connsiteY14" fmla="*/ 4689303 h 5576256"/>
              <a:gd name="connsiteX15" fmla="*/ 1588 w 12192000"/>
              <a:gd name="connsiteY15" fmla="*/ 4748958 h 5576256"/>
              <a:gd name="connsiteX16" fmla="*/ 1588 w 12192000"/>
              <a:gd name="connsiteY16" fmla="*/ 4871333 h 5576256"/>
              <a:gd name="connsiteX17" fmla="*/ 1588 w 12192000"/>
              <a:gd name="connsiteY17" fmla="*/ 4895550 h 5576256"/>
              <a:gd name="connsiteX18" fmla="*/ 1588 w 12192000"/>
              <a:gd name="connsiteY18" fmla="*/ 5032036 h 5576256"/>
              <a:gd name="connsiteX19" fmla="*/ 1588 w 12192000"/>
              <a:gd name="connsiteY19" fmla="*/ 5038286 h 5576256"/>
              <a:gd name="connsiteX20" fmla="*/ 1588 w 12192000"/>
              <a:gd name="connsiteY20" fmla="*/ 5158777 h 5576256"/>
              <a:gd name="connsiteX21" fmla="*/ 1588 w 12192000"/>
              <a:gd name="connsiteY21" fmla="*/ 5190815 h 5576256"/>
              <a:gd name="connsiteX22" fmla="*/ 1588 w 12192000"/>
              <a:gd name="connsiteY22" fmla="*/ 5276135 h 5576256"/>
              <a:gd name="connsiteX23" fmla="*/ 1588 w 12192000"/>
              <a:gd name="connsiteY23" fmla="*/ 5329571 h 5576256"/>
              <a:gd name="connsiteX24" fmla="*/ 1588 w 12192000"/>
              <a:gd name="connsiteY24" fmla="*/ 5384470 h 5576256"/>
              <a:gd name="connsiteX25" fmla="*/ 1588 w 12192000"/>
              <a:gd name="connsiteY25" fmla="*/ 5455205 h 5576256"/>
              <a:gd name="connsiteX26" fmla="*/ 1588 w 12192000"/>
              <a:gd name="connsiteY26" fmla="*/ 5484143 h 5576256"/>
              <a:gd name="connsiteX27" fmla="*/ 1588 w 12192000"/>
              <a:gd name="connsiteY27" fmla="*/ 5568370 h 5576256"/>
              <a:gd name="connsiteX28" fmla="*/ 1588 w 12192000"/>
              <a:gd name="connsiteY28" fmla="*/ 5575514 h 5576256"/>
              <a:gd name="connsiteX29" fmla="*/ 1588 w 12192000"/>
              <a:gd name="connsiteY29" fmla="*/ 5576256 h 5576256"/>
              <a:gd name="connsiteX30" fmla="*/ 0 w 12192000"/>
              <a:gd name="connsiteY30" fmla="*/ 5576256 h 557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5576256">
                <a:moveTo>
                  <a:pt x="0" y="0"/>
                </a:moveTo>
                <a:lnTo>
                  <a:pt x="12192000" y="0"/>
                </a:lnTo>
                <a:lnTo>
                  <a:pt x="12192000" y="2367918"/>
                </a:lnTo>
                <a:cubicBezTo>
                  <a:pt x="10950009" y="3369815"/>
                  <a:pt x="9141022" y="4240851"/>
                  <a:pt x="7065412" y="4735665"/>
                </a:cubicBezTo>
                <a:cubicBezTo>
                  <a:pt x="6879999" y="4780137"/>
                  <a:pt x="6695641" y="4820871"/>
                  <a:pt x="6512589" y="4857927"/>
                </a:cubicBezTo>
                <a:lnTo>
                  <a:pt x="6369306" y="4884269"/>
                </a:lnTo>
                <a:lnTo>
                  <a:pt x="5844548" y="4823655"/>
                </a:lnTo>
                <a:cubicBezTo>
                  <a:pt x="3252257" y="4462820"/>
                  <a:pt x="1106682" y="3363093"/>
                  <a:pt x="1588" y="1896431"/>
                </a:cubicBezTo>
                <a:cubicBezTo>
                  <a:pt x="1588" y="2782284"/>
                  <a:pt x="1588" y="3486468"/>
                  <a:pt x="1588" y="4046239"/>
                </a:cubicBezTo>
                <a:lnTo>
                  <a:pt x="1588" y="4244940"/>
                </a:lnTo>
                <a:lnTo>
                  <a:pt x="1588" y="4277408"/>
                </a:lnTo>
                <a:lnTo>
                  <a:pt x="1588" y="4424014"/>
                </a:lnTo>
                <a:lnTo>
                  <a:pt x="1588" y="4491546"/>
                </a:lnTo>
                <a:lnTo>
                  <a:pt x="1588" y="4591900"/>
                </a:lnTo>
                <a:lnTo>
                  <a:pt x="1588" y="4689303"/>
                </a:lnTo>
                <a:lnTo>
                  <a:pt x="1588" y="4748958"/>
                </a:lnTo>
                <a:lnTo>
                  <a:pt x="1588" y="4871333"/>
                </a:lnTo>
                <a:lnTo>
                  <a:pt x="1588" y="4895550"/>
                </a:lnTo>
                <a:lnTo>
                  <a:pt x="1588" y="5032036"/>
                </a:lnTo>
                <a:lnTo>
                  <a:pt x="1588" y="5038286"/>
                </a:lnTo>
                <a:lnTo>
                  <a:pt x="1588" y="5158777"/>
                </a:lnTo>
                <a:lnTo>
                  <a:pt x="1588" y="5190815"/>
                </a:lnTo>
                <a:lnTo>
                  <a:pt x="1588" y="5276135"/>
                </a:lnTo>
                <a:lnTo>
                  <a:pt x="1588" y="5329571"/>
                </a:lnTo>
                <a:lnTo>
                  <a:pt x="1588" y="5384470"/>
                </a:lnTo>
                <a:lnTo>
                  <a:pt x="1588" y="5455205"/>
                </a:lnTo>
                <a:lnTo>
                  <a:pt x="1588" y="5484143"/>
                </a:lnTo>
                <a:lnTo>
                  <a:pt x="1588" y="5568370"/>
                </a:lnTo>
                <a:lnTo>
                  <a:pt x="1588" y="5575514"/>
                </a:lnTo>
                <a:lnTo>
                  <a:pt x="1588" y="5576256"/>
                </a:lnTo>
                <a:lnTo>
                  <a:pt x="0" y="557625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oAutofit/>
          </a:bodyPr>
          <a:lstStyle/>
          <a:p>
            <a:pPr lvl="0"/>
            <a:endParaRPr lang="en-US" noProof="0"/>
          </a:p>
        </p:txBody>
      </p:sp>
      <p:sp>
        <p:nvSpPr>
          <p:cNvPr id="10" name="Freeform 15">
            <a:extLst>
              <a:ext uri="{FF2B5EF4-FFF2-40B4-BE49-F238E27FC236}">
                <a16:creationId xmlns:a16="http://schemas.microsoft.com/office/drawing/2014/main" id="{50D3835E-7CD8-314E-2DCD-9E7B72660F96}"/>
              </a:ext>
            </a:extLst>
          </p:cNvPr>
          <p:cNvSpPr>
            <a:spLocks/>
          </p:cNvSpPr>
          <p:nvPr userDrawn="1"/>
        </p:nvSpPr>
        <p:spPr bwMode="auto">
          <a:xfrm>
            <a:off x="1588" y="2231049"/>
            <a:ext cx="12190412" cy="4100859"/>
          </a:xfrm>
          <a:custGeom>
            <a:avLst/>
            <a:gdLst>
              <a:gd name="T0" fmla="*/ 2093 w 3612"/>
              <a:gd name="T1" fmla="*/ 579 h 941"/>
              <a:gd name="T2" fmla="*/ 0 w 3612"/>
              <a:gd name="T3" fmla="*/ 459 h 941"/>
              <a:gd name="T4" fmla="*/ 0 w 3612"/>
              <a:gd name="T5" fmla="*/ 941 h 941"/>
              <a:gd name="T6" fmla="*/ 3612 w 3612"/>
              <a:gd name="T7" fmla="*/ 941 h 941"/>
              <a:gd name="T8" fmla="*/ 3612 w 3612"/>
              <a:gd name="T9" fmla="*/ 0 h 941"/>
              <a:gd name="T10" fmla="*/ 2093 w 3612"/>
              <a:gd name="T11" fmla="*/ 579 h 941"/>
            </a:gdLst>
            <a:ahLst/>
            <a:cxnLst>
              <a:cxn ang="0">
                <a:pos x="T0" y="T1"/>
              </a:cxn>
              <a:cxn ang="0">
                <a:pos x="T2" y="T3"/>
              </a:cxn>
              <a:cxn ang="0">
                <a:pos x="T4" y="T5"/>
              </a:cxn>
              <a:cxn ang="0">
                <a:pos x="T6" y="T7"/>
              </a:cxn>
              <a:cxn ang="0">
                <a:pos x="T8" y="T9"/>
              </a:cxn>
              <a:cxn ang="0">
                <a:pos x="T10" y="T11"/>
              </a:cxn>
            </a:cxnLst>
            <a:rect l="0" t="0" r="r" b="b"/>
            <a:pathLst>
              <a:path w="3612" h="941">
                <a:moveTo>
                  <a:pt x="2093" y="579"/>
                </a:moveTo>
                <a:cubicBezTo>
                  <a:pt x="1214" y="753"/>
                  <a:pt x="415" y="693"/>
                  <a:pt x="0" y="459"/>
                </a:cubicBezTo>
                <a:cubicBezTo>
                  <a:pt x="0" y="941"/>
                  <a:pt x="0" y="941"/>
                  <a:pt x="0" y="941"/>
                </a:cubicBezTo>
                <a:cubicBezTo>
                  <a:pt x="3612" y="941"/>
                  <a:pt x="3612" y="941"/>
                  <a:pt x="3612" y="941"/>
                </a:cubicBezTo>
                <a:cubicBezTo>
                  <a:pt x="3612" y="0"/>
                  <a:pt x="3612" y="0"/>
                  <a:pt x="3612" y="0"/>
                </a:cubicBezTo>
                <a:cubicBezTo>
                  <a:pt x="3244" y="245"/>
                  <a:pt x="2708" y="458"/>
                  <a:pt x="2093" y="579"/>
                </a:cubicBezTo>
                <a:close/>
              </a:path>
            </a:pathLst>
          </a:custGeom>
          <a:solidFill>
            <a:schemeClr val="tx2"/>
          </a:solidFill>
          <a:ln>
            <a:noFill/>
          </a:ln>
          <a:effectLst>
            <a:outerShdw blurRad="50800" dist="38100" dir="16200000" rotWithShape="0">
              <a:prstClr val="black">
                <a:alpha val="25000"/>
              </a:prstClr>
            </a:outerShdw>
          </a:effectLst>
        </p:spPr>
        <p:txBody>
          <a:bodyPr/>
          <a:lstStyle/>
          <a:p>
            <a:pPr eaLnBrk="1" fontAlgn="auto" hangingPunct="1">
              <a:spcBef>
                <a:spcPts val="0"/>
              </a:spcBef>
              <a:spcAft>
                <a:spcPts val="0"/>
              </a:spcAft>
              <a:defRPr/>
            </a:pPr>
            <a:endParaRPr lang="en-US">
              <a:latin typeface="+mn-lt"/>
            </a:endParaRPr>
          </a:p>
        </p:txBody>
      </p:sp>
      <p:sp>
        <p:nvSpPr>
          <p:cNvPr id="7" name="Freeform: Shape 6">
            <a:extLst>
              <a:ext uri="{FF2B5EF4-FFF2-40B4-BE49-F238E27FC236}">
                <a16:creationId xmlns:a16="http://schemas.microsoft.com/office/drawing/2014/main" id="{5F1F4653-386F-960B-EBD7-736851CF0D8C}"/>
              </a:ext>
            </a:extLst>
          </p:cNvPr>
          <p:cNvSpPr/>
          <p:nvPr userDrawn="1"/>
        </p:nvSpPr>
        <p:spPr bwMode="auto">
          <a:xfrm>
            <a:off x="0" y="1728593"/>
            <a:ext cx="12192000" cy="5129407"/>
          </a:xfrm>
          <a:custGeom>
            <a:avLst/>
            <a:gdLst>
              <a:gd name="connsiteX0" fmla="*/ 1588 w 12192000"/>
              <a:gd name="connsiteY0" fmla="*/ 0 h 5129407"/>
              <a:gd name="connsiteX1" fmla="*/ 7703283 w 12192000"/>
              <a:gd name="connsiteY1" fmla="*/ 3255040 h 5129407"/>
              <a:gd name="connsiteX2" fmla="*/ 12192000 w 12192000"/>
              <a:gd name="connsiteY2" fmla="*/ 2403201 h 5129407"/>
              <a:gd name="connsiteX3" fmla="*/ 12192000 w 12192000"/>
              <a:gd name="connsiteY3" fmla="*/ 4603315 h 5129407"/>
              <a:gd name="connsiteX4" fmla="*/ 12190412 w 12192000"/>
              <a:gd name="connsiteY4" fmla="*/ 4603315 h 5129407"/>
              <a:gd name="connsiteX5" fmla="*/ 12190412 w 12192000"/>
              <a:gd name="connsiteY5" fmla="*/ 5129407 h 5129407"/>
              <a:gd name="connsiteX6" fmla="*/ 0 w 12192000"/>
              <a:gd name="connsiteY6" fmla="*/ 5129407 h 5129407"/>
              <a:gd name="connsiteX7" fmla="*/ 0 w 12192000"/>
              <a:gd name="connsiteY7" fmla="*/ 3847663 h 5129407"/>
              <a:gd name="connsiteX8" fmla="*/ 1588 w 12192000"/>
              <a:gd name="connsiteY8" fmla="*/ 3847663 h 5129407"/>
              <a:gd name="connsiteX9" fmla="*/ 1588 w 12192000"/>
              <a:gd name="connsiteY9" fmla="*/ 3784024 h 5129407"/>
              <a:gd name="connsiteX10" fmla="*/ 1588 w 12192000"/>
              <a:gd name="connsiteY10" fmla="*/ 0 h 512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5129407">
                <a:moveTo>
                  <a:pt x="1588" y="0"/>
                </a:moveTo>
                <a:cubicBezTo>
                  <a:pt x="1361703" y="1923689"/>
                  <a:pt x="4297932" y="3255040"/>
                  <a:pt x="7703283" y="3255040"/>
                </a:cubicBezTo>
                <a:cubicBezTo>
                  <a:pt x="9350271" y="3255040"/>
                  <a:pt x="10885884" y="2944768"/>
                  <a:pt x="12192000" y="2403201"/>
                </a:cubicBezTo>
                <a:cubicBezTo>
                  <a:pt x="12192000" y="2403201"/>
                  <a:pt x="12192000" y="2403201"/>
                  <a:pt x="12192000" y="4603315"/>
                </a:cubicBezTo>
                <a:lnTo>
                  <a:pt x="12190412" y="4603315"/>
                </a:lnTo>
                <a:lnTo>
                  <a:pt x="12190412" y="5129407"/>
                </a:lnTo>
                <a:lnTo>
                  <a:pt x="0" y="5129407"/>
                </a:lnTo>
                <a:lnTo>
                  <a:pt x="0" y="3847663"/>
                </a:lnTo>
                <a:lnTo>
                  <a:pt x="1588" y="3847663"/>
                </a:lnTo>
                <a:lnTo>
                  <a:pt x="1588" y="3784024"/>
                </a:lnTo>
                <a:cubicBezTo>
                  <a:pt x="1588" y="3146797"/>
                  <a:pt x="1588" y="2013950"/>
                  <a:pt x="1588" y="0"/>
                </a:cubicBezTo>
                <a:close/>
              </a:path>
            </a:pathLst>
          </a:custGeom>
          <a:solidFill>
            <a:srgbClr val="F2F2F2"/>
          </a:solidFill>
          <a:ln>
            <a:noFill/>
          </a:ln>
          <a:effectLst>
            <a:outerShdw blurRad="50800" dist="38100" dir="16200000" rotWithShape="0">
              <a:prstClr val="black">
                <a:alpha val="25000"/>
              </a:prstClr>
            </a:outerShdw>
          </a:effectLst>
        </p:spPr>
        <p:txBody>
          <a:bodyPr wrap="square" rtlCol="0" anchor="ctr">
            <a:noAutofit/>
          </a:bodyPr>
          <a:lstStyle/>
          <a:p>
            <a:pPr algn="l" eaLnBrk="1" fontAlgn="auto" hangingPunct="1">
              <a:spcBef>
                <a:spcPts val="0"/>
              </a:spcBef>
              <a:spcAft>
                <a:spcPts val="0"/>
              </a:spcAft>
            </a:pPr>
            <a:endParaRPr lang="en-US">
              <a:latin typeface="+mn-lt"/>
            </a:endParaRPr>
          </a:p>
        </p:txBody>
      </p:sp>
      <p:sp>
        <p:nvSpPr>
          <p:cNvPr id="2" name="Title 1"/>
          <p:cNvSpPr>
            <a:spLocks noGrp="1"/>
          </p:cNvSpPr>
          <p:nvPr>
            <p:ph type="ctrTitle"/>
          </p:nvPr>
        </p:nvSpPr>
        <p:spPr>
          <a:xfrm>
            <a:off x="409671" y="5044714"/>
            <a:ext cx="9144000" cy="1207945"/>
          </a:xfrm>
        </p:spPr>
        <p:txBody>
          <a:bodyPr anchor="t"/>
          <a:lstStyle>
            <a:lvl1pPr algn="l">
              <a:defRPr sz="4000">
                <a:solidFill>
                  <a:srgbClr val="04244D"/>
                </a:solidFill>
              </a:defRPr>
            </a:lvl1pPr>
          </a:lstStyle>
          <a:p>
            <a:r>
              <a:rPr lang="en-US"/>
              <a:t>Click to edit Master title style</a:t>
            </a:r>
          </a:p>
        </p:txBody>
      </p:sp>
      <p:sp>
        <p:nvSpPr>
          <p:cNvPr id="3" name="Subtitle 2"/>
          <p:cNvSpPr>
            <a:spLocks noGrp="1"/>
          </p:cNvSpPr>
          <p:nvPr>
            <p:ph type="subTitle" idx="1"/>
          </p:nvPr>
        </p:nvSpPr>
        <p:spPr>
          <a:xfrm>
            <a:off x="409671" y="6298029"/>
            <a:ext cx="9144000" cy="514602"/>
          </a:xfrm>
        </p:spPr>
        <p:txBody>
          <a:bodyPr/>
          <a:lstStyle>
            <a:lvl1pPr marL="0" indent="0" algn="l">
              <a:buNone/>
              <a:defRPr sz="2400" b="1">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9338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Full-body tex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80D44FBB-D53B-8C99-9DAE-5521D31A66BB}"/>
              </a:ext>
              <a:ext uri="{C183D7F6-B498-43B3-948B-1728B52AA6E4}">
                <adec:decorative xmlns:adec="http://schemas.microsoft.com/office/drawing/2017/decorative" val="1"/>
              </a:ext>
            </a:extLst>
          </p:cNvPr>
          <p:cNvSpPr>
            <a:spLocks/>
          </p:cNvSpPr>
          <p:nvPr userDrawn="1"/>
        </p:nvSpPr>
        <p:spPr bwMode="auto">
          <a:xfrm>
            <a:off x="9767888" y="4114800"/>
            <a:ext cx="2447925" cy="2754313"/>
          </a:xfrm>
          <a:custGeom>
            <a:avLst/>
            <a:gdLst>
              <a:gd name="T0" fmla="*/ 0 w 942"/>
              <a:gd name="T1" fmla="*/ 2147483646 h 1060"/>
              <a:gd name="T2" fmla="*/ 2147483646 w 942"/>
              <a:gd name="T3" fmla="*/ 2147483646 h 1060"/>
              <a:gd name="T4" fmla="*/ 2147483646 w 942"/>
              <a:gd name="T5" fmla="*/ 0 h 1060"/>
              <a:gd name="T6" fmla="*/ 2147483646 w 942"/>
              <a:gd name="T7" fmla="*/ 0 h 1060"/>
              <a:gd name="T8" fmla="*/ 0 w 942"/>
              <a:gd name="T9" fmla="*/ 2147483646 h 10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2" h="1060">
                <a:moveTo>
                  <a:pt x="0" y="1060"/>
                </a:moveTo>
                <a:cubicBezTo>
                  <a:pt x="942" y="1060"/>
                  <a:pt x="942" y="1060"/>
                  <a:pt x="942" y="1060"/>
                </a:cubicBezTo>
                <a:cubicBezTo>
                  <a:pt x="942" y="0"/>
                  <a:pt x="942" y="0"/>
                  <a:pt x="942" y="0"/>
                </a:cubicBezTo>
                <a:cubicBezTo>
                  <a:pt x="941" y="0"/>
                  <a:pt x="941" y="0"/>
                  <a:pt x="941" y="0"/>
                </a:cubicBezTo>
                <a:cubicBezTo>
                  <a:pt x="925" y="504"/>
                  <a:pt x="533" y="927"/>
                  <a:pt x="0" y="1060"/>
                </a:cubicBezTo>
                <a:close/>
              </a:path>
            </a:pathLst>
          </a:custGeom>
          <a:solidFill>
            <a:schemeClr val="tx2"/>
          </a:solidFill>
          <a:ln>
            <a:noFill/>
          </a:ln>
        </p:spPr>
        <p:txBody>
          <a:bodyPr/>
          <a:lstStyle/>
          <a:p>
            <a:endParaRPr lang="en-US"/>
          </a:p>
        </p:txBody>
      </p:sp>
      <p:sp>
        <p:nvSpPr>
          <p:cNvPr id="5" name="Freeform 12">
            <a:extLst>
              <a:ext uri="{FF2B5EF4-FFF2-40B4-BE49-F238E27FC236}">
                <a16:creationId xmlns:a16="http://schemas.microsoft.com/office/drawing/2014/main" id="{00C923D4-A89F-38A5-FAE7-392FCF64C057}"/>
              </a:ext>
              <a:ext uri="{C183D7F6-B498-43B3-948B-1728B52AA6E4}">
                <adec:decorative xmlns:adec="http://schemas.microsoft.com/office/drawing/2017/decorative" val="1"/>
              </a:ext>
            </a:extLst>
          </p:cNvPr>
          <p:cNvSpPr>
            <a:spLocks/>
          </p:cNvSpPr>
          <p:nvPr userDrawn="1"/>
        </p:nvSpPr>
        <p:spPr bwMode="auto">
          <a:xfrm>
            <a:off x="8924925" y="5341938"/>
            <a:ext cx="3290888" cy="1527175"/>
          </a:xfrm>
          <a:custGeom>
            <a:avLst/>
            <a:gdLst>
              <a:gd name="T0" fmla="*/ 0 w 1266"/>
              <a:gd name="T1" fmla="*/ 2147483646 h 588"/>
              <a:gd name="T2" fmla="*/ 0 w 1266"/>
              <a:gd name="T3" fmla="*/ 2147483646 h 588"/>
              <a:gd name="T4" fmla="*/ 2147483646 w 1266"/>
              <a:gd name="T5" fmla="*/ 2147483646 h 588"/>
              <a:gd name="T6" fmla="*/ 2147483646 w 1266"/>
              <a:gd name="T7" fmla="*/ 0 h 588"/>
              <a:gd name="T8" fmla="*/ 0 w 1266"/>
              <a:gd name="T9" fmla="*/ 2147483646 h 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6" h="588">
                <a:moveTo>
                  <a:pt x="0" y="586"/>
                </a:moveTo>
                <a:cubicBezTo>
                  <a:pt x="0" y="588"/>
                  <a:pt x="0" y="588"/>
                  <a:pt x="0" y="588"/>
                </a:cubicBezTo>
                <a:cubicBezTo>
                  <a:pt x="1266" y="588"/>
                  <a:pt x="1266" y="588"/>
                  <a:pt x="1266" y="588"/>
                </a:cubicBezTo>
                <a:cubicBezTo>
                  <a:pt x="1266" y="0"/>
                  <a:pt x="1266" y="0"/>
                  <a:pt x="1266" y="0"/>
                </a:cubicBezTo>
                <a:cubicBezTo>
                  <a:pt x="1081" y="326"/>
                  <a:pt x="589" y="565"/>
                  <a:pt x="0" y="586"/>
                </a:cubicBezTo>
                <a:close/>
              </a:path>
            </a:pathLst>
          </a:custGeom>
          <a:solidFill>
            <a:schemeClr val="tx1"/>
          </a:solidFill>
          <a:ln>
            <a:noFill/>
          </a:ln>
        </p:spPr>
        <p:txBody>
          <a:bodyPr/>
          <a:lstStyle/>
          <a:p>
            <a:endParaRPr lang="en-US"/>
          </a:p>
        </p:txBody>
      </p:sp>
      <p:sp>
        <p:nvSpPr>
          <p:cNvPr id="6" name="Freeform 9">
            <a:extLst>
              <a:ext uri="{FF2B5EF4-FFF2-40B4-BE49-F238E27FC236}">
                <a16:creationId xmlns:a16="http://schemas.microsoft.com/office/drawing/2014/main" id="{473D8217-6E29-F4C0-81DF-44BF8529ED1A}"/>
              </a:ext>
            </a:extLst>
          </p:cNvPr>
          <p:cNvSpPr>
            <a:spLocks/>
          </p:cNvSpPr>
          <p:nvPr userDrawn="1"/>
        </p:nvSpPr>
        <p:spPr bwMode="auto">
          <a:xfrm rot="10800000">
            <a:off x="0" y="0"/>
            <a:ext cx="1023938" cy="1152525"/>
          </a:xfrm>
          <a:custGeom>
            <a:avLst/>
            <a:gdLst>
              <a:gd name="T0" fmla="*/ 0 w 942"/>
              <a:gd name="T1" fmla="*/ 2147483646 h 1060"/>
              <a:gd name="T2" fmla="*/ 2147483646 w 942"/>
              <a:gd name="T3" fmla="*/ 2147483646 h 1060"/>
              <a:gd name="T4" fmla="*/ 2147483646 w 942"/>
              <a:gd name="T5" fmla="*/ 0 h 1060"/>
              <a:gd name="T6" fmla="*/ 2147483646 w 942"/>
              <a:gd name="T7" fmla="*/ 0 h 1060"/>
              <a:gd name="T8" fmla="*/ 0 w 942"/>
              <a:gd name="T9" fmla="*/ 2147483646 h 10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2" h="1060">
                <a:moveTo>
                  <a:pt x="0" y="1060"/>
                </a:moveTo>
                <a:cubicBezTo>
                  <a:pt x="942" y="1060"/>
                  <a:pt x="942" y="1060"/>
                  <a:pt x="942" y="1060"/>
                </a:cubicBezTo>
                <a:cubicBezTo>
                  <a:pt x="942" y="0"/>
                  <a:pt x="942" y="0"/>
                  <a:pt x="942" y="0"/>
                </a:cubicBezTo>
                <a:cubicBezTo>
                  <a:pt x="941" y="0"/>
                  <a:pt x="941" y="0"/>
                  <a:pt x="941" y="0"/>
                </a:cubicBezTo>
                <a:cubicBezTo>
                  <a:pt x="925" y="504"/>
                  <a:pt x="533" y="927"/>
                  <a:pt x="0" y="1060"/>
                </a:cubicBezTo>
                <a:close/>
              </a:path>
            </a:pathLst>
          </a:custGeom>
          <a:solidFill>
            <a:schemeClr val="tx2"/>
          </a:solidFill>
          <a:ln>
            <a:noFill/>
          </a:ln>
        </p:spPr>
        <p:txBody>
          <a:bodyPr/>
          <a:lstStyle/>
          <a:p>
            <a:endParaRPr lang="en-US"/>
          </a:p>
        </p:txBody>
      </p:sp>
      <p:sp>
        <p:nvSpPr>
          <p:cNvPr id="7" name="Freeform 10">
            <a:extLst>
              <a:ext uri="{FF2B5EF4-FFF2-40B4-BE49-F238E27FC236}">
                <a16:creationId xmlns:a16="http://schemas.microsoft.com/office/drawing/2014/main" id="{1F5B6C3D-4FBF-19F9-110E-81B7D88DD861}"/>
              </a:ext>
              <a:ext uri="{C183D7F6-B498-43B3-948B-1728B52AA6E4}">
                <adec:decorative xmlns:adec="http://schemas.microsoft.com/office/drawing/2017/decorative" val="1"/>
              </a:ext>
            </a:extLst>
          </p:cNvPr>
          <p:cNvSpPr>
            <a:spLocks/>
          </p:cNvSpPr>
          <p:nvPr userDrawn="1"/>
        </p:nvSpPr>
        <p:spPr bwMode="auto">
          <a:xfrm rot="10800000">
            <a:off x="0" y="0"/>
            <a:ext cx="1377950" cy="639763"/>
          </a:xfrm>
          <a:custGeom>
            <a:avLst/>
            <a:gdLst>
              <a:gd name="T0" fmla="*/ 0 w 1266"/>
              <a:gd name="T1" fmla="*/ 2147483646 h 588"/>
              <a:gd name="T2" fmla="*/ 0 w 1266"/>
              <a:gd name="T3" fmla="*/ 2147483646 h 588"/>
              <a:gd name="T4" fmla="*/ 2147483646 w 1266"/>
              <a:gd name="T5" fmla="*/ 2147483646 h 588"/>
              <a:gd name="T6" fmla="*/ 2147483646 w 1266"/>
              <a:gd name="T7" fmla="*/ 0 h 588"/>
              <a:gd name="T8" fmla="*/ 0 w 1266"/>
              <a:gd name="T9" fmla="*/ 2147483646 h 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6" h="588">
                <a:moveTo>
                  <a:pt x="0" y="586"/>
                </a:moveTo>
                <a:cubicBezTo>
                  <a:pt x="0" y="588"/>
                  <a:pt x="0" y="588"/>
                  <a:pt x="0" y="588"/>
                </a:cubicBezTo>
                <a:cubicBezTo>
                  <a:pt x="1266" y="588"/>
                  <a:pt x="1266" y="588"/>
                  <a:pt x="1266" y="588"/>
                </a:cubicBezTo>
                <a:cubicBezTo>
                  <a:pt x="1266" y="0"/>
                  <a:pt x="1266" y="0"/>
                  <a:pt x="1266" y="0"/>
                </a:cubicBezTo>
                <a:cubicBezTo>
                  <a:pt x="1081" y="326"/>
                  <a:pt x="589" y="565"/>
                  <a:pt x="0" y="586"/>
                </a:cubicBezTo>
                <a:close/>
              </a:path>
            </a:pathLst>
          </a:custGeom>
          <a:solidFill>
            <a:schemeClr val="tx1"/>
          </a:solidFill>
          <a:ln>
            <a:noFill/>
          </a:ln>
        </p:spPr>
        <p:txBody>
          <a:bodyPr/>
          <a:lstStyle/>
          <a:p>
            <a:endParaRPr lang="en-US"/>
          </a:p>
        </p:txBody>
      </p:sp>
      <p:sp>
        <p:nvSpPr>
          <p:cNvPr id="2" name="Title 1"/>
          <p:cNvSpPr>
            <a:spLocks noGrp="1"/>
          </p:cNvSpPr>
          <p:nvPr>
            <p:ph type="title"/>
          </p:nvPr>
        </p:nvSpPr>
        <p:spPr>
          <a:xfrm>
            <a:off x="977096" y="787078"/>
            <a:ext cx="10515600" cy="903610"/>
          </a:xfrm>
        </p:spPr>
        <p:txBody>
          <a:bodyPr/>
          <a:lstStyle>
            <a:lvl1pPr algn="l">
              <a:defRPr b="1">
                <a:latin typeface="Arial Narrow" panose="020B0606020202030204" pitchFamily="34" charset="0"/>
              </a:defRPr>
            </a:lvl1pPr>
          </a:lstStyle>
          <a:p>
            <a:r>
              <a:rPr lang="en-US"/>
              <a:t>Click to edit Master title style</a:t>
            </a:r>
          </a:p>
        </p:txBody>
      </p:sp>
      <p:sp>
        <p:nvSpPr>
          <p:cNvPr id="3" name="Content Placeholder 2"/>
          <p:cNvSpPr>
            <a:spLocks noGrp="1"/>
          </p:cNvSpPr>
          <p:nvPr>
            <p:ph idx="1"/>
          </p:nvPr>
        </p:nvSpPr>
        <p:spPr>
          <a:xfrm>
            <a:off x="977096" y="1825625"/>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7948ECDD-1077-6326-7AE5-5237ECA94A6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BCBC62F-5905-4B4B-B46E-5E7DB49F4926}" type="datetime1">
              <a:rPr lang="en-US"/>
              <a:pPr>
                <a:defRPr/>
              </a:pPr>
              <a:t>9/8/2025</a:t>
            </a:fld>
            <a:endParaRPr lang="en-US"/>
          </a:p>
        </p:txBody>
      </p:sp>
      <p:sp>
        <p:nvSpPr>
          <p:cNvPr id="10" name="Footer Placeholder 4">
            <a:extLst>
              <a:ext uri="{FF2B5EF4-FFF2-40B4-BE49-F238E27FC236}">
                <a16:creationId xmlns:a16="http://schemas.microsoft.com/office/drawing/2014/main" id="{0CD54A7C-CDEF-38FB-08F6-5F94D3BA116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4C14D888-6D26-DC8E-AA5D-A26CF2E8E2DE}"/>
              </a:ext>
            </a:extLst>
          </p:cNvPr>
          <p:cNvSpPr>
            <a:spLocks noGrp="1"/>
          </p:cNvSpPr>
          <p:nvPr>
            <p:ph type="sldNum" sz="quarter" idx="12"/>
          </p:nvPr>
        </p:nvSpPr>
        <p:spPr>
          <a:xfrm>
            <a:off x="11039475" y="6003925"/>
            <a:ext cx="1111250" cy="365125"/>
          </a:xfrm>
          <a:prstGeom prst="rect">
            <a:avLst/>
          </a:prstGeom>
        </p:spPr>
        <p:txBody>
          <a:bodyPr/>
          <a:lstStyle>
            <a:lvl1pPr algn="r">
              <a:defRPr sz="1200" b="1" smtClean="0">
                <a:solidFill>
                  <a:schemeClr val="bg1"/>
                </a:solidFill>
                <a:latin typeface="+mj-lt"/>
              </a:defRPr>
            </a:lvl1pPr>
          </a:lstStyle>
          <a:p>
            <a:pPr>
              <a:defRPr/>
            </a:pPr>
            <a:fld id="{05652D95-3249-4283-BA00-727613A0C412}" type="slidenum">
              <a:rPr lang="en-US" altLang="en-US" smtClean="0"/>
              <a:pPr>
                <a:defRPr/>
              </a:pPr>
              <a:t>‹#›</a:t>
            </a:fld>
            <a:endParaRPr lang="en-US" altLang="en-US"/>
          </a:p>
        </p:txBody>
      </p:sp>
    </p:spTree>
    <p:extLst>
      <p:ext uri="{BB962C8B-B14F-4D97-AF65-F5344CB8AC3E}">
        <p14:creationId xmlns:p14="http://schemas.microsoft.com/office/powerpoint/2010/main" val="139878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arter-text bottom">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5D9D9CA-C3FF-B21C-8F52-375596DE7131}"/>
              </a:ext>
            </a:extLst>
          </p:cNvPr>
          <p:cNvSpPr>
            <a:spLocks noGrp="1"/>
          </p:cNvSpPr>
          <p:nvPr>
            <p:ph type="pic" sz="quarter" idx="13"/>
          </p:nvPr>
        </p:nvSpPr>
        <p:spPr bwMode="auto">
          <a:xfrm>
            <a:off x="-1587" y="3019"/>
            <a:ext cx="12192000" cy="4509796"/>
          </a:xfrm>
          <a:custGeom>
            <a:avLst/>
            <a:gdLst>
              <a:gd name="connsiteX0" fmla="*/ 0 w 12192000"/>
              <a:gd name="connsiteY0" fmla="*/ 0 h 4509796"/>
              <a:gd name="connsiteX1" fmla="*/ 12192000 w 12192000"/>
              <a:gd name="connsiteY1" fmla="*/ 0 h 4509796"/>
              <a:gd name="connsiteX2" fmla="*/ 12192000 w 12192000"/>
              <a:gd name="connsiteY2" fmla="*/ 3960676 h 4509796"/>
              <a:gd name="connsiteX3" fmla="*/ 7703282 w 12192000"/>
              <a:gd name="connsiteY3" fmla="*/ 4470946 h 4509796"/>
              <a:gd name="connsiteX4" fmla="*/ 1587 w 12192000"/>
              <a:gd name="connsiteY4" fmla="*/ 2521106 h 4509796"/>
              <a:gd name="connsiteX5" fmla="*/ 1587 w 12192000"/>
              <a:gd name="connsiteY5" fmla="*/ 4442260 h 4509796"/>
              <a:gd name="connsiteX6" fmla="*/ 1587 w 12192000"/>
              <a:gd name="connsiteY6" fmla="*/ 4509796 h 4509796"/>
              <a:gd name="connsiteX7" fmla="*/ 0 w 12192000"/>
              <a:gd name="connsiteY7" fmla="*/ 4509796 h 450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509796">
                <a:moveTo>
                  <a:pt x="0" y="0"/>
                </a:moveTo>
                <a:lnTo>
                  <a:pt x="12192000" y="0"/>
                </a:lnTo>
                <a:lnTo>
                  <a:pt x="12192000" y="3960676"/>
                </a:lnTo>
                <a:cubicBezTo>
                  <a:pt x="10885884" y="4285086"/>
                  <a:pt x="9350270" y="4470946"/>
                  <a:pt x="7703282" y="4470946"/>
                </a:cubicBezTo>
                <a:cubicBezTo>
                  <a:pt x="4297932" y="4470946"/>
                  <a:pt x="1361702" y="3673438"/>
                  <a:pt x="1587" y="2521106"/>
                </a:cubicBezTo>
                <a:cubicBezTo>
                  <a:pt x="1587" y="3425906"/>
                  <a:pt x="1587" y="4033819"/>
                  <a:pt x="1587" y="4442260"/>
                </a:cubicBezTo>
                <a:lnTo>
                  <a:pt x="1587" y="4509796"/>
                </a:lnTo>
                <a:lnTo>
                  <a:pt x="0" y="450979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oAutofit/>
          </a:bodyPr>
          <a:lstStyle/>
          <a:p>
            <a:pPr lvl="0"/>
            <a:endParaRPr lang="en-US" noProof="0"/>
          </a:p>
        </p:txBody>
      </p:sp>
      <p:sp>
        <p:nvSpPr>
          <p:cNvPr id="14" name="Freeform 16">
            <a:extLst>
              <a:ext uri="{FF2B5EF4-FFF2-40B4-BE49-F238E27FC236}">
                <a16:creationId xmlns:a16="http://schemas.microsoft.com/office/drawing/2014/main" id="{5A834320-DC58-7124-237C-98285E20D901}"/>
              </a:ext>
              <a:ext uri="{C183D7F6-B498-43B3-948B-1728B52AA6E4}">
                <adec:decorative xmlns:adec="http://schemas.microsoft.com/office/drawing/2017/decorative" val="1"/>
              </a:ext>
            </a:extLst>
          </p:cNvPr>
          <p:cNvSpPr>
            <a:spLocks/>
          </p:cNvSpPr>
          <p:nvPr userDrawn="1"/>
        </p:nvSpPr>
        <p:spPr bwMode="auto">
          <a:xfrm>
            <a:off x="0" y="2524125"/>
            <a:ext cx="12190413" cy="2139950"/>
          </a:xfrm>
          <a:custGeom>
            <a:avLst/>
            <a:gdLst>
              <a:gd name="connsiteX0" fmla="*/ 0 w 12190413"/>
              <a:gd name="connsiteY0" fmla="*/ 0 h 2141128"/>
              <a:gd name="connsiteX1" fmla="*/ 7701695 w 12190413"/>
              <a:gd name="connsiteY1" fmla="*/ 1950913 h 2141128"/>
              <a:gd name="connsiteX2" fmla="*/ 12190413 w 12190413"/>
              <a:gd name="connsiteY2" fmla="*/ 1440362 h 2141128"/>
              <a:gd name="connsiteX3" fmla="*/ 12190413 w 12190413"/>
              <a:gd name="connsiteY3" fmla="*/ 1996664 h 2141128"/>
              <a:gd name="connsiteX4" fmla="*/ 12190413 w 12190413"/>
              <a:gd name="connsiteY4" fmla="*/ 2141128 h 2141128"/>
              <a:gd name="connsiteX5" fmla="*/ 0 w 12190413"/>
              <a:gd name="connsiteY5" fmla="*/ 2141128 h 2141128"/>
              <a:gd name="connsiteX6" fmla="*/ 0 w 12190413"/>
              <a:gd name="connsiteY6" fmla="*/ 2085419 h 2141128"/>
              <a:gd name="connsiteX7" fmla="*/ 0 w 12190413"/>
              <a:gd name="connsiteY7" fmla="*/ 0 h 2141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0413" h="2141128">
                <a:moveTo>
                  <a:pt x="0" y="0"/>
                </a:moveTo>
                <a:cubicBezTo>
                  <a:pt x="1360115" y="1152966"/>
                  <a:pt x="4296345" y="1950913"/>
                  <a:pt x="7701695" y="1950913"/>
                </a:cubicBezTo>
                <a:cubicBezTo>
                  <a:pt x="9348683" y="1950913"/>
                  <a:pt x="10884297" y="1764951"/>
                  <a:pt x="12190413" y="1440362"/>
                </a:cubicBezTo>
                <a:cubicBezTo>
                  <a:pt x="12190413" y="1440362"/>
                  <a:pt x="12190413" y="1440362"/>
                  <a:pt x="12190413" y="1996664"/>
                </a:cubicBezTo>
                <a:lnTo>
                  <a:pt x="12190413" y="2141128"/>
                </a:lnTo>
                <a:lnTo>
                  <a:pt x="0" y="2141128"/>
                </a:lnTo>
                <a:lnTo>
                  <a:pt x="0" y="2085419"/>
                </a:lnTo>
                <a:cubicBezTo>
                  <a:pt x="0" y="1681268"/>
                  <a:pt x="0" y="1034626"/>
                  <a:pt x="0" y="0"/>
                </a:cubicBezTo>
                <a:close/>
              </a:path>
            </a:pathLst>
          </a:custGeom>
          <a:solidFill>
            <a:srgbClr val="F2F2F2"/>
          </a:solidFill>
          <a:ln>
            <a:noFill/>
          </a:ln>
          <a:effectLst>
            <a:outerShdw blurRad="50800" dist="38100" dir="16200000" rotWithShape="0">
              <a:prstClr val="black">
                <a:alpha val="25000"/>
              </a:prstClr>
            </a:outerShdw>
          </a:effectLst>
        </p:spPr>
        <p:txBody>
          <a:bodyPr/>
          <a:lstStyle/>
          <a:p>
            <a:pPr eaLnBrk="1" fontAlgn="auto" hangingPunct="1">
              <a:spcBef>
                <a:spcPts val="0"/>
              </a:spcBef>
              <a:spcAft>
                <a:spcPts val="0"/>
              </a:spcAft>
              <a:defRPr/>
            </a:pPr>
            <a:endParaRPr lang="en-US">
              <a:latin typeface="+mn-lt"/>
            </a:endParaRPr>
          </a:p>
        </p:txBody>
      </p:sp>
      <p:grpSp>
        <p:nvGrpSpPr>
          <p:cNvPr id="4" name="Group 6">
            <a:extLst>
              <a:ext uri="{FF2B5EF4-FFF2-40B4-BE49-F238E27FC236}">
                <a16:creationId xmlns:a16="http://schemas.microsoft.com/office/drawing/2014/main" id="{E00A51D6-90F2-A96D-8B6A-2F30AED20655}"/>
              </a:ext>
              <a:ext uri="{C183D7F6-B498-43B3-948B-1728B52AA6E4}">
                <adec:decorative xmlns:adec="http://schemas.microsoft.com/office/drawing/2017/decorative" val="1"/>
              </a:ext>
            </a:extLst>
          </p:cNvPr>
          <p:cNvGrpSpPr>
            <a:grpSpLocks/>
          </p:cNvGrpSpPr>
          <p:nvPr userDrawn="1"/>
        </p:nvGrpSpPr>
        <p:grpSpPr bwMode="auto">
          <a:xfrm>
            <a:off x="9828213" y="4870450"/>
            <a:ext cx="2387600" cy="1998663"/>
            <a:chOff x="8924925" y="4114799"/>
            <a:chExt cx="3290888" cy="2754314"/>
          </a:xfrm>
          <a:solidFill>
            <a:schemeClr val="tx2"/>
          </a:solidFill>
        </p:grpSpPr>
        <p:sp>
          <p:nvSpPr>
            <p:cNvPr id="5" name="Freeform 11">
              <a:extLst>
                <a:ext uri="{FF2B5EF4-FFF2-40B4-BE49-F238E27FC236}">
                  <a16:creationId xmlns:a16="http://schemas.microsoft.com/office/drawing/2014/main" id="{DD3430E9-3259-BC1E-1CC0-20A87C29B914}"/>
                </a:ext>
              </a:extLst>
            </p:cNvPr>
            <p:cNvSpPr>
              <a:spLocks/>
            </p:cNvSpPr>
            <p:nvPr userDrawn="1"/>
          </p:nvSpPr>
          <p:spPr bwMode="auto">
            <a:xfrm>
              <a:off x="9767339" y="4114799"/>
              <a:ext cx="2448474" cy="2754313"/>
            </a:xfrm>
            <a:custGeom>
              <a:avLst/>
              <a:gdLst>
                <a:gd name="T0" fmla="*/ 0 w 942"/>
                <a:gd name="T1" fmla="*/ 2147483646 h 1060"/>
                <a:gd name="T2" fmla="*/ 2147483646 w 942"/>
                <a:gd name="T3" fmla="*/ 2147483646 h 1060"/>
                <a:gd name="T4" fmla="*/ 2147483646 w 942"/>
                <a:gd name="T5" fmla="*/ 0 h 1060"/>
                <a:gd name="T6" fmla="*/ 2147483646 w 942"/>
                <a:gd name="T7" fmla="*/ 0 h 1060"/>
                <a:gd name="T8" fmla="*/ 0 w 942"/>
                <a:gd name="T9" fmla="*/ 2147483646 h 10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2" h="1060">
                  <a:moveTo>
                    <a:pt x="0" y="1060"/>
                  </a:moveTo>
                  <a:cubicBezTo>
                    <a:pt x="942" y="1060"/>
                    <a:pt x="942" y="1060"/>
                    <a:pt x="942" y="1060"/>
                  </a:cubicBezTo>
                  <a:cubicBezTo>
                    <a:pt x="942" y="0"/>
                    <a:pt x="942" y="0"/>
                    <a:pt x="942" y="0"/>
                  </a:cubicBezTo>
                  <a:cubicBezTo>
                    <a:pt x="941" y="0"/>
                    <a:pt x="941" y="0"/>
                    <a:pt x="941" y="0"/>
                  </a:cubicBezTo>
                  <a:cubicBezTo>
                    <a:pt x="925" y="504"/>
                    <a:pt x="533" y="927"/>
                    <a:pt x="0" y="10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12">
              <a:extLst>
                <a:ext uri="{FF2B5EF4-FFF2-40B4-BE49-F238E27FC236}">
                  <a16:creationId xmlns:a16="http://schemas.microsoft.com/office/drawing/2014/main" id="{96F12D6B-63CC-2B63-DA2F-59339241A40F}"/>
                </a:ext>
              </a:extLst>
            </p:cNvPr>
            <p:cNvSpPr>
              <a:spLocks/>
            </p:cNvSpPr>
            <p:nvPr userDrawn="1"/>
          </p:nvSpPr>
          <p:spPr bwMode="auto">
            <a:xfrm>
              <a:off x="8924925" y="5341938"/>
              <a:ext cx="3290888" cy="1527175"/>
            </a:xfrm>
            <a:custGeom>
              <a:avLst/>
              <a:gdLst>
                <a:gd name="T0" fmla="*/ 0 w 1266"/>
                <a:gd name="T1" fmla="*/ 2147483646 h 588"/>
                <a:gd name="T2" fmla="*/ 0 w 1266"/>
                <a:gd name="T3" fmla="*/ 2147483646 h 588"/>
                <a:gd name="T4" fmla="*/ 2147483646 w 1266"/>
                <a:gd name="T5" fmla="*/ 2147483646 h 588"/>
                <a:gd name="T6" fmla="*/ 2147483646 w 1266"/>
                <a:gd name="T7" fmla="*/ 0 h 588"/>
                <a:gd name="T8" fmla="*/ 0 w 1266"/>
                <a:gd name="T9" fmla="*/ 2147483646 h 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6" h="588">
                  <a:moveTo>
                    <a:pt x="0" y="586"/>
                  </a:moveTo>
                  <a:cubicBezTo>
                    <a:pt x="0" y="588"/>
                    <a:pt x="0" y="588"/>
                    <a:pt x="0" y="588"/>
                  </a:cubicBezTo>
                  <a:cubicBezTo>
                    <a:pt x="1266" y="588"/>
                    <a:pt x="1266" y="588"/>
                    <a:pt x="1266" y="588"/>
                  </a:cubicBezTo>
                  <a:cubicBezTo>
                    <a:pt x="1266" y="0"/>
                    <a:pt x="1266" y="0"/>
                    <a:pt x="1266" y="0"/>
                  </a:cubicBezTo>
                  <a:cubicBezTo>
                    <a:pt x="1081" y="326"/>
                    <a:pt x="589" y="565"/>
                    <a:pt x="0" y="5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 name="Content Placeholder 2"/>
          <p:cNvSpPr>
            <a:spLocks noGrp="1"/>
          </p:cNvSpPr>
          <p:nvPr>
            <p:ph idx="1"/>
          </p:nvPr>
        </p:nvSpPr>
        <p:spPr>
          <a:xfrm>
            <a:off x="346509" y="5249603"/>
            <a:ext cx="11007291" cy="120566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0549DDAA-32EC-75EF-C9F2-C2B26534650F}"/>
              </a:ext>
            </a:extLst>
          </p:cNvPr>
          <p:cNvSpPr>
            <a:spLocks noGrp="1"/>
          </p:cNvSpPr>
          <p:nvPr>
            <p:ph type="dt" sz="half" idx="14"/>
          </p:nvPr>
        </p:nvSpPr>
        <p:spPr>
          <a:xfrm>
            <a:off x="838200" y="6356350"/>
            <a:ext cx="2743200" cy="365125"/>
          </a:xfrm>
          <a:prstGeom prst="rect">
            <a:avLst/>
          </a:prstGeom>
        </p:spPr>
        <p:txBody>
          <a:bodyPr/>
          <a:lstStyle>
            <a:lvl1pPr>
              <a:defRPr/>
            </a:lvl1pPr>
          </a:lstStyle>
          <a:p>
            <a:pPr>
              <a:defRPr/>
            </a:pPr>
            <a:fld id="{442A1D2B-61BD-4B4E-AB98-306F181558D9}" type="datetime1">
              <a:rPr lang="en-US"/>
              <a:pPr>
                <a:defRPr/>
              </a:pPr>
              <a:t>9/8/2025</a:t>
            </a:fld>
            <a:endParaRPr lang="en-US"/>
          </a:p>
        </p:txBody>
      </p:sp>
      <p:sp>
        <p:nvSpPr>
          <p:cNvPr id="9" name="Footer Placeholder 4">
            <a:extLst>
              <a:ext uri="{FF2B5EF4-FFF2-40B4-BE49-F238E27FC236}">
                <a16:creationId xmlns:a16="http://schemas.microsoft.com/office/drawing/2014/main" id="{597A03E5-2194-DE74-D49A-A865E80139AB}"/>
              </a:ext>
            </a:extLst>
          </p:cNvPr>
          <p:cNvSpPr>
            <a:spLocks noGrp="1"/>
          </p:cNvSpPr>
          <p:nvPr>
            <p:ph type="ftr" sz="quarter" idx="15"/>
          </p:nvPr>
        </p:nvSpPr>
        <p:spPr>
          <a:xfrm>
            <a:off x="4038600" y="6356350"/>
            <a:ext cx="4114800" cy="365125"/>
          </a:xfrm>
          <a:prstGeom prst="rect">
            <a:avLst/>
          </a:prstGeom>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F13868C8-697F-C029-A780-F97D76B986AB}"/>
              </a:ext>
            </a:extLst>
          </p:cNvPr>
          <p:cNvSpPr>
            <a:spLocks noGrp="1"/>
          </p:cNvSpPr>
          <p:nvPr>
            <p:ph type="sldNum" sz="quarter" idx="16"/>
          </p:nvPr>
        </p:nvSpPr>
        <p:spPr>
          <a:xfrm>
            <a:off x="11442700" y="6356350"/>
            <a:ext cx="646113" cy="365125"/>
          </a:xfrm>
          <a:prstGeom prst="rect">
            <a:avLst/>
          </a:prstGeom>
        </p:spPr>
        <p:txBody>
          <a:bodyPr anchor="b"/>
          <a:lstStyle>
            <a:lvl1pPr algn="r">
              <a:defRPr sz="1200" b="1" smtClean="0">
                <a:solidFill>
                  <a:schemeClr val="bg1"/>
                </a:solidFill>
                <a:latin typeface="+mj-lt"/>
              </a:defRPr>
            </a:lvl1pPr>
          </a:lstStyle>
          <a:p>
            <a:pPr>
              <a:defRPr/>
            </a:pPr>
            <a:fld id="{B4EA82D9-4871-4B3E-AAD3-600D406B356E}" type="slidenum">
              <a:rPr lang="en-US" altLang="en-US" smtClean="0"/>
              <a:pPr>
                <a:defRPr/>
              </a:pPr>
              <a:t>‹#›</a:t>
            </a:fld>
            <a:endParaRPr lang="en-US" altLang="en-US"/>
          </a:p>
        </p:txBody>
      </p:sp>
      <p:sp>
        <p:nvSpPr>
          <p:cNvPr id="2" name="Title 1"/>
          <p:cNvSpPr>
            <a:spLocks noGrp="1"/>
          </p:cNvSpPr>
          <p:nvPr>
            <p:ph type="title"/>
          </p:nvPr>
        </p:nvSpPr>
        <p:spPr>
          <a:xfrm>
            <a:off x="346509" y="4470268"/>
            <a:ext cx="11007291" cy="650272"/>
          </a:xfrm>
        </p:spPr>
        <p:txBody>
          <a:bodyPr/>
          <a:lstStyle>
            <a:lvl1pPr algn="l">
              <a:defRPr b="1">
                <a:latin typeface="Arial Narrow" panose="020B0606020202030204" pitchFamily="34" charset="0"/>
              </a:defRPr>
            </a:lvl1pPr>
          </a:lstStyle>
          <a:p>
            <a:r>
              <a:rPr lang="en-US"/>
              <a:t>Click to edit Master title style</a:t>
            </a:r>
          </a:p>
        </p:txBody>
      </p:sp>
    </p:spTree>
    <p:extLst>
      <p:ext uri="{BB962C8B-B14F-4D97-AF65-F5344CB8AC3E}">
        <p14:creationId xmlns:p14="http://schemas.microsoft.com/office/powerpoint/2010/main" val="1740784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alf-text righ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E7518A55-CB26-EAAA-B8AD-7D637D1E8592}"/>
              </a:ext>
              <a:ext uri="{C183D7F6-B498-43B3-948B-1728B52AA6E4}">
                <adec:decorative xmlns:adec="http://schemas.microsoft.com/office/drawing/2017/decorative" val="1"/>
              </a:ext>
            </a:extLst>
          </p:cNvPr>
          <p:cNvGrpSpPr>
            <a:grpSpLocks/>
          </p:cNvGrpSpPr>
          <p:nvPr userDrawn="1"/>
        </p:nvGrpSpPr>
        <p:grpSpPr bwMode="auto">
          <a:xfrm>
            <a:off x="9828213" y="4870450"/>
            <a:ext cx="2387600" cy="1998663"/>
            <a:chOff x="8924925" y="4114799"/>
            <a:chExt cx="3290888" cy="2754314"/>
          </a:xfrm>
          <a:solidFill>
            <a:schemeClr val="tx1"/>
          </a:solidFill>
        </p:grpSpPr>
        <p:sp>
          <p:nvSpPr>
            <p:cNvPr id="5" name="Freeform 11">
              <a:extLst>
                <a:ext uri="{FF2B5EF4-FFF2-40B4-BE49-F238E27FC236}">
                  <a16:creationId xmlns:a16="http://schemas.microsoft.com/office/drawing/2014/main" id="{16784342-8834-0B62-0094-7582C8FD5521}"/>
                </a:ext>
              </a:extLst>
            </p:cNvPr>
            <p:cNvSpPr>
              <a:spLocks/>
            </p:cNvSpPr>
            <p:nvPr userDrawn="1"/>
          </p:nvSpPr>
          <p:spPr bwMode="auto">
            <a:xfrm>
              <a:off x="9767339" y="4114799"/>
              <a:ext cx="2448474" cy="2754313"/>
            </a:xfrm>
            <a:custGeom>
              <a:avLst/>
              <a:gdLst>
                <a:gd name="T0" fmla="*/ 0 w 942"/>
                <a:gd name="T1" fmla="*/ 2147483646 h 1060"/>
                <a:gd name="T2" fmla="*/ 2147483646 w 942"/>
                <a:gd name="T3" fmla="*/ 2147483646 h 1060"/>
                <a:gd name="T4" fmla="*/ 2147483646 w 942"/>
                <a:gd name="T5" fmla="*/ 0 h 1060"/>
                <a:gd name="T6" fmla="*/ 2147483646 w 942"/>
                <a:gd name="T7" fmla="*/ 0 h 1060"/>
                <a:gd name="T8" fmla="*/ 0 w 942"/>
                <a:gd name="T9" fmla="*/ 2147483646 h 10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2" h="1060">
                  <a:moveTo>
                    <a:pt x="0" y="1060"/>
                  </a:moveTo>
                  <a:cubicBezTo>
                    <a:pt x="942" y="1060"/>
                    <a:pt x="942" y="1060"/>
                    <a:pt x="942" y="1060"/>
                  </a:cubicBezTo>
                  <a:cubicBezTo>
                    <a:pt x="942" y="0"/>
                    <a:pt x="942" y="0"/>
                    <a:pt x="942" y="0"/>
                  </a:cubicBezTo>
                  <a:cubicBezTo>
                    <a:pt x="941" y="0"/>
                    <a:pt x="941" y="0"/>
                    <a:pt x="941" y="0"/>
                  </a:cubicBezTo>
                  <a:cubicBezTo>
                    <a:pt x="925" y="504"/>
                    <a:pt x="533" y="927"/>
                    <a:pt x="0" y="10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12">
              <a:extLst>
                <a:ext uri="{FF2B5EF4-FFF2-40B4-BE49-F238E27FC236}">
                  <a16:creationId xmlns:a16="http://schemas.microsoft.com/office/drawing/2014/main" id="{508242EF-DDC5-2E29-5B6B-EAF0737F5C9E}"/>
                </a:ext>
              </a:extLst>
            </p:cNvPr>
            <p:cNvSpPr>
              <a:spLocks/>
            </p:cNvSpPr>
            <p:nvPr userDrawn="1"/>
          </p:nvSpPr>
          <p:spPr bwMode="auto">
            <a:xfrm>
              <a:off x="8924925" y="5341938"/>
              <a:ext cx="3290888" cy="1527175"/>
            </a:xfrm>
            <a:custGeom>
              <a:avLst/>
              <a:gdLst>
                <a:gd name="T0" fmla="*/ 0 w 1266"/>
                <a:gd name="T1" fmla="*/ 2147483646 h 588"/>
                <a:gd name="T2" fmla="*/ 0 w 1266"/>
                <a:gd name="T3" fmla="*/ 2147483646 h 588"/>
                <a:gd name="T4" fmla="*/ 2147483646 w 1266"/>
                <a:gd name="T5" fmla="*/ 2147483646 h 588"/>
                <a:gd name="T6" fmla="*/ 2147483646 w 1266"/>
                <a:gd name="T7" fmla="*/ 0 h 588"/>
                <a:gd name="T8" fmla="*/ 0 w 1266"/>
                <a:gd name="T9" fmla="*/ 2147483646 h 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6" h="588">
                  <a:moveTo>
                    <a:pt x="0" y="586"/>
                  </a:moveTo>
                  <a:cubicBezTo>
                    <a:pt x="0" y="588"/>
                    <a:pt x="0" y="588"/>
                    <a:pt x="0" y="588"/>
                  </a:cubicBezTo>
                  <a:cubicBezTo>
                    <a:pt x="1266" y="588"/>
                    <a:pt x="1266" y="588"/>
                    <a:pt x="1266" y="588"/>
                  </a:cubicBezTo>
                  <a:cubicBezTo>
                    <a:pt x="1266" y="0"/>
                    <a:pt x="1266" y="0"/>
                    <a:pt x="1266" y="0"/>
                  </a:cubicBezTo>
                  <a:cubicBezTo>
                    <a:pt x="1081" y="326"/>
                    <a:pt x="589" y="565"/>
                    <a:pt x="0" y="5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a:xfrm>
            <a:off x="6013232" y="787078"/>
            <a:ext cx="6008722" cy="903610"/>
          </a:xfrm>
        </p:spPr>
        <p:txBody>
          <a:bodyPr/>
          <a:lstStyle>
            <a:lvl1pPr algn="l">
              <a:defRPr b="1">
                <a:latin typeface="Arial Narrow" panose="020B0606020202030204" pitchFamily="34" charset="0"/>
              </a:defRPr>
            </a:lvl1pPr>
          </a:lstStyle>
          <a:p>
            <a:r>
              <a:rPr lang="en-US"/>
              <a:t>Click to edit Master title style</a:t>
            </a:r>
          </a:p>
        </p:txBody>
      </p:sp>
      <p:sp>
        <p:nvSpPr>
          <p:cNvPr id="3" name="Content Placeholder 2"/>
          <p:cNvSpPr>
            <a:spLocks noGrp="1"/>
          </p:cNvSpPr>
          <p:nvPr>
            <p:ph idx="1"/>
          </p:nvPr>
        </p:nvSpPr>
        <p:spPr>
          <a:xfrm>
            <a:off x="6013232" y="1825625"/>
            <a:ext cx="6008722"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AC764714-5E6C-307D-49FF-0A68ACAE5A7B}"/>
              </a:ext>
            </a:extLst>
          </p:cNvPr>
          <p:cNvSpPr>
            <a:spLocks noGrp="1"/>
          </p:cNvSpPr>
          <p:nvPr>
            <p:ph type="sldNum" sz="quarter" idx="16"/>
          </p:nvPr>
        </p:nvSpPr>
        <p:spPr>
          <a:xfrm>
            <a:off x="11442700" y="6356350"/>
            <a:ext cx="646113" cy="365125"/>
          </a:xfrm>
          <a:prstGeom prst="rect">
            <a:avLst/>
          </a:prstGeom>
        </p:spPr>
        <p:txBody>
          <a:bodyPr anchor="b"/>
          <a:lstStyle>
            <a:lvl1pPr algn="r">
              <a:defRPr sz="1200" b="1" smtClean="0">
                <a:solidFill>
                  <a:schemeClr val="bg1"/>
                </a:solidFill>
                <a:latin typeface="+mj-lt"/>
              </a:defRPr>
            </a:lvl1pPr>
          </a:lstStyle>
          <a:p>
            <a:pPr>
              <a:defRPr/>
            </a:pPr>
            <a:fld id="{B4EA82D9-4871-4B3E-AAD3-600D406B356E}" type="slidenum">
              <a:rPr lang="en-US" altLang="en-US" smtClean="0"/>
              <a:pPr>
                <a:defRPr/>
              </a:pPr>
              <a:t>‹#›</a:t>
            </a:fld>
            <a:endParaRPr lang="en-US" altLang="en-US"/>
          </a:p>
        </p:txBody>
      </p:sp>
    </p:spTree>
    <p:extLst>
      <p:ext uri="{BB962C8B-B14F-4D97-AF65-F5344CB8AC3E}">
        <p14:creationId xmlns:p14="http://schemas.microsoft.com/office/powerpoint/2010/main" val="615003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f-text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C40FE31-3474-BF49-5D77-332CBD586DF8}"/>
              </a:ext>
            </a:extLst>
          </p:cNvPr>
          <p:cNvSpPr>
            <a:spLocks noGrp="1"/>
          </p:cNvSpPr>
          <p:nvPr>
            <p:ph type="pic" sz="quarter" idx="13"/>
          </p:nvPr>
        </p:nvSpPr>
        <p:spPr bwMode="auto">
          <a:xfrm>
            <a:off x="6385850" y="-1"/>
            <a:ext cx="5806149" cy="6869113"/>
          </a:xfrm>
          <a:custGeom>
            <a:avLst/>
            <a:gdLst>
              <a:gd name="connsiteX0" fmla="*/ 1714767 w 5787342"/>
              <a:gd name="connsiteY0" fmla="*/ 0 h 6869113"/>
              <a:gd name="connsiteX1" fmla="*/ 5787342 w 5787342"/>
              <a:gd name="connsiteY1" fmla="*/ 0 h 6869113"/>
              <a:gd name="connsiteX2" fmla="*/ 5787342 w 5787342"/>
              <a:gd name="connsiteY2" fmla="*/ 6869113 h 6869113"/>
              <a:gd name="connsiteX3" fmla="*/ 1205668 w 5787342"/>
              <a:gd name="connsiteY3" fmla="*/ 6869113 h 6869113"/>
              <a:gd name="connsiteX4" fmla="*/ 1087090 w 5787342"/>
              <a:gd name="connsiteY4" fmla="*/ 6716230 h 6869113"/>
              <a:gd name="connsiteX5" fmla="*/ 283711 w 5787342"/>
              <a:gd name="connsiteY5" fmla="*/ 4544705 h 6869113"/>
              <a:gd name="connsiteX6" fmla="*/ 239418 w 5787342"/>
              <a:gd name="connsiteY6" fmla="*/ 4281178 h 6869113"/>
              <a:gd name="connsiteX7" fmla="*/ 245833 w 5787342"/>
              <a:gd name="connsiteY7" fmla="*/ 4093288 h 6869113"/>
              <a:gd name="connsiteX8" fmla="*/ 618226 w 5787342"/>
              <a:gd name="connsiteY8" fmla="*/ 2173845 h 6869113"/>
              <a:gd name="connsiteX9" fmla="*/ 1647429 w 5787342"/>
              <a:gd name="connsiteY9" fmla="*/ 84883 h 6869113"/>
              <a:gd name="connsiteX10" fmla="*/ 0 w 5787342"/>
              <a:gd name="connsiteY10" fmla="*/ 0 h 6869113"/>
              <a:gd name="connsiteX11" fmla="*/ 287583 w 5787342"/>
              <a:gd name="connsiteY11" fmla="*/ 0 h 6869113"/>
              <a:gd name="connsiteX12" fmla="*/ 287459 w 5787342"/>
              <a:gd name="connsiteY12" fmla="*/ 1073 h 6869113"/>
              <a:gd name="connsiteX13" fmla="*/ 283608 w 5787342"/>
              <a:gd name="connsiteY13" fmla="*/ 1073 h 6869113"/>
              <a:gd name="connsiteX14" fmla="*/ 57404 w 5787342"/>
              <a:gd name="connsiteY14" fmla="*/ 1073 h 6869113"/>
              <a:gd name="connsiteX15" fmla="*/ 0 w 5787342"/>
              <a:gd name="connsiteY15" fmla="*/ 1073 h 686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87342" h="6869113">
                <a:moveTo>
                  <a:pt x="1714767" y="0"/>
                </a:moveTo>
                <a:lnTo>
                  <a:pt x="5787342" y="0"/>
                </a:lnTo>
                <a:lnTo>
                  <a:pt x="5787342" y="6869113"/>
                </a:lnTo>
                <a:lnTo>
                  <a:pt x="1205668" y="6869113"/>
                </a:lnTo>
                <a:lnTo>
                  <a:pt x="1087090" y="6716230"/>
                </a:lnTo>
                <a:cubicBezTo>
                  <a:pt x="736258" y="6224052"/>
                  <a:pt x="453658" y="5463204"/>
                  <a:pt x="283711" y="4544705"/>
                </a:cubicBezTo>
                <a:lnTo>
                  <a:pt x="239418" y="4281178"/>
                </a:lnTo>
                <a:lnTo>
                  <a:pt x="245833" y="4093288"/>
                </a:lnTo>
                <a:cubicBezTo>
                  <a:pt x="276629" y="3515545"/>
                  <a:pt x="399120" y="2855172"/>
                  <a:pt x="618226" y="2173845"/>
                </a:cubicBezTo>
                <a:cubicBezTo>
                  <a:pt x="885471" y="1339506"/>
                  <a:pt x="1253482" y="614120"/>
                  <a:pt x="1647429" y="84883"/>
                </a:cubicBezTo>
                <a:close/>
                <a:moveTo>
                  <a:pt x="0" y="0"/>
                </a:moveTo>
                <a:lnTo>
                  <a:pt x="287583" y="0"/>
                </a:lnTo>
                <a:lnTo>
                  <a:pt x="287459" y="1073"/>
                </a:lnTo>
                <a:lnTo>
                  <a:pt x="283608" y="1073"/>
                </a:lnTo>
                <a:cubicBezTo>
                  <a:pt x="198172" y="1073"/>
                  <a:pt x="123198" y="1073"/>
                  <a:pt x="57404" y="1073"/>
                </a:cubicBezTo>
                <a:lnTo>
                  <a:pt x="0" y="1073"/>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oAutofit/>
          </a:bodyPr>
          <a:lstStyle>
            <a:lvl1pPr algn="r">
              <a:defRPr/>
            </a:lvl1pPr>
          </a:lstStyle>
          <a:p>
            <a:pPr lvl="0"/>
            <a:endParaRPr lang="en-US" noProof="0"/>
          </a:p>
        </p:txBody>
      </p:sp>
      <p:sp>
        <p:nvSpPr>
          <p:cNvPr id="2" name="Title 1"/>
          <p:cNvSpPr>
            <a:spLocks noGrp="1"/>
          </p:cNvSpPr>
          <p:nvPr>
            <p:ph type="title"/>
          </p:nvPr>
        </p:nvSpPr>
        <p:spPr>
          <a:xfrm>
            <a:off x="260615" y="787078"/>
            <a:ext cx="6008722" cy="903610"/>
          </a:xfrm>
        </p:spPr>
        <p:txBody>
          <a:bodyPr/>
          <a:lstStyle>
            <a:lvl1pPr algn="l">
              <a:defRPr b="1">
                <a:latin typeface="Arial Narrow" panose="020B0606020202030204" pitchFamily="34" charset="0"/>
              </a:defRPr>
            </a:lvl1pPr>
          </a:lstStyle>
          <a:p>
            <a:r>
              <a:rPr lang="en-US"/>
              <a:t>Click to edit Master title style</a:t>
            </a:r>
          </a:p>
        </p:txBody>
      </p:sp>
      <p:sp>
        <p:nvSpPr>
          <p:cNvPr id="3" name="Content Placeholder 2"/>
          <p:cNvSpPr>
            <a:spLocks noGrp="1"/>
          </p:cNvSpPr>
          <p:nvPr>
            <p:ph idx="1"/>
          </p:nvPr>
        </p:nvSpPr>
        <p:spPr>
          <a:xfrm>
            <a:off x="260615" y="1825625"/>
            <a:ext cx="6008722"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reeform 9">
            <a:extLst>
              <a:ext uri="{FF2B5EF4-FFF2-40B4-BE49-F238E27FC236}">
                <a16:creationId xmlns:a16="http://schemas.microsoft.com/office/drawing/2014/main" id="{CA8E5D06-C265-0EF6-6C1B-7FEBB3D63D6F}"/>
              </a:ext>
            </a:extLst>
          </p:cNvPr>
          <p:cNvSpPr>
            <a:spLocks/>
          </p:cNvSpPr>
          <p:nvPr userDrawn="1"/>
        </p:nvSpPr>
        <p:spPr bwMode="auto">
          <a:xfrm rot="10800000">
            <a:off x="0" y="0"/>
            <a:ext cx="1023938" cy="1152525"/>
          </a:xfrm>
          <a:custGeom>
            <a:avLst/>
            <a:gdLst>
              <a:gd name="T0" fmla="*/ 0 w 942"/>
              <a:gd name="T1" fmla="*/ 2147483646 h 1060"/>
              <a:gd name="T2" fmla="*/ 2147483646 w 942"/>
              <a:gd name="T3" fmla="*/ 2147483646 h 1060"/>
              <a:gd name="T4" fmla="*/ 2147483646 w 942"/>
              <a:gd name="T5" fmla="*/ 0 h 1060"/>
              <a:gd name="T6" fmla="*/ 2147483646 w 942"/>
              <a:gd name="T7" fmla="*/ 0 h 1060"/>
              <a:gd name="T8" fmla="*/ 0 w 942"/>
              <a:gd name="T9" fmla="*/ 2147483646 h 10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2" h="1060">
                <a:moveTo>
                  <a:pt x="0" y="1060"/>
                </a:moveTo>
                <a:cubicBezTo>
                  <a:pt x="942" y="1060"/>
                  <a:pt x="942" y="1060"/>
                  <a:pt x="942" y="1060"/>
                </a:cubicBezTo>
                <a:cubicBezTo>
                  <a:pt x="942" y="0"/>
                  <a:pt x="942" y="0"/>
                  <a:pt x="942" y="0"/>
                </a:cubicBezTo>
                <a:cubicBezTo>
                  <a:pt x="941" y="0"/>
                  <a:pt x="941" y="0"/>
                  <a:pt x="941" y="0"/>
                </a:cubicBezTo>
                <a:cubicBezTo>
                  <a:pt x="925" y="504"/>
                  <a:pt x="533" y="927"/>
                  <a:pt x="0" y="1060"/>
                </a:cubicBezTo>
                <a:close/>
              </a:path>
            </a:pathLst>
          </a:custGeom>
          <a:solidFill>
            <a:schemeClr val="tx2"/>
          </a:solidFill>
          <a:ln>
            <a:noFill/>
          </a:ln>
        </p:spPr>
        <p:txBody>
          <a:bodyPr/>
          <a:lstStyle/>
          <a:p>
            <a:endParaRPr lang="en-US"/>
          </a:p>
        </p:txBody>
      </p:sp>
      <p:sp>
        <p:nvSpPr>
          <p:cNvPr id="19" name="Freeform 10">
            <a:extLst>
              <a:ext uri="{FF2B5EF4-FFF2-40B4-BE49-F238E27FC236}">
                <a16:creationId xmlns:a16="http://schemas.microsoft.com/office/drawing/2014/main" id="{10528414-0247-9B1D-5A21-CB5B2C97B280}"/>
              </a:ext>
              <a:ext uri="{C183D7F6-B498-43B3-948B-1728B52AA6E4}">
                <adec:decorative xmlns:adec="http://schemas.microsoft.com/office/drawing/2017/decorative" val="1"/>
              </a:ext>
            </a:extLst>
          </p:cNvPr>
          <p:cNvSpPr>
            <a:spLocks/>
          </p:cNvSpPr>
          <p:nvPr userDrawn="1"/>
        </p:nvSpPr>
        <p:spPr bwMode="auto">
          <a:xfrm rot="10800000">
            <a:off x="0" y="0"/>
            <a:ext cx="1377950" cy="639763"/>
          </a:xfrm>
          <a:custGeom>
            <a:avLst/>
            <a:gdLst>
              <a:gd name="T0" fmla="*/ 0 w 1266"/>
              <a:gd name="T1" fmla="*/ 2147483646 h 588"/>
              <a:gd name="T2" fmla="*/ 0 w 1266"/>
              <a:gd name="T3" fmla="*/ 2147483646 h 588"/>
              <a:gd name="T4" fmla="*/ 2147483646 w 1266"/>
              <a:gd name="T5" fmla="*/ 2147483646 h 588"/>
              <a:gd name="T6" fmla="*/ 2147483646 w 1266"/>
              <a:gd name="T7" fmla="*/ 0 h 588"/>
              <a:gd name="T8" fmla="*/ 0 w 1266"/>
              <a:gd name="T9" fmla="*/ 2147483646 h 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6" h="588">
                <a:moveTo>
                  <a:pt x="0" y="586"/>
                </a:moveTo>
                <a:cubicBezTo>
                  <a:pt x="0" y="588"/>
                  <a:pt x="0" y="588"/>
                  <a:pt x="0" y="588"/>
                </a:cubicBezTo>
                <a:cubicBezTo>
                  <a:pt x="1266" y="588"/>
                  <a:pt x="1266" y="588"/>
                  <a:pt x="1266" y="588"/>
                </a:cubicBezTo>
                <a:cubicBezTo>
                  <a:pt x="1266" y="0"/>
                  <a:pt x="1266" y="0"/>
                  <a:pt x="1266" y="0"/>
                </a:cubicBezTo>
                <a:cubicBezTo>
                  <a:pt x="1081" y="326"/>
                  <a:pt x="589" y="565"/>
                  <a:pt x="0" y="586"/>
                </a:cubicBezTo>
                <a:close/>
              </a:path>
            </a:pathLst>
          </a:custGeom>
          <a:solidFill>
            <a:schemeClr val="tx1"/>
          </a:solidFill>
          <a:ln>
            <a:noFill/>
          </a:ln>
        </p:spPr>
        <p:txBody>
          <a:bodyPr/>
          <a:lstStyle/>
          <a:p>
            <a:endParaRPr lang="en-US"/>
          </a:p>
        </p:txBody>
      </p:sp>
      <p:sp>
        <p:nvSpPr>
          <p:cNvPr id="7" name="Freeform 13">
            <a:extLst>
              <a:ext uri="{FF2B5EF4-FFF2-40B4-BE49-F238E27FC236}">
                <a16:creationId xmlns:a16="http://schemas.microsoft.com/office/drawing/2014/main" id="{D3A00DF5-B396-0C9C-1EFA-C36CC7A781D7}"/>
              </a:ext>
              <a:ext uri="{C183D7F6-B498-43B3-948B-1728B52AA6E4}">
                <adec:decorative xmlns:adec="http://schemas.microsoft.com/office/drawing/2017/decorative" val="1"/>
              </a:ext>
            </a:extLst>
          </p:cNvPr>
          <p:cNvSpPr>
            <a:spLocks/>
          </p:cNvSpPr>
          <p:nvPr userDrawn="1"/>
        </p:nvSpPr>
        <p:spPr bwMode="auto">
          <a:xfrm rot="5797020" flipH="1">
            <a:off x="4257013" y="2001322"/>
            <a:ext cx="5634037" cy="1420813"/>
          </a:xfrm>
          <a:custGeom>
            <a:avLst/>
            <a:gdLst>
              <a:gd name="connsiteX0" fmla="*/ 0 w 6222108"/>
              <a:gd name="connsiteY0" fmla="*/ 718412 h 1570439"/>
              <a:gd name="connsiteX1" fmla="*/ 0 w 6222108"/>
              <a:gd name="connsiteY1" fmla="*/ 999647 h 1570439"/>
              <a:gd name="connsiteX2" fmla="*/ 0 w 6222108"/>
              <a:gd name="connsiteY2" fmla="*/ 1077525 h 1570439"/>
              <a:gd name="connsiteX3" fmla="*/ 4249092 w 6222108"/>
              <a:gd name="connsiteY3" fmla="*/ 1570439 h 1570439"/>
              <a:gd name="connsiteX4" fmla="*/ 4301319 w 6222108"/>
              <a:gd name="connsiteY4" fmla="*/ 1570439 h 1570439"/>
              <a:gd name="connsiteX5" fmla="*/ 6035848 w 6222108"/>
              <a:gd name="connsiteY5" fmla="*/ 1570439 h 1570439"/>
              <a:gd name="connsiteX6" fmla="*/ 6039930 w 6222108"/>
              <a:gd name="connsiteY6" fmla="*/ 1570439 h 1570439"/>
              <a:gd name="connsiteX7" fmla="*/ 6222108 w 6222108"/>
              <a:gd name="connsiteY7" fmla="*/ 0 h 1570439"/>
              <a:gd name="connsiteX8" fmla="*/ 6114835 w 6222108"/>
              <a:gd name="connsiteY8" fmla="*/ 66589 h 1570439"/>
              <a:gd name="connsiteX9" fmla="*/ 3692223 w 6222108"/>
              <a:gd name="connsiteY9" fmla="*/ 930535 h 1570439"/>
              <a:gd name="connsiteX10" fmla="*/ 0 w 6222108"/>
              <a:gd name="connsiteY10" fmla="*/ 718412 h 157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22108" h="1570439">
                <a:moveTo>
                  <a:pt x="0" y="718412"/>
                </a:moveTo>
                <a:cubicBezTo>
                  <a:pt x="0" y="824915"/>
                  <a:pt x="0" y="918105"/>
                  <a:pt x="0" y="999647"/>
                </a:cubicBezTo>
                <a:lnTo>
                  <a:pt x="0" y="1077525"/>
                </a:lnTo>
                <a:lnTo>
                  <a:pt x="4249092" y="1570439"/>
                </a:lnTo>
                <a:lnTo>
                  <a:pt x="4301319" y="1570439"/>
                </a:lnTo>
                <a:cubicBezTo>
                  <a:pt x="5242476" y="1570439"/>
                  <a:pt x="5755834" y="1570439"/>
                  <a:pt x="6035848" y="1570439"/>
                </a:cubicBezTo>
                <a:lnTo>
                  <a:pt x="6039930" y="1570439"/>
                </a:lnTo>
                <a:lnTo>
                  <a:pt x="6222108" y="0"/>
                </a:lnTo>
                <a:lnTo>
                  <a:pt x="6114835" y="66589"/>
                </a:lnTo>
                <a:cubicBezTo>
                  <a:pt x="5484117" y="431715"/>
                  <a:pt x="4641520" y="743381"/>
                  <a:pt x="3692223" y="930535"/>
                </a:cubicBezTo>
                <a:cubicBezTo>
                  <a:pt x="2141596" y="1238113"/>
                  <a:pt x="732094" y="1132052"/>
                  <a:pt x="0" y="718412"/>
                </a:cubicBezTo>
                <a:close/>
              </a:path>
            </a:pathLst>
          </a:custGeom>
          <a:solidFill>
            <a:schemeClr val="tx1"/>
          </a:solidFill>
          <a:ln>
            <a:noFill/>
          </a:ln>
          <a:effectLst>
            <a:outerShdw blurRad="50800" dist="38100" algn="l" rotWithShape="0">
              <a:prstClr val="black">
                <a:alpha val="40000"/>
              </a:prstClr>
            </a:outerShdw>
          </a:effectLst>
        </p:spPr>
        <p:txBody>
          <a:bodyPr/>
          <a:lstStyle/>
          <a:p>
            <a:pPr eaLnBrk="1" fontAlgn="auto" hangingPunct="1">
              <a:spcBef>
                <a:spcPts val="0"/>
              </a:spcBef>
              <a:spcAft>
                <a:spcPts val="0"/>
              </a:spcAft>
              <a:defRPr/>
            </a:pPr>
            <a:endParaRPr lang="en-US">
              <a:latin typeface="+mn-lt"/>
            </a:endParaRPr>
          </a:p>
        </p:txBody>
      </p:sp>
      <p:sp>
        <p:nvSpPr>
          <p:cNvPr id="8" name="Freeform 7">
            <a:extLst>
              <a:ext uri="{FF2B5EF4-FFF2-40B4-BE49-F238E27FC236}">
                <a16:creationId xmlns:a16="http://schemas.microsoft.com/office/drawing/2014/main" id="{78499917-10DC-E158-CAA7-FB8FACED833A}"/>
              </a:ext>
              <a:ext uri="{C183D7F6-B498-43B3-948B-1728B52AA6E4}">
                <adec:decorative xmlns:adec="http://schemas.microsoft.com/office/drawing/2017/decorative" val="1"/>
              </a:ext>
            </a:extLst>
          </p:cNvPr>
          <p:cNvSpPr>
            <a:spLocks/>
          </p:cNvSpPr>
          <p:nvPr userDrawn="1"/>
        </p:nvSpPr>
        <p:spPr bwMode="auto">
          <a:xfrm rot="5400000" flipH="1">
            <a:off x="3560637" y="2826286"/>
            <a:ext cx="6856928" cy="1206500"/>
          </a:xfrm>
          <a:custGeom>
            <a:avLst/>
            <a:gdLst>
              <a:gd name="connsiteX0" fmla="*/ 0 w 12190413"/>
              <a:gd name="connsiteY0" fmla="*/ 0 h 2141128"/>
              <a:gd name="connsiteX1" fmla="*/ 7701695 w 12190413"/>
              <a:gd name="connsiteY1" fmla="*/ 1950913 h 2141128"/>
              <a:gd name="connsiteX2" fmla="*/ 12190413 w 12190413"/>
              <a:gd name="connsiteY2" fmla="*/ 1440362 h 2141128"/>
              <a:gd name="connsiteX3" fmla="*/ 12190413 w 12190413"/>
              <a:gd name="connsiteY3" fmla="*/ 1996664 h 2141128"/>
              <a:gd name="connsiteX4" fmla="*/ 12190413 w 12190413"/>
              <a:gd name="connsiteY4" fmla="*/ 2141128 h 2141128"/>
              <a:gd name="connsiteX5" fmla="*/ 0 w 12190413"/>
              <a:gd name="connsiteY5" fmla="*/ 2141128 h 2141128"/>
              <a:gd name="connsiteX6" fmla="*/ 0 w 12190413"/>
              <a:gd name="connsiteY6" fmla="*/ 2085419 h 2141128"/>
              <a:gd name="connsiteX7" fmla="*/ 0 w 12190413"/>
              <a:gd name="connsiteY7" fmla="*/ 0 h 2141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0413" h="2141128">
                <a:moveTo>
                  <a:pt x="0" y="0"/>
                </a:moveTo>
                <a:cubicBezTo>
                  <a:pt x="1360115" y="1152966"/>
                  <a:pt x="4296345" y="1950913"/>
                  <a:pt x="7701695" y="1950913"/>
                </a:cubicBezTo>
                <a:cubicBezTo>
                  <a:pt x="9348683" y="1950913"/>
                  <a:pt x="10884297" y="1764951"/>
                  <a:pt x="12190413" y="1440362"/>
                </a:cubicBezTo>
                <a:cubicBezTo>
                  <a:pt x="12190413" y="1440362"/>
                  <a:pt x="12190413" y="1440362"/>
                  <a:pt x="12190413" y="1996664"/>
                </a:cubicBezTo>
                <a:lnTo>
                  <a:pt x="12190413" y="2141128"/>
                </a:lnTo>
                <a:lnTo>
                  <a:pt x="0" y="2141128"/>
                </a:lnTo>
                <a:lnTo>
                  <a:pt x="0" y="2085419"/>
                </a:lnTo>
                <a:cubicBezTo>
                  <a:pt x="0" y="1681268"/>
                  <a:pt x="0" y="1034626"/>
                  <a:pt x="0" y="0"/>
                </a:cubicBezTo>
                <a:close/>
              </a:path>
            </a:pathLst>
          </a:custGeom>
          <a:solidFill>
            <a:schemeClr val="tx2"/>
          </a:solidFill>
          <a:ln>
            <a:noFill/>
          </a:ln>
          <a:effectLst>
            <a:outerShdw blurRad="50800" dist="38100" algn="l" rotWithShape="0">
              <a:prstClr val="black">
                <a:alpha val="40000"/>
              </a:prstClr>
            </a:outerShdw>
          </a:effectLst>
        </p:spPr>
        <p:txBody>
          <a:bodyPr/>
          <a:lstStyle/>
          <a:p>
            <a:pPr eaLnBrk="1" fontAlgn="auto" hangingPunct="1">
              <a:spcBef>
                <a:spcPts val="0"/>
              </a:spcBef>
              <a:spcAft>
                <a:spcPts val="0"/>
              </a:spcAft>
              <a:defRPr/>
            </a:pPr>
            <a:endParaRPr lang="en-US">
              <a:latin typeface="+mn-lt"/>
            </a:endParaRPr>
          </a:p>
        </p:txBody>
      </p:sp>
      <p:sp>
        <p:nvSpPr>
          <p:cNvPr id="9" name="Freeform 5">
            <a:extLst>
              <a:ext uri="{FF2B5EF4-FFF2-40B4-BE49-F238E27FC236}">
                <a16:creationId xmlns:a16="http://schemas.microsoft.com/office/drawing/2014/main" id="{7A27978D-DFD5-2212-F4F7-86A36403B87F}"/>
              </a:ext>
              <a:ext uri="{C183D7F6-B498-43B3-948B-1728B52AA6E4}">
                <adec:decorative xmlns:adec="http://schemas.microsoft.com/office/drawing/2017/decorative" val="1"/>
              </a:ext>
            </a:extLst>
          </p:cNvPr>
          <p:cNvSpPr>
            <a:spLocks/>
          </p:cNvSpPr>
          <p:nvPr userDrawn="1"/>
        </p:nvSpPr>
        <p:spPr bwMode="auto">
          <a:xfrm rot="5400000">
            <a:off x="3485523" y="2825751"/>
            <a:ext cx="6857997" cy="1206500"/>
          </a:xfrm>
          <a:custGeom>
            <a:avLst/>
            <a:gdLst>
              <a:gd name="connsiteX0" fmla="*/ 0 w 12190413"/>
              <a:gd name="connsiteY0" fmla="*/ 0 h 2141128"/>
              <a:gd name="connsiteX1" fmla="*/ 7701695 w 12190413"/>
              <a:gd name="connsiteY1" fmla="*/ 1950913 h 2141128"/>
              <a:gd name="connsiteX2" fmla="*/ 12190413 w 12190413"/>
              <a:gd name="connsiteY2" fmla="*/ 1440362 h 2141128"/>
              <a:gd name="connsiteX3" fmla="*/ 12190413 w 12190413"/>
              <a:gd name="connsiteY3" fmla="*/ 1996664 h 2141128"/>
              <a:gd name="connsiteX4" fmla="*/ 12190413 w 12190413"/>
              <a:gd name="connsiteY4" fmla="*/ 2141128 h 2141128"/>
              <a:gd name="connsiteX5" fmla="*/ 0 w 12190413"/>
              <a:gd name="connsiteY5" fmla="*/ 2141128 h 2141128"/>
              <a:gd name="connsiteX6" fmla="*/ 0 w 12190413"/>
              <a:gd name="connsiteY6" fmla="*/ 2085419 h 2141128"/>
              <a:gd name="connsiteX7" fmla="*/ 0 w 12190413"/>
              <a:gd name="connsiteY7" fmla="*/ 0 h 2141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0413" h="2141128">
                <a:moveTo>
                  <a:pt x="0" y="0"/>
                </a:moveTo>
                <a:cubicBezTo>
                  <a:pt x="1360115" y="1152966"/>
                  <a:pt x="4296345" y="1950913"/>
                  <a:pt x="7701695" y="1950913"/>
                </a:cubicBezTo>
                <a:cubicBezTo>
                  <a:pt x="9348683" y="1950913"/>
                  <a:pt x="10884297" y="1764951"/>
                  <a:pt x="12190413" y="1440362"/>
                </a:cubicBezTo>
                <a:cubicBezTo>
                  <a:pt x="12190413" y="1440362"/>
                  <a:pt x="12190413" y="1440362"/>
                  <a:pt x="12190413" y="1996664"/>
                </a:cubicBezTo>
                <a:lnTo>
                  <a:pt x="12190413" y="2141128"/>
                </a:lnTo>
                <a:lnTo>
                  <a:pt x="0" y="2141128"/>
                </a:lnTo>
                <a:lnTo>
                  <a:pt x="0" y="2085419"/>
                </a:lnTo>
                <a:cubicBezTo>
                  <a:pt x="0" y="1681268"/>
                  <a:pt x="0" y="1034626"/>
                  <a:pt x="0" y="0"/>
                </a:cubicBezTo>
                <a:close/>
              </a:path>
            </a:pathLst>
          </a:custGeom>
          <a:solidFill>
            <a:srgbClr val="F2F2F2"/>
          </a:solidFill>
          <a:ln>
            <a:noFill/>
          </a:ln>
          <a:effectLst>
            <a:outerShdw blurRad="50800" dist="38100" algn="l" rotWithShape="0">
              <a:prstClr val="black">
                <a:alpha val="40000"/>
              </a:prstClr>
            </a:outerShdw>
          </a:effectLst>
        </p:spPr>
        <p:txBody>
          <a:bodyPr/>
          <a:lstStyle/>
          <a:p>
            <a:pPr eaLnBrk="1" fontAlgn="auto" hangingPunct="1">
              <a:spcBef>
                <a:spcPts val="0"/>
              </a:spcBef>
              <a:spcAft>
                <a:spcPts val="0"/>
              </a:spcAft>
              <a:defRPr/>
            </a:pPr>
            <a:endParaRPr lang="en-US">
              <a:latin typeface="+mn-lt"/>
            </a:endParaRPr>
          </a:p>
        </p:txBody>
      </p:sp>
      <p:sp>
        <p:nvSpPr>
          <p:cNvPr id="4" name="Slide Number Placeholder 5">
            <a:extLst>
              <a:ext uri="{FF2B5EF4-FFF2-40B4-BE49-F238E27FC236}">
                <a16:creationId xmlns:a16="http://schemas.microsoft.com/office/drawing/2014/main" id="{AD427522-4A7E-FBC0-9C78-806B9D51F50B}"/>
              </a:ext>
            </a:extLst>
          </p:cNvPr>
          <p:cNvSpPr>
            <a:spLocks noGrp="1"/>
          </p:cNvSpPr>
          <p:nvPr>
            <p:ph type="sldNum" sz="quarter" idx="16"/>
          </p:nvPr>
        </p:nvSpPr>
        <p:spPr>
          <a:xfrm>
            <a:off x="11442700" y="6356350"/>
            <a:ext cx="646113" cy="365125"/>
          </a:xfrm>
          <a:prstGeom prst="rect">
            <a:avLst/>
          </a:prstGeom>
        </p:spPr>
        <p:txBody>
          <a:bodyPr anchor="b"/>
          <a:lstStyle>
            <a:lvl1pPr algn="r">
              <a:defRPr sz="1200" b="1" smtClean="0">
                <a:solidFill>
                  <a:schemeClr val="bg1"/>
                </a:solidFill>
                <a:latin typeface="+mj-lt"/>
              </a:defRPr>
            </a:lvl1pPr>
          </a:lstStyle>
          <a:p>
            <a:pPr>
              <a:defRPr/>
            </a:pPr>
            <a:fld id="{B4EA82D9-4871-4B3E-AAD3-600D406B356E}" type="slidenum">
              <a:rPr lang="en-US" altLang="en-US" smtClean="0"/>
              <a:pPr>
                <a:defRPr/>
              </a:pPr>
              <a:t>‹#›</a:t>
            </a:fld>
            <a:endParaRPr lang="en-US" altLang="en-US"/>
          </a:p>
        </p:txBody>
      </p:sp>
    </p:spTree>
    <p:extLst>
      <p:ext uri="{BB962C8B-B14F-4D97-AF65-F5344CB8AC3E}">
        <p14:creationId xmlns:p14="http://schemas.microsoft.com/office/powerpoint/2010/main" val="2966543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column text">
    <p:spTree>
      <p:nvGrpSpPr>
        <p:cNvPr id="1" name=""/>
        <p:cNvGrpSpPr/>
        <p:nvPr/>
      </p:nvGrpSpPr>
      <p:grpSpPr>
        <a:xfrm>
          <a:off x="0" y="0"/>
          <a:ext cx="0" cy="0"/>
          <a:chOff x="0" y="0"/>
          <a:chExt cx="0" cy="0"/>
        </a:xfrm>
      </p:grpSpPr>
      <p:sp>
        <p:nvSpPr>
          <p:cNvPr id="8" name="Freeform 9">
            <a:extLst>
              <a:ext uri="{FF2B5EF4-FFF2-40B4-BE49-F238E27FC236}">
                <a16:creationId xmlns:a16="http://schemas.microsoft.com/office/drawing/2014/main" id="{595604D4-CEFE-5737-A88C-6E9547500992}"/>
              </a:ext>
            </a:extLst>
          </p:cNvPr>
          <p:cNvSpPr>
            <a:spLocks/>
          </p:cNvSpPr>
          <p:nvPr userDrawn="1"/>
        </p:nvSpPr>
        <p:spPr bwMode="auto">
          <a:xfrm rot="10800000">
            <a:off x="0" y="0"/>
            <a:ext cx="1023938" cy="1152525"/>
          </a:xfrm>
          <a:custGeom>
            <a:avLst/>
            <a:gdLst>
              <a:gd name="T0" fmla="*/ 0 w 942"/>
              <a:gd name="T1" fmla="*/ 2147483646 h 1060"/>
              <a:gd name="T2" fmla="*/ 2147483646 w 942"/>
              <a:gd name="T3" fmla="*/ 2147483646 h 1060"/>
              <a:gd name="T4" fmla="*/ 2147483646 w 942"/>
              <a:gd name="T5" fmla="*/ 0 h 1060"/>
              <a:gd name="T6" fmla="*/ 2147483646 w 942"/>
              <a:gd name="T7" fmla="*/ 0 h 1060"/>
              <a:gd name="T8" fmla="*/ 0 w 942"/>
              <a:gd name="T9" fmla="*/ 2147483646 h 10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2" h="1060">
                <a:moveTo>
                  <a:pt x="0" y="1060"/>
                </a:moveTo>
                <a:cubicBezTo>
                  <a:pt x="942" y="1060"/>
                  <a:pt x="942" y="1060"/>
                  <a:pt x="942" y="1060"/>
                </a:cubicBezTo>
                <a:cubicBezTo>
                  <a:pt x="942" y="0"/>
                  <a:pt x="942" y="0"/>
                  <a:pt x="942" y="0"/>
                </a:cubicBezTo>
                <a:cubicBezTo>
                  <a:pt x="941" y="0"/>
                  <a:pt x="941" y="0"/>
                  <a:pt x="941" y="0"/>
                </a:cubicBezTo>
                <a:cubicBezTo>
                  <a:pt x="925" y="504"/>
                  <a:pt x="533" y="927"/>
                  <a:pt x="0" y="1060"/>
                </a:cubicBezTo>
                <a:close/>
              </a:path>
            </a:pathLst>
          </a:custGeom>
          <a:solidFill>
            <a:schemeClr val="tx2"/>
          </a:solidFill>
          <a:ln>
            <a:noFill/>
          </a:ln>
        </p:spPr>
        <p:txBody>
          <a:bodyPr/>
          <a:lstStyle/>
          <a:p>
            <a:endParaRPr lang="en-US"/>
          </a:p>
        </p:txBody>
      </p:sp>
      <p:sp>
        <p:nvSpPr>
          <p:cNvPr id="9" name="Freeform 10">
            <a:extLst>
              <a:ext uri="{FF2B5EF4-FFF2-40B4-BE49-F238E27FC236}">
                <a16:creationId xmlns:a16="http://schemas.microsoft.com/office/drawing/2014/main" id="{6E52394E-2D0E-1326-7D4F-9AAC971B3AD5}"/>
              </a:ext>
              <a:ext uri="{C183D7F6-B498-43B3-948B-1728B52AA6E4}">
                <adec:decorative xmlns:adec="http://schemas.microsoft.com/office/drawing/2017/decorative" val="1"/>
              </a:ext>
            </a:extLst>
          </p:cNvPr>
          <p:cNvSpPr>
            <a:spLocks/>
          </p:cNvSpPr>
          <p:nvPr userDrawn="1"/>
        </p:nvSpPr>
        <p:spPr bwMode="auto">
          <a:xfrm rot="10800000">
            <a:off x="0" y="0"/>
            <a:ext cx="1377950" cy="639763"/>
          </a:xfrm>
          <a:custGeom>
            <a:avLst/>
            <a:gdLst>
              <a:gd name="T0" fmla="*/ 0 w 1266"/>
              <a:gd name="T1" fmla="*/ 2147483646 h 588"/>
              <a:gd name="T2" fmla="*/ 0 w 1266"/>
              <a:gd name="T3" fmla="*/ 2147483646 h 588"/>
              <a:gd name="T4" fmla="*/ 2147483646 w 1266"/>
              <a:gd name="T5" fmla="*/ 2147483646 h 588"/>
              <a:gd name="T6" fmla="*/ 2147483646 w 1266"/>
              <a:gd name="T7" fmla="*/ 0 h 588"/>
              <a:gd name="T8" fmla="*/ 0 w 1266"/>
              <a:gd name="T9" fmla="*/ 2147483646 h 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6" h="588">
                <a:moveTo>
                  <a:pt x="0" y="586"/>
                </a:moveTo>
                <a:cubicBezTo>
                  <a:pt x="0" y="588"/>
                  <a:pt x="0" y="588"/>
                  <a:pt x="0" y="588"/>
                </a:cubicBezTo>
                <a:cubicBezTo>
                  <a:pt x="1266" y="588"/>
                  <a:pt x="1266" y="588"/>
                  <a:pt x="1266" y="588"/>
                </a:cubicBezTo>
                <a:cubicBezTo>
                  <a:pt x="1266" y="0"/>
                  <a:pt x="1266" y="0"/>
                  <a:pt x="1266" y="0"/>
                </a:cubicBezTo>
                <a:cubicBezTo>
                  <a:pt x="1081" y="326"/>
                  <a:pt x="589" y="565"/>
                  <a:pt x="0" y="586"/>
                </a:cubicBezTo>
                <a:close/>
              </a:path>
            </a:pathLst>
          </a:custGeom>
          <a:solidFill>
            <a:schemeClr val="tx1"/>
          </a:solidFill>
          <a:ln>
            <a:noFill/>
          </a:ln>
        </p:spPr>
        <p:txBody>
          <a:bodyPr/>
          <a:lstStyle/>
          <a:p>
            <a:endParaRPr lang="en-US"/>
          </a:p>
        </p:txBody>
      </p:sp>
      <p:sp>
        <p:nvSpPr>
          <p:cNvPr id="2" name="Title 1"/>
          <p:cNvSpPr>
            <a:spLocks noGrp="1"/>
          </p:cNvSpPr>
          <p:nvPr>
            <p:ph type="title"/>
          </p:nvPr>
        </p:nvSpPr>
        <p:spPr>
          <a:xfrm>
            <a:off x="557214" y="787078"/>
            <a:ext cx="11296650" cy="903610"/>
          </a:xfrm>
        </p:spPr>
        <p:txBody>
          <a:bodyPr/>
          <a:lstStyle>
            <a:lvl1pPr algn="l">
              <a:defRPr b="1">
                <a:latin typeface="Arial Narrow" panose="020B0606020202030204" pitchFamily="34" charset="0"/>
              </a:defRPr>
            </a:lvl1pPr>
          </a:lstStyle>
          <a:p>
            <a:r>
              <a:rPr lang="en-US"/>
              <a:t>Click to edit Master title style</a:t>
            </a:r>
          </a:p>
        </p:txBody>
      </p:sp>
      <p:sp>
        <p:nvSpPr>
          <p:cNvPr id="3" name="Content Placeholder 2"/>
          <p:cNvSpPr>
            <a:spLocks noGrp="1"/>
          </p:cNvSpPr>
          <p:nvPr>
            <p:ph idx="1"/>
          </p:nvPr>
        </p:nvSpPr>
        <p:spPr>
          <a:xfrm>
            <a:off x="509537" y="1951038"/>
            <a:ext cx="5343576"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7"/>
          </p:nvPr>
        </p:nvSpPr>
        <p:spPr>
          <a:xfrm>
            <a:off x="6165632" y="1978025"/>
            <a:ext cx="5688231"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F632B8A1-FED4-3CF1-C25F-61DCFBA749B6}"/>
              </a:ext>
            </a:extLst>
          </p:cNvPr>
          <p:cNvSpPr>
            <a:spLocks noGrp="1"/>
          </p:cNvSpPr>
          <p:nvPr>
            <p:ph type="dt" sz="half" idx="18"/>
          </p:nvPr>
        </p:nvSpPr>
        <p:spPr>
          <a:xfrm>
            <a:off x="838200" y="6356350"/>
            <a:ext cx="2743200" cy="365125"/>
          </a:xfrm>
          <a:prstGeom prst="rect">
            <a:avLst/>
          </a:prstGeom>
        </p:spPr>
        <p:txBody>
          <a:bodyPr/>
          <a:lstStyle>
            <a:lvl1pPr>
              <a:defRPr/>
            </a:lvl1pPr>
          </a:lstStyle>
          <a:p>
            <a:pPr>
              <a:defRPr/>
            </a:pPr>
            <a:fld id="{7AC70225-9C94-41B9-803F-071FC4CAC6B3}" type="datetime1">
              <a:rPr lang="en-US"/>
              <a:pPr>
                <a:defRPr/>
              </a:pPr>
              <a:t>9/8/2025</a:t>
            </a:fld>
            <a:endParaRPr lang="en-US"/>
          </a:p>
        </p:txBody>
      </p:sp>
      <p:sp>
        <p:nvSpPr>
          <p:cNvPr id="12" name="Footer Placeholder 4">
            <a:extLst>
              <a:ext uri="{FF2B5EF4-FFF2-40B4-BE49-F238E27FC236}">
                <a16:creationId xmlns:a16="http://schemas.microsoft.com/office/drawing/2014/main" id="{00A8972D-8C5B-D244-8EB9-F5D462090264}"/>
              </a:ext>
            </a:extLst>
          </p:cNvPr>
          <p:cNvSpPr>
            <a:spLocks noGrp="1"/>
          </p:cNvSpPr>
          <p:nvPr>
            <p:ph type="ftr" sz="quarter" idx="19"/>
          </p:nvPr>
        </p:nvSpPr>
        <p:spPr>
          <a:xfrm>
            <a:off x="4038600" y="6356350"/>
            <a:ext cx="4114800" cy="365125"/>
          </a:xfrm>
          <a:prstGeom prst="rect">
            <a:avLst/>
          </a:prstGeom>
        </p:spPr>
        <p:txBody>
          <a:bodyPr/>
          <a:lstStyle>
            <a:lvl1pPr>
              <a:defRPr/>
            </a:lvl1pPr>
          </a:lstStyle>
          <a:p>
            <a:pPr>
              <a:defRPr/>
            </a:pPr>
            <a:endParaRPr lang="en-US"/>
          </a:p>
        </p:txBody>
      </p:sp>
      <p:grpSp>
        <p:nvGrpSpPr>
          <p:cNvPr id="15" name="Group 6">
            <a:extLst>
              <a:ext uri="{FF2B5EF4-FFF2-40B4-BE49-F238E27FC236}">
                <a16:creationId xmlns:a16="http://schemas.microsoft.com/office/drawing/2014/main" id="{C8AD6915-65AC-7F6B-7C58-CB8EBB7AE74B}"/>
              </a:ext>
              <a:ext uri="{C183D7F6-B498-43B3-948B-1728B52AA6E4}">
                <adec:decorative xmlns:adec="http://schemas.microsoft.com/office/drawing/2017/decorative" val="1"/>
              </a:ext>
            </a:extLst>
          </p:cNvPr>
          <p:cNvGrpSpPr>
            <a:grpSpLocks/>
          </p:cNvGrpSpPr>
          <p:nvPr userDrawn="1"/>
        </p:nvGrpSpPr>
        <p:grpSpPr bwMode="auto">
          <a:xfrm>
            <a:off x="9828213" y="4870450"/>
            <a:ext cx="2387600" cy="1998663"/>
            <a:chOff x="8924925" y="4114799"/>
            <a:chExt cx="3290888" cy="2754314"/>
          </a:xfrm>
          <a:solidFill>
            <a:schemeClr val="tx1"/>
          </a:solidFill>
        </p:grpSpPr>
        <p:sp>
          <p:nvSpPr>
            <p:cNvPr id="16" name="Freeform 11">
              <a:extLst>
                <a:ext uri="{FF2B5EF4-FFF2-40B4-BE49-F238E27FC236}">
                  <a16:creationId xmlns:a16="http://schemas.microsoft.com/office/drawing/2014/main" id="{334158E1-4B4E-D858-E525-55EB8B8E5F98}"/>
                </a:ext>
              </a:extLst>
            </p:cNvPr>
            <p:cNvSpPr>
              <a:spLocks/>
            </p:cNvSpPr>
            <p:nvPr userDrawn="1"/>
          </p:nvSpPr>
          <p:spPr bwMode="auto">
            <a:xfrm>
              <a:off x="9767339" y="4114799"/>
              <a:ext cx="2448474" cy="2754313"/>
            </a:xfrm>
            <a:custGeom>
              <a:avLst/>
              <a:gdLst>
                <a:gd name="T0" fmla="*/ 0 w 942"/>
                <a:gd name="T1" fmla="*/ 2147483646 h 1060"/>
                <a:gd name="T2" fmla="*/ 2147483646 w 942"/>
                <a:gd name="T3" fmla="*/ 2147483646 h 1060"/>
                <a:gd name="T4" fmla="*/ 2147483646 w 942"/>
                <a:gd name="T5" fmla="*/ 0 h 1060"/>
                <a:gd name="T6" fmla="*/ 2147483646 w 942"/>
                <a:gd name="T7" fmla="*/ 0 h 1060"/>
                <a:gd name="T8" fmla="*/ 0 w 942"/>
                <a:gd name="T9" fmla="*/ 2147483646 h 10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2" h="1060">
                  <a:moveTo>
                    <a:pt x="0" y="1060"/>
                  </a:moveTo>
                  <a:cubicBezTo>
                    <a:pt x="942" y="1060"/>
                    <a:pt x="942" y="1060"/>
                    <a:pt x="942" y="1060"/>
                  </a:cubicBezTo>
                  <a:cubicBezTo>
                    <a:pt x="942" y="0"/>
                    <a:pt x="942" y="0"/>
                    <a:pt x="942" y="0"/>
                  </a:cubicBezTo>
                  <a:cubicBezTo>
                    <a:pt x="941" y="0"/>
                    <a:pt x="941" y="0"/>
                    <a:pt x="941" y="0"/>
                  </a:cubicBezTo>
                  <a:cubicBezTo>
                    <a:pt x="925" y="504"/>
                    <a:pt x="533" y="927"/>
                    <a:pt x="0" y="10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12">
              <a:extLst>
                <a:ext uri="{FF2B5EF4-FFF2-40B4-BE49-F238E27FC236}">
                  <a16:creationId xmlns:a16="http://schemas.microsoft.com/office/drawing/2014/main" id="{9F52DA1C-6BB8-D78F-F766-1C1A6BF23141}"/>
                </a:ext>
              </a:extLst>
            </p:cNvPr>
            <p:cNvSpPr>
              <a:spLocks/>
            </p:cNvSpPr>
            <p:nvPr userDrawn="1"/>
          </p:nvSpPr>
          <p:spPr bwMode="auto">
            <a:xfrm>
              <a:off x="8924925" y="5341938"/>
              <a:ext cx="3290888" cy="1527175"/>
            </a:xfrm>
            <a:custGeom>
              <a:avLst/>
              <a:gdLst>
                <a:gd name="T0" fmla="*/ 0 w 1266"/>
                <a:gd name="T1" fmla="*/ 2147483646 h 588"/>
                <a:gd name="T2" fmla="*/ 0 w 1266"/>
                <a:gd name="T3" fmla="*/ 2147483646 h 588"/>
                <a:gd name="T4" fmla="*/ 2147483646 w 1266"/>
                <a:gd name="T5" fmla="*/ 2147483646 h 588"/>
                <a:gd name="T6" fmla="*/ 2147483646 w 1266"/>
                <a:gd name="T7" fmla="*/ 0 h 588"/>
                <a:gd name="T8" fmla="*/ 0 w 1266"/>
                <a:gd name="T9" fmla="*/ 2147483646 h 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6" h="588">
                  <a:moveTo>
                    <a:pt x="0" y="586"/>
                  </a:moveTo>
                  <a:cubicBezTo>
                    <a:pt x="0" y="588"/>
                    <a:pt x="0" y="588"/>
                    <a:pt x="0" y="588"/>
                  </a:cubicBezTo>
                  <a:cubicBezTo>
                    <a:pt x="1266" y="588"/>
                    <a:pt x="1266" y="588"/>
                    <a:pt x="1266" y="588"/>
                  </a:cubicBezTo>
                  <a:cubicBezTo>
                    <a:pt x="1266" y="0"/>
                    <a:pt x="1266" y="0"/>
                    <a:pt x="1266" y="0"/>
                  </a:cubicBezTo>
                  <a:cubicBezTo>
                    <a:pt x="1081" y="326"/>
                    <a:pt x="589" y="565"/>
                    <a:pt x="0" y="5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9" name="Slide Number Placeholder 5">
            <a:extLst>
              <a:ext uri="{FF2B5EF4-FFF2-40B4-BE49-F238E27FC236}">
                <a16:creationId xmlns:a16="http://schemas.microsoft.com/office/drawing/2014/main" id="{86D922A6-E666-4CB3-9399-7447255AC920}"/>
              </a:ext>
            </a:extLst>
          </p:cNvPr>
          <p:cNvSpPr>
            <a:spLocks noGrp="1"/>
          </p:cNvSpPr>
          <p:nvPr>
            <p:ph type="sldNum" sz="quarter" idx="16"/>
          </p:nvPr>
        </p:nvSpPr>
        <p:spPr>
          <a:xfrm>
            <a:off x="11442700" y="6356350"/>
            <a:ext cx="646113" cy="365125"/>
          </a:xfrm>
          <a:prstGeom prst="rect">
            <a:avLst/>
          </a:prstGeom>
        </p:spPr>
        <p:txBody>
          <a:bodyPr anchor="b"/>
          <a:lstStyle>
            <a:lvl1pPr algn="r">
              <a:defRPr sz="1200" b="1" smtClean="0">
                <a:solidFill>
                  <a:schemeClr val="bg1"/>
                </a:solidFill>
                <a:latin typeface="+mj-lt"/>
              </a:defRPr>
            </a:lvl1pPr>
          </a:lstStyle>
          <a:p>
            <a:pPr>
              <a:defRPr/>
            </a:pPr>
            <a:fld id="{B4EA82D9-4871-4B3E-AAD3-600D406B356E}" type="slidenum">
              <a:rPr lang="en-US" altLang="en-US" smtClean="0"/>
              <a:pPr>
                <a:defRPr/>
              </a:pPr>
              <a:t>‹#›</a:t>
            </a:fld>
            <a:endParaRPr lang="en-US" altLang="en-US"/>
          </a:p>
        </p:txBody>
      </p:sp>
    </p:spTree>
    <p:extLst>
      <p:ext uri="{BB962C8B-B14F-4D97-AF65-F5344CB8AC3E}">
        <p14:creationId xmlns:p14="http://schemas.microsoft.com/office/powerpoint/2010/main" val="1700568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effectLst/>
        </p:spPr>
        <p:txBody>
          <a:bodyPr rtlCol="0">
            <a:normAutofit/>
          </a:bodyPr>
          <a:lstStyle/>
          <a:p>
            <a:pPr lvl="0"/>
            <a:endParaRPr lang="en-US" noProof="0"/>
          </a:p>
        </p:txBody>
      </p:sp>
      <p:sp>
        <p:nvSpPr>
          <p:cNvPr id="10" name="Picture Placeholder 9">
            <a:extLst>
              <a:ext uri="{FF2B5EF4-FFF2-40B4-BE49-F238E27FC236}">
                <a16:creationId xmlns:a16="http://schemas.microsoft.com/office/drawing/2014/main" id="{1AF43425-E670-53BE-AE20-810B2D4FF9DE}"/>
              </a:ext>
            </a:extLst>
          </p:cNvPr>
          <p:cNvSpPr>
            <a:spLocks noGrp="1"/>
          </p:cNvSpPr>
          <p:nvPr>
            <p:ph type="pic" sz="quarter" idx="11"/>
          </p:nvPr>
        </p:nvSpPr>
        <p:spPr bwMode="auto">
          <a:xfrm>
            <a:off x="1" y="0"/>
            <a:ext cx="12171575" cy="6858000"/>
          </a:xfrm>
          <a:custGeom>
            <a:avLst/>
            <a:gdLst>
              <a:gd name="connsiteX0" fmla="*/ 0 w 12171575"/>
              <a:gd name="connsiteY0" fmla="*/ 0 h 6858000"/>
              <a:gd name="connsiteX1" fmla="*/ 12171575 w 12171575"/>
              <a:gd name="connsiteY1" fmla="*/ 0 h 6858000"/>
              <a:gd name="connsiteX2" fmla="*/ 12001148 w 12171575"/>
              <a:gd name="connsiteY2" fmla="*/ 473160 h 6858000"/>
              <a:gd name="connsiteX3" fmla="*/ 7555186 w 12171575"/>
              <a:gd name="connsiteY3" fmla="*/ 6112162 h 6858000"/>
              <a:gd name="connsiteX4" fmla="*/ 6080798 w 12171575"/>
              <a:gd name="connsiteY4" fmla="*/ 6799099 h 6858000"/>
              <a:gd name="connsiteX5" fmla="*/ 5895542 w 12171575"/>
              <a:gd name="connsiteY5" fmla="*/ 6858000 h 6858000"/>
              <a:gd name="connsiteX6" fmla="*/ 0 w 1217157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1575" h="6858000">
                <a:moveTo>
                  <a:pt x="0" y="0"/>
                </a:moveTo>
                <a:lnTo>
                  <a:pt x="12171575" y="0"/>
                </a:lnTo>
                <a:lnTo>
                  <a:pt x="12001148" y="473160"/>
                </a:lnTo>
                <a:cubicBezTo>
                  <a:pt x="11094271" y="2850648"/>
                  <a:pt x="9542466" y="4914869"/>
                  <a:pt x="7555186" y="6112162"/>
                </a:cubicBezTo>
                <a:cubicBezTo>
                  <a:pt x="7065098" y="6406135"/>
                  <a:pt x="6571711" y="6634152"/>
                  <a:pt x="6080798" y="6799099"/>
                </a:cubicBezTo>
                <a:lnTo>
                  <a:pt x="5895542" y="6858000"/>
                </a:lnTo>
                <a:lnTo>
                  <a:pt x="0" y="68580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endParaRPr lang="en-US"/>
          </a:p>
        </p:txBody>
      </p:sp>
      <p:sp>
        <p:nvSpPr>
          <p:cNvPr id="11" name="Freeform 5">
            <a:extLst>
              <a:ext uri="{FF2B5EF4-FFF2-40B4-BE49-F238E27FC236}">
                <a16:creationId xmlns:a16="http://schemas.microsoft.com/office/drawing/2014/main" id="{FC10DE3E-C56B-4CD1-C206-93654E936794}"/>
              </a:ext>
            </a:extLst>
          </p:cNvPr>
          <p:cNvSpPr>
            <a:spLocks/>
          </p:cNvSpPr>
          <p:nvPr userDrawn="1"/>
        </p:nvSpPr>
        <p:spPr bwMode="auto">
          <a:xfrm>
            <a:off x="5870575" y="-6350"/>
            <a:ext cx="6342063" cy="6872288"/>
          </a:xfrm>
          <a:custGeom>
            <a:avLst/>
            <a:gdLst>
              <a:gd name="T0" fmla="*/ 782 w 2944"/>
              <a:gd name="T1" fmla="*/ 2841 h 3191"/>
              <a:gd name="T2" fmla="*/ 0 w 2944"/>
              <a:gd name="T3" fmla="*/ 3191 h 3191"/>
              <a:gd name="T4" fmla="*/ 2944 w 2944"/>
              <a:gd name="T5" fmla="*/ 3191 h 3191"/>
              <a:gd name="T6" fmla="*/ 2944 w 2944"/>
              <a:gd name="T7" fmla="*/ 0 h 3191"/>
              <a:gd name="T8" fmla="*/ 2926 w 2944"/>
              <a:gd name="T9" fmla="*/ 0 h 3191"/>
              <a:gd name="T10" fmla="*/ 782 w 2944"/>
              <a:gd name="T11" fmla="*/ 2841 h 3191"/>
            </a:gdLst>
            <a:ahLst/>
            <a:cxnLst>
              <a:cxn ang="0">
                <a:pos x="T0" y="T1"/>
              </a:cxn>
              <a:cxn ang="0">
                <a:pos x="T2" y="T3"/>
              </a:cxn>
              <a:cxn ang="0">
                <a:pos x="T4" y="T5"/>
              </a:cxn>
              <a:cxn ang="0">
                <a:pos x="T6" y="T7"/>
              </a:cxn>
              <a:cxn ang="0">
                <a:pos x="T8" y="T9"/>
              </a:cxn>
              <a:cxn ang="0">
                <a:pos x="T10" y="T11"/>
              </a:cxn>
            </a:cxnLst>
            <a:rect l="0" t="0" r="r" b="b"/>
            <a:pathLst>
              <a:path w="2944" h="3191">
                <a:moveTo>
                  <a:pt x="782" y="2841"/>
                </a:moveTo>
                <a:cubicBezTo>
                  <a:pt x="522" y="2997"/>
                  <a:pt x="260" y="3113"/>
                  <a:pt x="0" y="3191"/>
                </a:cubicBezTo>
                <a:cubicBezTo>
                  <a:pt x="2944" y="3191"/>
                  <a:pt x="2944" y="3191"/>
                  <a:pt x="2944" y="3191"/>
                </a:cubicBezTo>
                <a:cubicBezTo>
                  <a:pt x="2944" y="0"/>
                  <a:pt x="2944" y="0"/>
                  <a:pt x="2944" y="0"/>
                </a:cubicBezTo>
                <a:cubicBezTo>
                  <a:pt x="2926" y="0"/>
                  <a:pt x="2926" y="0"/>
                  <a:pt x="2926" y="0"/>
                </a:cubicBezTo>
                <a:cubicBezTo>
                  <a:pt x="2520" y="1197"/>
                  <a:pt x="1766" y="2248"/>
                  <a:pt x="782" y="2841"/>
                </a:cubicBezTo>
                <a:close/>
              </a:path>
            </a:pathLst>
          </a:custGeom>
          <a:solidFill>
            <a:schemeClr val="tx1"/>
          </a:solidFill>
          <a:ln>
            <a:noFill/>
          </a:ln>
          <a:effectLst>
            <a:outerShdw blurRad="50800" dist="38100" dir="10800000" algn="r" rotWithShape="0">
              <a:prstClr val="black">
                <a:alpha val="30000"/>
              </a:prstClr>
            </a:outerShdw>
          </a:effectLst>
        </p:spPr>
        <p:txBody>
          <a:bodyPr/>
          <a:lstStyle/>
          <a:p>
            <a:pPr eaLnBrk="1" fontAlgn="auto" hangingPunct="1">
              <a:spcBef>
                <a:spcPts val="0"/>
              </a:spcBef>
              <a:spcAft>
                <a:spcPts val="0"/>
              </a:spcAft>
              <a:defRPr/>
            </a:pPr>
            <a:endParaRPr lang="en-US">
              <a:latin typeface="+mn-lt"/>
            </a:endParaRPr>
          </a:p>
        </p:txBody>
      </p:sp>
      <p:sp>
        <p:nvSpPr>
          <p:cNvPr id="9" name="Title 1">
            <a:extLst>
              <a:ext uri="{FF2B5EF4-FFF2-40B4-BE49-F238E27FC236}">
                <a16:creationId xmlns:a16="http://schemas.microsoft.com/office/drawing/2014/main" id="{4FD3D337-6170-83B6-9049-E1887C28332D}"/>
              </a:ext>
            </a:extLst>
          </p:cNvPr>
          <p:cNvSpPr>
            <a:spLocks noGrp="1"/>
          </p:cNvSpPr>
          <p:nvPr>
            <p:ph type="title"/>
          </p:nvPr>
        </p:nvSpPr>
        <p:spPr>
          <a:xfrm>
            <a:off x="4701152" y="4906962"/>
            <a:ext cx="6212910" cy="1192212"/>
          </a:xfrm>
          <a:solidFill>
            <a:srgbClr val="FFFFFF">
              <a:alpha val="78824"/>
            </a:srgbClr>
          </a:solidFill>
        </p:spPr>
        <p:txBody>
          <a:bodyPr/>
          <a:lstStyle>
            <a:lvl1pPr algn="ctr">
              <a:defRPr sz="4000" b="1">
                <a:solidFill>
                  <a:srgbClr val="04244D"/>
                </a:solidFill>
                <a:latin typeface="Arial Narrow" panose="020B0606020202030204" pitchFamily="34" charset="0"/>
              </a:defRPr>
            </a:lvl1pPr>
          </a:lstStyle>
          <a:p>
            <a:r>
              <a:rPr lang="en-US"/>
              <a:t>Click to edit Master title style</a:t>
            </a:r>
          </a:p>
        </p:txBody>
      </p:sp>
    </p:spTree>
    <p:extLst>
      <p:ext uri="{BB962C8B-B14F-4D97-AF65-F5344CB8AC3E}">
        <p14:creationId xmlns:p14="http://schemas.microsoft.com/office/powerpoint/2010/main" val="1537970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22346CE2-62D5-7681-5442-9579D08883C8}"/>
              </a:ext>
              <a:ext uri="{C183D7F6-B498-43B3-948B-1728B52AA6E4}">
                <adec:decorative xmlns:adec="http://schemas.microsoft.com/office/drawing/2017/decorative" val="1"/>
              </a:ext>
            </a:extLst>
          </p:cNvPr>
          <p:cNvSpPr>
            <a:spLocks/>
          </p:cNvSpPr>
          <p:nvPr userDrawn="1"/>
        </p:nvSpPr>
        <p:spPr bwMode="auto">
          <a:xfrm>
            <a:off x="7967663" y="2089150"/>
            <a:ext cx="4248150" cy="4779963"/>
          </a:xfrm>
          <a:custGeom>
            <a:avLst/>
            <a:gdLst>
              <a:gd name="T0" fmla="*/ 0 w 942"/>
              <a:gd name="T1" fmla="*/ 2147483646 h 1060"/>
              <a:gd name="T2" fmla="*/ 2147483646 w 942"/>
              <a:gd name="T3" fmla="*/ 2147483646 h 1060"/>
              <a:gd name="T4" fmla="*/ 2147483646 w 942"/>
              <a:gd name="T5" fmla="*/ 0 h 1060"/>
              <a:gd name="T6" fmla="*/ 2147483646 w 942"/>
              <a:gd name="T7" fmla="*/ 0 h 1060"/>
              <a:gd name="T8" fmla="*/ 0 w 942"/>
              <a:gd name="T9" fmla="*/ 2147483646 h 10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2" h="1060">
                <a:moveTo>
                  <a:pt x="0" y="1060"/>
                </a:moveTo>
                <a:cubicBezTo>
                  <a:pt x="942" y="1060"/>
                  <a:pt x="942" y="1060"/>
                  <a:pt x="942" y="1060"/>
                </a:cubicBezTo>
                <a:cubicBezTo>
                  <a:pt x="942" y="0"/>
                  <a:pt x="942" y="0"/>
                  <a:pt x="942" y="0"/>
                </a:cubicBezTo>
                <a:cubicBezTo>
                  <a:pt x="941" y="0"/>
                  <a:pt x="941" y="0"/>
                  <a:pt x="941" y="0"/>
                </a:cubicBezTo>
                <a:cubicBezTo>
                  <a:pt x="925" y="504"/>
                  <a:pt x="533" y="927"/>
                  <a:pt x="0" y="1060"/>
                </a:cubicBezTo>
                <a:close/>
              </a:path>
            </a:pathLst>
          </a:custGeom>
          <a:solidFill>
            <a:schemeClr val="tx2"/>
          </a:solidFill>
          <a:ln>
            <a:noFill/>
          </a:ln>
        </p:spPr>
        <p:txBody>
          <a:bodyPr/>
          <a:lstStyle/>
          <a:p>
            <a:endParaRPr lang="en-US"/>
          </a:p>
        </p:txBody>
      </p:sp>
      <p:sp>
        <p:nvSpPr>
          <p:cNvPr id="5" name="Freeform 12">
            <a:extLst>
              <a:ext uri="{FF2B5EF4-FFF2-40B4-BE49-F238E27FC236}">
                <a16:creationId xmlns:a16="http://schemas.microsoft.com/office/drawing/2014/main" id="{3467BF1E-F0FD-CC9C-2CB1-E1819B4FBF22}"/>
              </a:ext>
              <a:ext uri="{C183D7F6-B498-43B3-948B-1728B52AA6E4}">
                <adec:decorative xmlns:adec="http://schemas.microsoft.com/office/drawing/2017/decorative" val="1"/>
              </a:ext>
            </a:extLst>
          </p:cNvPr>
          <p:cNvSpPr>
            <a:spLocks/>
          </p:cNvSpPr>
          <p:nvPr userDrawn="1"/>
        </p:nvSpPr>
        <p:spPr bwMode="auto">
          <a:xfrm>
            <a:off x="6505575" y="4219575"/>
            <a:ext cx="5710238" cy="2649538"/>
          </a:xfrm>
          <a:custGeom>
            <a:avLst/>
            <a:gdLst>
              <a:gd name="T0" fmla="*/ 0 w 1266"/>
              <a:gd name="T1" fmla="*/ 2147483646 h 588"/>
              <a:gd name="T2" fmla="*/ 0 w 1266"/>
              <a:gd name="T3" fmla="*/ 2147483646 h 588"/>
              <a:gd name="T4" fmla="*/ 2147483646 w 1266"/>
              <a:gd name="T5" fmla="*/ 2147483646 h 588"/>
              <a:gd name="T6" fmla="*/ 2147483646 w 1266"/>
              <a:gd name="T7" fmla="*/ 0 h 588"/>
              <a:gd name="T8" fmla="*/ 0 w 1266"/>
              <a:gd name="T9" fmla="*/ 2147483646 h 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6" h="588">
                <a:moveTo>
                  <a:pt x="0" y="586"/>
                </a:moveTo>
                <a:cubicBezTo>
                  <a:pt x="0" y="588"/>
                  <a:pt x="0" y="588"/>
                  <a:pt x="0" y="588"/>
                </a:cubicBezTo>
                <a:cubicBezTo>
                  <a:pt x="1266" y="588"/>
                  <a:pt x="1266" y="588"/>
                  <a:pt x="1266" y="588"/>
                </a:cubicBezTo>
                <a:cubicBezTo>
                  <a:pt x="1266" y="0"/>
                  <a:pt x="1266" y="0"/>
                  <a:pt x="1266" y="0"/>
                </a:cubicBezTo>
                <a:cubicBezTo>
                  <a:pt x="1081" y="326"/>
                  <a:pt x="589" y="565"/>
                  <a:pt x="0" y="586"/>
                </a:cubicBezTo>
                <a:close/>
              </a:path>
            </a:pathLst>
          </a:custGeom>
          <a:solidFill>
            <a:schemeClr val="tx1"/>
          </a:solidFill>
          <a:ln>
            <a:noFill/>
          </a:ln>
        </p:spPr>
        <p:txBody>
          <a:bodyPr/>
          <a:lstStyle/>
          <a:p>
            <a:endParaRPr lang="en-US"/>
          </a:p>
        </p:txBody>
      </p:sp>
      <p:sp>
        <p:nvSpPr>
          <p:cNvPr id="2" name="Title 1"/>
          <p:cNvSpPr>
            <a:spLocks noGrp="1"/>
          </p:cNvSpPr>
          <p:nvPr>
            <p:ph type="title" hasCustomPrompt="1"/>
          </p:nvPr>
        </p:nvSpPr>
        <p:spPr>
          <a:xfrm>
            <a:off x="3780779" y="1848122"/>
            <a:ext cx="4603804" cy="801417"/>
          </a:xfrm>
        </p:spPr>
        <p:txBody>
          <a:bodyPr/>
          <a:lstStyle>
            <a:lvl1pPr algn="ctr">
              <a:defRPr>
                <a:solidFill>
                  <a:schemeClr val="tx1"/>
                </a:solidFill>
              </a:defRPr>
            </a:lvl1pPr>
          </a:lstStyle>
          <a:p>
            <a:r>
              <a:rPr lang="en-US"/>
              <a:t>Thank you end slide</a:t>
            </a:r>
          </a:p>
        </p:txBody>
      </p:sp>
      <p:sp>
        <p:nvSpPr>
          <p:cNvPr id="9" name="Date Placeholder 2">
            <a:extLst>
              <a:ext uri="{FF2B5EF4-FFF2-40B4-BE49-F238E27FC236}">
                <a16:creationId xmlns:a16="http://schemas.microsoft.com/office/drawing/2014/main" id="{E2ED03E3-57A9-7ABE-AA79-44A6498988C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CD6C682-E784-4713-A9CD-0D836F27BCBB}" type="datetime1">
              <a:rPr lang="en-US"/>
              <a:pPr>
                <a:defRPr/>
              </a:pPr>
              <a:t>9/8/2025</a:t>
            </a:fld>
            <a:endParaRPr lang="en-US"/>
          </a:p>
        </p:txBody>
      </p:sp>
      <p:sp>
        <p:nvSpPr>
          <p:cNvPr id="10" name="Footer Placeholder 3">
            <a:extLst>
              <a:ext uri="{FF2B5EF4-FFF2-40B4-BE49-F238E27FC236}">
                <a16:creationId xmlns:a16="http://schemas.microsoft.com/office/drawing/2014/main" id="{E8D998C4-7E48-A25F-3177-F136E2041D4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11" name="Slide Number Placeholder 4">
            <a:extLst>
              <a:ext uri="{FF2B5EF4-FFF2-40B4-BE49-F238E27FC236}">
                <a16:creationId xmlns:a16="http://schemas.microsoft.com/office/drawing/2014/main" id="{4A5436FF-18FC-456F-5F6B-76876F3BCD1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842ECD2-2C43-427B-9052-49E77F62925A}" type="slidenum">
              <a:rPr lang="en-US" altLang="en-US"/>
              <a:pPr>
                <a:defRPr/>
              </a:pPr>
              <a:t>‹#›</a:t>
            </a:fld>
            <a:endParaRPr lang="en-US" altLang="en-US"/>
          </a:p>
        </p:txBody>
      </p:sp>
      <p:sp>
        <p:nvSpPr>
          <p:cNvPr id="14" name="Freeform 11">
            <a:extLst>
              <a:ext uri="{FF2B5EF4-FFF2-40B4-BE49-F238E27FC236}">
                <a16:creationId xmlns:a16="http://schemas.microsoft.com/office/drawing/2014/main" id="{AFF329F8-0E46-489D-F2B7-5C4344880407}"/>
              </a:ext>
              <a:ext uri="{C183D7F6-B498-43B3-948B-1728B52AA6E4}">
                <adec:decorative xmlns:adec="http://schemas.microsoft.com/office/drawing/2017/decorative" val="1"/>
              </a:ext>
            </a:extLst>
          </p:cNvPr>
          <p:cNvSpPr>
            <a:spLocks/>
          </p:cNvSpPr>
          <p:nvPr userDrawn="1"/>
        </p:nvSpPr>
        <p:spPr bwMode="auto">
          <a:xfrm rot="10800000">
            <a:off x="-23813" y="0"/>
            <a:ext cx="4248151" cy="4779963"/>
          </a:xfrm>
          <a:custGeom>
            <a:avLst/>
            <a:gdLst>
              <a:gd name="T0" fmla="*/ 0 w 942"/>
              <a:gd name="T1" fmla="*/ 2147483646 h 1060"/>
              <a:gd name="T2" fmla="*/ 2147483646 w 942"/>
              <a:gd name="T3" fmla="*/ 2147483646 h 1060"/>
              <a:gd name="T4" fmla="*/ 2147483646 w 942"/>
              <a:gd name="T5" fmla="*/ 0 h 1060"/>
              <a:gd name="T6" fmla="*/ 2147483646 w 942"/>
              <a:gd name="T7" fmla="*/ 0 h 1060"/>
              <a:gd name="T8" fmla="*/ 0 w 942"/>
              <a:gd name="T9" fmla="*/ 2147483646 h 10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2" h="1060">
                <a:moveTo>
                  <a:pt x="0" y="1060"/>
                </a:moveTo>
                <a:cubicBezTo>
                  <a:pt x="942" y="1060"/>
                  <a:pt x="942" y="1060"/>
                  <a:pt x="942" y="1060"/>
                </a:cubicBezTo>
                <a:cubicBezTo>
                  <a:pt x="942" y="0"/>
                  <a:pt x="942" y="0"/>
                  <a:pt x="942" y="0"/>
                </a:cubicBezTo>
                <a:cubicBezTo>
                  <a:pt x="941" y="0"/>
                  <a:pt x="941" y="0"/>
                  <a:pt x="941" y="0"/>
                </a:cubicBezTo>
                <a:cubicBezTo>
                  <a:pt x="925" y="504"/>
                  <a:pt x="533" y="927"/>
                  <a:pt x="0" y="1060"/>
                </a:cubicBezTo>
                <a:close/>
              </a:path>
            </a:pathLst>
          </a:custGeom>
          <a:solidFill>
            <a:schemeClr val="tx2"/>
          </a:solidFill>
          <a:ln>
            <a:noFill/>
          </a:ln>
        </p:spPr>
        <p:txBody>
          <a:bodyPr/>
          <a:lstStyle/>
          <a:p>
            <a:endParaRPr lang="en-US"/>
          </a:p>
        </p:txBody>
      </p:sp>
      <p:sp>
        <p:nvSpPr>
          <p:cNvPr id="15" name="Freeform 12">
            <a:extLst>
              <a:ext uri="{FF2B5EF4-FFF2-40B4-BE49-F238E27FC236}">
                <a16:creationId xmlns:a16="http://schemas.microsoft.com/office/drawing/2014/main" id="{F3030E5B-46B2-AFDA-5144-24B332FBE4B6}"/>
              </a:ext>
              <a:ext uri="{C183D7F6-B498-43B3-948B-1728B52AA6E4}">
                <adec:decorative xmlns:adec="http://schemas.microsoft.com/office/drawing/2017/decorative" val="1"/>
              </a:ext>
            </a:extLst>
          </p:cNvPr>
          <p:cNvSpPr>
            <a:spLocks/>
          </p:cNvSpPr>
          <p:nvPr userDrawn="1"/>
        </p:nvSpPr>
        <p:spPr bwMode="auto">
          <a:xfrm rot="10800000">
            <a:off x="-23813" y="0"/>
            <a:ext cx="5710238" cy="2649538"/>
          </a:xfrm>
          <a:custGeom>
            <a:avLst/>
            <a:gdLst>
              <a:gd name="T0" fmla="*/ 0 w 1266"/>
              <a:gd name="T1" fmla="*/ 2147483646 h 588"/>
              <a:gd name="T2" fmla="*/ 0 w 1266"/>
              <a:gd name="T3" fmla="*/ 2147483646 h 588"/>
              <a:gd name="T4" fmla="*/ 2147483646 w 1266"/>
              <a:gd name="T5" fmla="*/ 2147483646 h 588"/>
              <a:gd name="T6" fmla="*/ 2147483646 w 1266"/>
              <a:gd name="T7" fmla="*/ 0 h 588"/>
              <a:gd name="T8" fmla="*/ 0 w 1266"/>
              <a:gd name="T9" fmla="*/ 2147483646 h 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6" h="588">
                <a:moveTo>
                  <a:pt x="0" y="586"/>
                </a:moveTo>
                <a:cubicBezTo>
                  <a:pt x="0" y="588"/>
                  <a:pt x="0" y="588"/>
                  <a:pt x="0" y="588"/>
                </a:cubicBezTo>
                <a:cubicBezTo>
                  <a:pt x="1266" y="588"/>
                  <a:pt x="1266" y="588"/>
                  <a:pt x="1266" y="588"/>
                </a:cubicBezTo>
                <a:cubicBezTo>
                  <a:pt x="1266" y="0"/>
                  <a:pt x="1266" y="0"/>
                  <a:pt x="1266" y="0"/>
                </a:cubicBezTo>
                <a:cubicBezTo>
                  <a:pt x="1081" y="326"/>
                  <a:pt x="589" y="565"/>
                  <a:pt x="0" y="586"/>
                </a:cubicBezTo>
                <a:close/>
              </a:path>
            </a:pathLst>
          </a:custGeom>
          <a:solidFill>
            <a:schemeClr val="tx1"/>
          </a:solidFill>
          <a:ln>
            <a:noFill/>
          </a:ln>
        </p:spPr>
        <p:txBody>
          <a:bodyPr/>
          <a:lstStyle/>
          <a:p>
            <a:endParaRPr lang="en-US"/>
          </a:p>
        </p:txBody>
      </p:sp>
      <p:sp>
        <p:nvSpPr>
          <p:cNvPr id="6" name="Content Placeholder 2">
            <a:extLst>
              <a:ext uri="{FF2B5EF4-FFF2-40B4-BE49-F238E27FC236}">
                <a16:creationId xmlns:a16="http://schemas.microsoft.com/office/drawing/2014/main" id="{367DDC97-07D1-83D0-BAEE-ECBABAC451CE}"/>
              </a:ext>
            </a:extLst>
          </p:cNvPr>
          <p:cNvSpPr>
            <a:spLocks noGrp="1"/>
          </p:cNvSpPr>
          <p:nvPr>
            <p:ph idx="1" hasCustomPrompt="1"/>
          </p:nvPr>
        </p:nvSpPr>
        <p:spPr>
          <a:xfrm>
            <a:off x="3780779" y="2840925"/>
            <a:ext cx="4735814" cy="2447038"/>
          </a:xfrm>
        </p:spPr>
        <p:txBody>
          <a:bodyPr/>
          <a:lstStyle>
            <a:lvl1pPr marL="0" indent="0" algn="l">
              <a:buFontTx/>
              <a:buNone/>
              <a:defRPr>
                <a:latin typeface="Arial" panose="020B0604020202020204" pitchFamily="34" charset="0"/>
                <a:cs typeface="Arial" panose="020B0604020202020204" pitchFamily="34" charset="0"/>
              </a:defRPr>
            </a:lvl1pPr>
            <a:lvl2pPr algn="l">
              <a:defRPr>
                <a:latin typeface="Arial" panose="020B0604020202020204" pitchFamily="34" charset="0"/>
                <a:cs typeface="Arial" panose="020B0604020202020204" pitchFamily="34" charset="0"/>
              </a:defRPr>
            </a:lvl2pPr>
            <a:lvl3pPr algn="l">
              <a:defRPr>
                <a:latin typeface="Arial" panose="020B0604020202020204" pitchFamily="34" charset="0"/>
                <a:cs typeface="Arial" panose="020B0604020202020204" pitchFamily="34" charset="0"/>
              </a:defRPr>
            </a:lvl3pPr>
            <a:lvl4pPr algn="l">
              <a:defRPr>
                <a:latin typeface="Arial" panose="020B0604020202020204" pitchFamily="34" charset="0"/>
                <a:cs typeface="Arial" panose="020B0604020202020204" pitchFamily="34" charset="0"/>
              </a:defRPr>
            </a:lvl4pPr>
            <a:lvl5pPr algn="l">
              <a:defRPr>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4166823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AE9067A-E220-9EA9-00EE-D5465C4BFEC7}"/>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C90FBDF-4F0B-A905-A693-0CCC274040B9}"/>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11" r:id="rId1"/>
    <p:sldLayoutId id="2147483720" r:id="rId2"/>
    <p:sldLayoutId id="2147483712" r:id="rId3"/>
    <p:sldLayoutId id="2147483713" r:id="rId4"/>
    <p:sldLayoutId id="2147483714" r:id="rId5"/>
    <p:sldLayoutId id="2147483719" r:id="rId6"/>
    <p:sldLayoutId id="2147483715" r:id="rId7"/>
    <p:sldLayoutId id="2147483716" r:id="rId8"/>
    <p:sldLayoutId id="2147483717" r:id="rId9"/>
  </p:sldLayoutIdLst>
  <p:hf hdr="0" ftr="0" dt="0"/>
  <p:txStyles>
    <p:titleStyle>
      <a:lvl1pPr algn="l" rtl="0" eaLnBrk="0" fontAlgn="base" hangingPunct="0">
        <a:lnSpc>
          <a:spcPct val="90000"/>
        </a:lnSpc>
        <a:spcBef>
          <a:spcPct val="0"/>
        </a:spcBef>
        <a:spcAft>
          <a:spcPct val="0"/>
        </a:spcAft>
        <a:defRPr sz="4400" b="1" kern="1200">
          <a:solidFill>
            <a:schemeClr val="tx1"/>
          </a:solidFill>
          <a:latin typeface="Arial Narrow" panose="020B0606020202030204" pitchFamily="34" charset="0"/>
          <a:ea typeface="+mj-ea"/>
          <a:cs typeface="+mj-cs"/>
        </a:defRPr>
      </a:lvl1pPr>
      <a:lvl2pPr algn="l" rtl="0" eaLnBrk="0" fontAlgn="base" hangingPunct="0">
        <a:lnSpc>
          <a:spcPct val="90000"/>
        </a:lnSpc>
        <a:spcBef>
          <a:spcPct val="0"/>
        </a:spcBef>
        <a:spcAft>
          <a:spcPct val="0"/>
        </a:spcAft>
        <a:defRPr sz="4400" b="1">
          <a:solidFill>
            <a:schemeClr val="tx1"/>
          </a:solidFill>
          <a:latin typeface="Arial Narrow" panose="020B0606020202030204" pitchFamily="34" charset="0"/>
        </a:defRPr>
      </a:lvl2pPr>
      <a:lvl3pPr algn="l" rtl="0" eaLnBrk="0" fontAlgn="base" hangingPunct="0">
        <a:lnSpc>
          <a:spcPct val="90000"/>
        </a:lnSpc>
        <a:spcBef>
          <a:spcPct val="0"/>
        </a:spcBef>
        <a:spcAft>
          <a:spcPct val="0"/>
        </a:spcAft>
        <a:defRPr sz="4400" b="1">
          <a:solidFill>
            <a:schemeClr val="tx1"/>
          </a:solidFill>
          <a:latin typeface="Arial Narrow" panose="020B0606020202030204" pitchFamily="34" charset="0"/>
        </a:defRPr>
      </a:lvl3pPr>
      <a:lvl4pPr algn="l" rtl="0" eaLnBrk="0" fontAlgn="base" hangingPunct="0">
        <a:lnSpc>
          <a:spcPct val="90000"/>
        </a:lnSpc>
        <a:spcBef>
          <a:spcPct val="0"/>
        </a:spcBef>
        <a:spcAft>
          <a:spcPct val="0"/>
        </a:spcAft>
        <a:defRPr sz="4400" b="1">
          <a:solidFill>
            <a:schemeClr val="tx1"/>
          </a:solidFill>
          <a:latin typeface="Arial Narrow" panose="020B0606020202030204" pitchFamily="34" charset="0"/>
        </a:defRPr>
      </a:lvl4pPr>
      <a:lvl5pPr algn="l" rtl="0" eaLnBrk="0" fontAlgn="base" hangingPunct="0">
        <a:lnSpc>
          <a:spcPct val="90000"/>
        </a:lnSpc>
        <a:spcBef>
          <a:spcPct val="0"/>
        </a:spcBef>
        <a:spcAft>
          <a:spcPct val="0"/>
        </a:spcAft>
        <a:defRPr sz="4400" b="1">
          <a:solidFill>
            <a:schemeClr val="tx1"/>
          </a:solidFill>
          <a:latin typeface="Arial Narrow" panose="020B0606020202030204" pitchFamily="34" charset="0"/>
        </a:defRPr>
      </a:lvl5pPr>
      <a:lvl6pPr marL="457200" algn="l" rtl="0" fontAlgn="base">
        <a:lnSpc>
          <a:spcPct val="90000"/>
        </a:lnSpc>
        <a:spcBef>
          <a:spcPct val="0"/>
        </a:spcBef>
        <a:spcAft>
          <a:spcPct val="0"/>
        </a:spcAft>
        <a:defRPr sz="4400">
          <a:solidFill>
            <a:schemeClr val="tx1"/>
          </a:solidFill>
          <a:latin typeface="Raleway" pitchFamily="2" charset="0"/>
        </a:defRPr>
      </a:lvl6pPr>
      <a:lvl7pPr marL="914400" algn="l" rtl="0" fontAlgn="base">
        <a:lnSpc>
          <a:spcPct val="90000"/>
        </a:lnSpc>
        <a:spcBef>
          <a:spcPct val="0"/>
        </a:spcBef>
        <a:spcAft>
          <a:spcPct val="0"/>
        </a:spcAft>
        <a:defRPr sz="4400">
          <a:solidFill>
            <a:schemeClr val="tx1"/>
          </a:solidFill>
          <a:latin typeface="Raleway" pitchFamily="2" charset="0"/>
        </a:defRPr>
      </a:lvl7pPr>
      <a:lvl8pPr marL="1371600" algn="l" rtl="0" fontAlgn="base">
        <a:lnSpc>
          <a:spcPct val="90000"/>
        </a:lnSpc>
        <a:spcBef>
          <a:spcPct val="0"/>
        </a:spcBef>
        <a:spcAft>
          <a:spcPct val="0"/>
        </a:spcAft>
        <a:defRPr sz="4400">
          <a:solidFill>
            <a:schemeClr val="tx1"/>
          </a:solidFill>
          <a:latin typeface="Raleway" pitchFamily="2" charset="0"/>
        </a:defRPr>
      </a:lvl8pPr>
      <a:lvl9pPr marL="1828800" algn="l" rtl="0" fontAlgn="base">
        <a:lnSpc>
          <a:spcPct val="90000"/>
        </a:lnSpc>
        <a:spcBef>
          <a:spcPct val="0"/>
        </a:spcBef>
        <a:spcAft>
          <a:spcPct val="0"/>
        </a:spcAft>
        <a:defRPr sz="4400">
          <a:solidFill>
            <a:schemeClr val="tx1"/>
          </a:solidFill>
          <a:latin typeface="Raleway"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CED_2B68D17E.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www.drcog.org/growth-development/regional-housing-needs-assessment/regional-housing-strategy" TargetMode="External"/><Relationship Id="rId5" Type="http://schemas.openxmlformats.org/officeDocument/2006/relationships/hyperlink" Target="https://www.drcog.org/sites/default/files/acc/RPD-GF-RHNA-EN-ACC-24-10-10-V1.pdf" TargetMode="Externa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E6CB7-F148-CAD3-15FD-83F5ECFFD1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A6C38-DED6-A793-0202-DA2C13B8F16D}"/>
              </a:ext>
            </a:extLst>
          </p:cNvPr>
          <p:cNvSpPr>
            <a:spLocks noGrp="1"/>
          </p:cNvSpPr>
          <p:nvPr>
            <p:ph type="title"/>
          </p:nvPr>
        </p:nvSpPr>
        <p:spPr>
          <a:xfrm>
            <a:off x="977096" y="637721"/>
            <a:ext cx="10515600" cy="903610"/>
          </a:xfrm>
        </p:spPr>
        <p:txBody>
          <a:bodyPr/>
          <a:lstStyle/>
          <a:p>
            <a:pPr>
              <a:lnSpc>
                <a:spcPct val="100000"/>
              </a:lnSpc>
            </a:pPr>
            <a:r>
              <a:rPr lang="en-US" sz="3200" dirty="0">
                <a:solidFill>
                  <a:srgbClr val="0091C5"/>
                </a:solidFill>
                <a:latin typeface="Arial Narrow"/>
              </a:rPr>
              <a:t>Why Housing Matters </a:t>
            </a:r>
            <a:r>
              <a:rPr lang="en-US" sz="2400" dirty="0">
                <a:solidFill>
                  <a:srgbClr val="0091C5"/>
                </a:solidFill>
                <a:latin typeface="Arial Narrow"/>
              </a:rPr>
              <a:t>PRESENTATION TEMPLATE</a:t>
            </a:r>
            <a:br>
              <a:rPr lang="en-US" sz="2400" dirty="0">
                <a:solidFill>
                  <a:srgbClr val="0091C5"/>
                </a:solidFill>
                <a:latin typeface="Arial Narrow"/>
              </a:rPr>
            </a:br>
            <a:r>
              <a:rPr lang="en-US" sz="2000" dirty="0">
                <a:solidFill>
                  <a:srgbClr val="04244D"/>
                </a:solidFill>
                <a:latin typeface="Arial Narrow"/>
              </a:rPr>
              <a:t>DRCOG Regional Housing Strategy / Tools for Talking About Housing</a:t>
            </a:r>
            <a:endParaRPr lang="en-US" sz="2000" b="0" dirty="0">
              <a:solidFill>
                <a:srgbClr val="000000"/>
              </a:solidFill>
              <a:latin typeface="Arial Narrow"/>
            </a:endParaRPr>
          </a:p>
          <a:p>
            <a:pPr>
              <a:lnSpc>
                <a:spcPct val="100000"/>
              </a:lnSpc>
            </a:pPr>
            <a:endParaRPr lang="en-US" sz="2400" dirty="0">
              <a:latin typeface="Arial Narrow"/>
            </a:endParaRPr>
          </a:p>
        </p:txBody>
      </p:sp>
      <p:sp>
        <p:nvSpPr>
          <p:cNvPr id="3" name="Content Placeholder 2">
            <a:extLst>
              <a:ext uri="{FF2B5EF4-FFF2-40B4-BE49-F238E27FC236}">
                <a16:creationId xmlns:a16="http://schemas.microsoft.com/office/drawing/2014/main" id="{1958DB68-27DB-9F5B-AF1F-C162E3C443BB}"/>
              </a:ext>
            </a:extLst>
          </p:cNvPr>
          <p:cNvSpPr>
            <a:spLocks noGrp="1"/>
          </p:cNvSpPr>
          <p:nvPr>
            <p:ph idx="1"/>
          </p:nvPr>
        </p:nvSpPr>
        <p:spPr>
          <a:xfrm>
            <a:off x="977096" y="1696536"/>
            <a:ext cx="10515600" cy="4351338"/>
          </a:xfrm>
        </p:spPr>
        <p:txBody>
          <a:bodyPr/>
          <a:lstStyle/>
          <a:p>
            <a:pPr marL="0" indent="0">
              <a:buNone/>
            </a:pPr>
            <a:r>
              <a:rPr lang="en-US" sz="1800" b="1">
                <a:highlight>
                  <a:srgbClr val="FFFF00"/>
                </a:highlight>
              </a:rPr>
              <a:t>NOTE TO USER: DELETE THIS SLIDE FROM YOUR FINAL PRESENTATION</a:t>
            </a:r>
          </a:p>
          <a:p>
            <a:pPr marL="0" indent="0">
              <a:lnSpc>
                <a:spcPct val="150000"/>
              </a:lnSpc>
              <a:buNone/>
            </a:pPr>
            <a:r>
              <a:rPr lang="en-US" sz="1800" b="1">
                <a:solidFill>
                  <a:srgbClr val="04244D"/>
                </a:solidFill>
                <a:latin typeface="Arial"/>
                <a:cs typeface="Arial"/>
              </a:rPr>
              <a:t>Purpose and Use</a:t>
            </a:r>
          </a:p>
          <a:p>
            <a:pPr marL="285750" indent="-285750">
              <a:lnSpc>
                <a:spcPct val="100000"/>
              </a:lnSpc>
            </a:pPr>
            <a:r>
              <a:rPr lang="en-US" sz="1800">
                <a:latin typeface="Arial"/>
                <a:cs typeface="Arial"/>
              </a:rPr>
              <a:t>Use the following slides to talk about housing issues and priorities in your community from both a local and regional perspective. </a:t>
            </a:r>
          </a:p>
          <a:p>
            <a:pPr marL="285750" indent="-285750">
              <a:lnSpc>
                <a:spcPct val="100000"/>
              </a:lnSpc>
            </a:pPr>
            <a:r>
              <a:rPr lang="en-US" sz="1800">
                <a:latin typeface="Arial"/>
                <a:cs typeface="Arial"/>
              </a:rPr>
              <a:t>The slides are intended for a general audience but can be customized for your specific group. You can cut, paste and delete to use only those slides that meet your needs.</a:t>
            </a:r>
            <a:endParaRPr lang="en-US"/>
          </a:p>
          <a:p>
            <a:pPr marL="285750" indent="-285750">
              <a:lnSpc>
                <a:spcPct val="100000"/>
              </a:lnSpc>
            </a:pPr>
            <a:r>
              <a:rPr lang="en-US" sz="1800">
                <a:latin typeface="Arial"/>
                <a:cs typeface="Arial"/>
              </a:rPr>
              <a:t>Integrate with engagement activities to understand community perspectives and priorities. Refer to the accompanying ”Let’s Talk Housing" Messaging Playbook for ideas.</a:t>
            </a:r>
            <a:endParaRPr lang="en-US" sz="1800"/>
          </a:p>
          <a:p>
            <a:pPr marL="285750" indent="-285750">
              <a:lnSpc>
                <a:spcPct val="100000"/>
              </a:lnSpc>
            </a:pPr>
            <a:r>
              <a:rPr lang="en-US" sz="1800">
                <a:latin typeface="Arial"/>
                <a:cs typeface="Arial"/>
              </a:rPr>
              <a:t>Suggested talking points for each slide are also provided in the ”Let’s Talk Housing" Messaging Playbook .</a:t>
            </a:r>
          </a:p>
          <a:p>
            <a:pPr marL="285750" indent="-285750">
              <a:lnSpc>
                <a:spcPct val="100000"/>
              </a:lnSpc>
            </a:pPr>
            <a:r>
              <a:rPr lang="en-US" sz="1800">
                <a:latin typeface="Arial"/>
                <a:cs typeface="Arial"/>
              </a:rPr>
              <a:t>Customize the slides to reflect local community context, strategies, and/or priorities.</a:t>
            </a:r>
          </a:p>
        </p:txBody>
      </p:sp>
      <p:cxnSp>
        <p:nvCxnSpPr>
          <p:cNvPr id="4" name="Straight Arrow Connector 3">
            <a:extLst>
              <a:ext uri="{FF2B5EF4-FFF2-40B4-BE49-F238E27FC236}">
                <a16:creationId xmlns:a16="http://schemas.microsoft.com/office/drawing/2014/main" id="{8098A593-07C5-753A-FB7D-A3D411C2D97A}"/>
              </a:ext>
              <a:ext uri="{C183D7F6-B498-43B3-948B-1728B52AA6E4}">
                <adec:decorative xmlns:adec="http://schemas.microsoft.com/office/drawing/2017/decorative" val="1"/>
              </a:ext>
            </a:extLst>
          </p:cNvPr>
          <p:cNvCxnSpPr/>
          <p:nvPr/>
        </p:nvCxnSpPr>
        <p:spPr>
          <a:xfrm flipV="1">
            <a:off x="1083734" y="1405467"/>
            <a:ext cx="10176933" cy="16933"/>
          </a:xfrm>
          <a:prstGeom prst="straightConnector1">
            <a:avLst/>
          </a:prstGeom>
          <a:ln w="57150">
            <a:solidFill>
              <a:srgbClr val="0091C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227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C8B80-82B8-9A53-7013-0F2BD21F3040}"/>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670AF67-394E-48FF-E379-BF342D030FCF}"/>
              </a:ext>
            </a:extLst>
          </p:cNvPr>
          <p:cNvGraphicFramePr>
            <a:graphicFrameLocks noGrp="1"/>
          </p:cNvGraphicFramePr>
          <p:nvPr>
            <p:extLst>
              <p:ext uri="{D42A27DB-BD31-4B8C-83A1-F6EECF244321}">
                <p14:modId xmlns:p14="http://schemas.microsoft.com/office/powerpoint/2010/main" val="769123733"/>
              </p:ext>
            </p:extLst>
          </p:nvPr>
        </p:nvGraphicFramePr>
        <p:xfrm>
          <a:off x="737017" y="1711376"/>
          <a:ext cx="10011246" cy="4003123"/>
        </p:xfrm>
        <a:graphic>
          <a:graphicData uri="http://schemas.openxmlformats.org/drawingml/2006/table">
            <a:tbl>
              <a:tblPr firstRow="1" bandRow="1">
                <a:tableStyleId>{5C22544A-7EE6-4342-B048-85BDC9FD1C3A}</a:tableStyleId>
              </a:tblPr>
              <a:tblGrid>
                <a:gridCol w="2011744">
                  <a:extLst>
                    <a:ext uri="{9D8B030D-6E8A-4147-A177-3AD203B41FA5}">
                      <a16:colId xmlns:a16="http://schemas.microsoft.com/office/drawing/2014/main" val="1016884340"/>
                    </a:ext>
                  </a:extLst>
                </a:gridCol>
                <a:gridCol w="2084163">
                  <a:extLst>
                    <a:ext uri="{9D8B030D-6E8A-4147-A177-3AD203B41FA5}">
                      <a16:colId xmlns:a16="http://schemas.microsoft.com/office/drawing/2014/main" val="2789099766"/>
                    </a:ext>
                  </a:extLst>
                </a:gridCol>
                <a:gridCol w="2861101">
                  <a:extLst>
                    <a:ext uri="{9D8B030D-6E8A-4147-A177-3AD203B41FA5}">
                      <a16:colId xmlns:a16="http://schemas.microsoft.com/office/drawing/2014/main" val="1127167062"/>
                    </a:ext>
                  </a:extLst>
                </a:gridCol>
                <a:gridCol w="3054238">
                  <a:extLst>
                    <a:ext uri="{9D8B030D-6E8A-4147-A177-3AD203B41FA5}">
                      <a16:colId xmlns:a16="http://schemas.microsoft.com/office/drawing/2014/main" val="881559986"/>
                    </a:ext>
                  </a:extLst>
                </a:gridCol>
              </a:tblGrid>
              <a:tr h="635009">
                <a:tc>
                  <a:txBody>
                    <a:bodyPr/>
                    <a:lstStyle/>
                    <a:p>
                      <a:r>
                        <a:rPr lang="en-US" dirty="0">
                          <a:solidFill>
                            <a:schemeClr val="bg1"/>
                          </a:solidFill>
                        </a:rPr>
                        <a:t>Occupation</a:t>
                      </a:r>
                    </a:p>
                  </a:txBody>
                  <a:tcPr>
                    <a:solidFill>
                      <a:schemeClr val="tx1"/>
                    </a:solidFill>
                  </a:tcPr>
                </a:tc>
                <a:tc>
                  <a:txBody>
                    <a:bodyPr/>
                    <a:lstStyle/>
                    <a:p>
                      <a:pPr lvl="0">
                        <a:buNone/>
                      </a:pPr>
                      <a:r>
                        <a:rPr lang="en-US" dirty="0">
                          <a:solidFill>
                            <a:schemeClr val="bg1"/>
                          </a:solidFill>
                        </a:rPr>
                        <a:t>Average </a:t>
                      </a:r>
                      <a:br>
                        <a:rPr lang="en-US" dirty="0">
                          <a:solidFill>
                            <a:schemeClr val="bg1"/>
                          </a:solidFill>
                        </a:rPr>
                      </a:br>
                      <a:r>
                        <a:rPr lang="en-US" dirty="0">
                          <a:solidFill>
                            <a:schemeClr val="bg1"/>
                          </a:solidFill>
                        </a:rPr>
                        <a:t>Annual Income</a:t>
                      </a:r>
                    </a:p>
                  </a:txBody>
                  <a:tcPr>
                    <a:solidFill>
                      <a:schemeClr val="tx1"/>
                    </a:solidFill>
                  </a:tcPr>
                </a:tc>
                <a:tc>
                  <a:txBody>
                    <a:bodyPr/>
                    <a:lstStyle/>
                    <a:p>
                      <a:pPr lvl="0">
                        <a:buNone/>
                      </a:pPr>
                      <a:r>
                        <a:rPr lang="en-US" dirty="0">
                          <a:solidFill>
                            <a:schemeClr val="bg1"/>
                          </a:solidFill>
                        </a:rPr>
                        <a:t>Income </a:t>
                      </a:r>
                      <a:br>
                        <a:rPr lang="en-US" dirty="0">
                          <a:solidFill>
                            <a:schemeClr val="bg1"/>
                          </a:solidFill>
                        </a:rPr>
                      </a:br>
                      <a:r>
                        <a:rPr lang="en-US" dirty="0">
                          <a:solidFill>
                            <a:schemeClr val="bg1"/>
                          </a:solidFill>
                        </a:rPr>
                        <a:t>Category</a:t>
                      </a:r>
                    </a:p>
                  </a:txBody>
                  <a:tcPr>
                    <a:solidFill>
                      <a:schemeClr val="tx1"/>
                    </a:solidFill>
                  </a:tcPr>
                </a:tc>
                <a:tc>
                  <a:txBody>
                    <a:bodyPr/>
                    <a:lstStyle/>
                    <a:p>
                      <a:pPr lvl="0">
                        <a:buNone/>
                      </a:pPr>
                      <a:r>
                        <a:rPr lang="en-US" sz="1800" b="1" i="0" u="none" strike="noStrike" noProof="0" dirty="0">
                          <a:solidFill>
                            <a:srgbClr val="FFFFFF"/>
                          </a:solidFill>
                          <a:latin typeface="Arial"/>
                        </a:rPr>
                        <a:t>% of Income on Housing </a:t>
                      </a:r>
                      <a:br>
                        <a:rPr lang="en-US" sz="1800" b="1" i="0" u="none" strike="noStrike" noProof="0" dirty="0">
                          <a:solidFill>
                            <a:srgbClr val="FFFFFF"/>
                          </a:solidFill>
                          <a:latin typeface="Arial"/>
                        </a:rPr>
                      </a:br>
                      <a:r>
                        <a:rPr lang="en-US" sz="1800" b="0" i="1" u="none" strike="noStrike" noProof="0" dirty="0">
                          <a:solidFill>
                            <a:srgbClr val="FFFFFF"/>
                          </a:solidFill>
                          <a:latin typeface="Arial"/>
                        </a:rPr>
                        <a:t>(for a $1,600/</a:t>
                      </a:r>
                      <a:r>
                        <a:rPr lang="en-US" sz="1800" b="0" i="1" u="none" strike="noStrike" noProof="0" dirty="0" err="1">
                          <a:solidFill>
                            <a:srgbClr val="FFFFFF"/>
                          </a:solidFill>
                          <a:latin typeface="Arial"/>
                        </a:rPr>
                        <a:t>mo</a:t>
                      </a:r>
                      <a:r>
                        <a:rPr lang="en-US" sz="1800" b="0" i="1" u="none" strike="noStrike" noProof="0" dirty="0">
                          <a:solidFill>
                            <a:srgbClr val="FFFFFF"/>
                          </a:solidFill>
                          <a:latin typeface="Arial"/>
                        </a:rPr>
                        <a:t> apartment)</a:t>
                      </a:r>
                      <a:endParaRPr lang="en-US" b="0" i="1" dirty="0"/>
                    </a:p>
                  </a:txBody>
                  <a:tcPr>
                    <a:solidFill>
                      <a:schemeClr val="tx1"/>
                    </a:solidFill>
                  </a:tcPr>
                </a:tc>
                <a:extLst>
                  <a:ext uri="{0D108BD9-81ED-4DB2-BD59-A6C34878D82A}">
                    <a16:rowId xmlns:a16="http://schemas.microsoft.com/office/drawing/2014/main" val="3464393220"/>
                  </a:ext>
                </a:extLst>
              </a:tr>
              <a:tr h="755754">
                <a:tc>
                  <a:txBody>
                    <a:bodyPr/>
                    <a:lstStyle/>
                    <a:p>
                      <a:pPr lvl="0">
                        <a:buNone/>
                      </a:pPr>
                      <a:r>
                        <a:rPr lang="en-US" dirty="0">
                          <a:solidFill>
                            <a:schemeClr val="bg2">
                              <a:lumMod val="10000"/>
                            </a:schemeClr>
                          </a:solidFill>
                        </a:rPr>
                        <a:t>Store Clerk</a:t>
                      </a:r>
                    </a:p>
                  </a:txBody>
                  <a:tcPr/>
                </a:tc>
                <a:tc>
                  <a:txBody>
                    <a:bodyPr/>
                    <a:lstStyle/>
                    <a:p>
                      <a:pPr lvl="0">
                        <a:buNone/>
                      </a:pPr>
                      <a:r>
                        <a:rPr lang="en-US" sz="1800" b="0" i="0" u="none" strike="noStrike" noProof="0">
                          <a:solidFill>
                            <a:schemeClr val="bg2">
                              <a:lumMod val="10000"/>
                            </a:schemeClr>
                          </a:solidFill>
                          <a:latin typeface="Arial"/>
                        </a:rPr>
                        <a:t>$38,000</a:t>
                      </a:r>
                      <a:endParaRPr lang="en-US" sz="1800" b="0">
                        <a:solidFill>
                          <a:schemeClr val="bg2">
                            <a:lumMod val="10000"/>
                          </a:schemeClr>
                        </a:solidFill>
                      </a:endParaRPr>
                    </a:p>
                  </a:txBody>
                  <a:tcPr/>
                </a:tc>
                <a:tc>
                  <a:txBody>
                    <a:bodyPr/>
                    <a:lstStyle/>
                    <a:p>
                      <a:pPr lvl="0">
                        <a:buNone/>
                      </a:pPr>
                      <a:r>
                        <a:rPr lang="en-US" b="1" dirty="0">
                          <a:solidFill>
                            <a:schemeClr val="bg2">
                              <a:lumMod val="10000"/>
                            </a:schemeClr>
                          </a:solidFill>
                        </a:rPr>
                        <a:t>Extremely Low-Income </a:t>
                      </a:r>
                      <a:endParaRPr lang="en-US" dirty="0"/>
                    </a:p>
                    <a:p>
                      <a:pPr lvl="0">
                        <a:buNone/>
                      </a:pPr>
                      <a:r>
                        <a:rPr lang="en-US" b="0" i="1" dirty="0">
                          <a:solidFill>
                            <a:schemeClr val="bg2">
                              <a:lumMod val="10000"/>
                            </a:schemeClr>
                          </a:solidFill>
                        </a:rPr>
                        <a:t>(less than 30% AMI)</a:t>
                      </a:r>
                    </a:p>
                  </a:txBody>
                  <a:tcPr/>
                </a:tc>
                <a:tc>
                  <a:txBody>
                    <a:bodyPr/>
                    <a:lstStyle/>
                    <a:p>
                      <a:pPr lvl="0">
                        <a:buNone/>
                      </a:pPr>
                      <a:r>
                        <a:rPr lang="en-US"/>
                        <a:t>50%</a:t>
                      </a:r>
                    </a:p>
                  </a:txBody>
                  <a:tcPr/>
                </a:tc>
                <a:extLst>
                  <a:ext uri="{0D108BD9-81ED-4DB2-BD59-A6C34878D82A}">
                    <a16:rowId xmlns:a16="http://schemas.microsoft.com/office/drawing/2014/main" val="3814603484"/>
                  </a:ext>
                </a:extLst>
              </a:tr>
              <a:tr h="607454">
                <a:tc>
                  <a:txBody>
                    <a:bodyPr/>
                    <a:lstStyle/>
                    <a:p>
                      <a:pPr lvl="0">
                        <a:buNone/>
                      </a:pPr>
                      <a:r>
                        <a:rPr lang="en-US">
                          <a:solidFill>
                            <a:schemeClr val="bg2">
                              <a:lumMod val="10000"/>
                            </a:schemeClr>
                          </a:solidFill>
                        </a:rPr>
                        <a:t>Barista</a:t>
                      </a:r>
                    </a:p>
                  </a:txBody>
                  <a:tcPr/>
                </a:tc>
                <a:tc>
                  <a:txBody>
                    <a:bodyPr/>
                    <a:lstStyle/>
                    <a:p>
                      <a:pPr lvl="0">
                        <a:buNone/>
                      </a:pPr>
                      <a:r>
                        <a:rPr lang="en-US" sz="1800" b="0" i="0" u="none" strike="noStrike" noProof="0">
                          <a:solidFill>
                            <a:schemeClr val="bg2">
                              <a:lumMod val="10000"/>
                            </a:schemeClr>
                          </a:solidFill>
                          <a:latin typeface="Arial"/>
                        </a:rPr>
                        <a:t>$40,000</a:t>
                      </a:r>
                      <a:endParaRPr lang="en-US" sz="1800" b="0">
                        <a:solidFill>
                          <a:schemeClr val="bg2">
                            <a:lumMod val="10000"/>
                          </a:schemeClr>
                        </a:solidFill>
                      </a:endParaRPr>
                    </a:p>
                  </a:txBody>
                  <a:tcPr/>
                </a:tc>
                <a:tc>
                  <a:txBody>
                    <a:bodyPr/>
                    <a:lstStyle/>
                    <a:p>
                      <a:pPr lvl="0">
                        <a:buNone/>
                      </a:pPr>
                      <a:r>
                        <a:rPr lang="en-US" b="1">
                          <a:solidFill>
                            <a:schemeClr val="bg2">
                              <a:lumMod val="10000"/>
                            </a:schemeClr>
                          </a:solidFill>
                        </a:rPr>
                        <a:t>Very Low-Income </a:t>
                      </a:r>
                      <a:endParaRPr lang="en-US"/>
                    </a:p>
                    <a:p>
                      <a:pPr lvl="0">
                        <a:buNone/>
                      </a:pPr>
                      <a:r>
                        <a:rPr lang="en-US" b="0" i="1">
                          <a:solidFill>
                            <a:schemeClr val="bg2">
                              <a:lumMod val="10000"/>
                            </a:schemeClr>
                          </a:solidFill>
                        </a:rPr>
                        <a:t>(less than 50% AMI)</a:t>
                      </a:r>
                    </a:p>
                  </a:txBody>
                  <a:tcPr/>
                </a:tc>
                <a:tc>
                  <a:txBody>
                    <a:bodyPr/>
                    <a:lstStyle/>
                    <a:p>
                      <a:pPr lvl="0">
                        <a:buNone/>
                      </a:pPr>
                      <a:r>
                        <a:rPr lang="en-US"/>
                        <a:t>48%</a:t>
                      </a:r>
                    </a:p>
                  </a:txBody>
                  <a:tcPr/>
                </a:tc>
                <a:extLst>
                  <a:ext uri="{0D108BD9-81ED-4DB2-BD59-A6C34878D82A}">
                    <a16:rowId xmlns:a16="http://schemas.microsoft.com/office/drawing/2014/main" val="1846263327"/>
                  </a:ext>
                </a:extLst>
              </a:tr>
              <a:tr h="687049">
                <a:tc>
                  <a:txBody>
                    <a:bodyPr/>
                    <a:lstStyle/>
                    <a:p>
                      <a:pPr lvl="0">
                        <a:buNone/>
                      </a:pPr>
                      <a:r>
                        <a:rPr lang="en-US">
                          <a:solidFill>
                            <a:schemeClr val="bg2">
                              <a:lumMod val="10000"/>
                            </a:schemeClr>
                          </a:solidFill>
                        </a:rPr>
                        <a:t>Medical Assistant</a:t>
                      </a:r>
                    </a:p>
                  </a:txBody>
                  <a:tcPr/>
                </a:tc>
                <a:tc>
                  <a:txBody>
                    <a:bodyPr/>
                    <a:lstStyle/>
                    <a:p>
                      <a:pPr lvl="0">
                        <a:buNone/>
                      </a:pPr>
                      <a:r>
                        <a:rPr lang="en-US" sz="1800" b="0" i="0" u="none" strike="noStrike" noProof="0">
                          <a:solidFill>
                            <a:schemeClr val="bg2">
                              <a:lumMod val="10000"/>
                            </a:schemeClr>
                          </a:solidFill>
                        </a:rPr>
                        <a:t>$53,000</a:t>
                      </a:r>
                      <a:endParaRPr lang="en-US" sz="1800" b="0">
                        <a:solidFill>
                          <a:schemeClr val="bg2">
                            <a:lumMod val="10000"/>
                          </a:schemeClr>
                        </a:solidFill>
                      </a:endParaRPr>
                    </a:p>
                  </a:txBody>
                  <a:tcPr/>
                </a:tc>
                <a:tc>
                  <a:txBody>
                    <a:bodyPr/>
                    <a:lstStyle/>
                    <a:p>
                      <a:pPr lvl="0" algn="l">
                        <a:lnSpc>
                          <a:spcPct val="100000"/>
                        </a:lnSpc>
                        <a:spcBef>
                          <a:spcPts val="0"/>
                        </a:spcBef>
                        <a:spcAft>
                          <a:spcPts val="0"/>
                        </a:spcAft>
                        <a:buNone/>
                      </a:pPr>
                      <a:r>
                        <a:rPr lang="en-US" sz="1800" b="1" i="0" u="none" strike="noStrike" noProof="0">
                          <a:solidFill>
                            <a:schemeClr val="bg2">
                              <a:lumMod val="10000"/>
                            </a:schemeClr>
                          </a:solidFill>
                          <a:latin typeface="Arial"/>
                        </a:rPr>
                        <a:t>Low-Income </a:t>
                      </a:r>
                      <a:endParaRPr lang="en-US" sz="1800" b="0" i="0" u="none" strike="noStrike" noProof="0">
                        <a:solidFill>
                          <a:srgbClr val="04244D"/>
                        </a:solidFill>
                        <a:latin typeface="Arial"/>
                      </a:endParaRPr>
                    </a:p>
                    <a:p>
                      <a:pPr lvl="0" algn="l">
                        <a:lnSpc>
                          <a:spcPct val="100000"/>
                        </a:lnSpc>
                        <a:spcBef>
                          <a:spcPts val="0"/>
                        </a:spcBef>
                        <a:spcAft>
                          <a:spcPts val="0"/>
                        </a:spcAft>
                        <a:buNone/>
                      </a:pPr>
                      <a:r>
                        <a:rPr lang="en-US" sz="1800" b="0" i="1" u="none" strike="noStrike" noProof="0">
                          <a:solidFill>
                            <a:schemeClr val="bg2">
                              <a:lumMod val="10000"/>
                            </a:schemeClr>
                          </a:solidFill>
                          <a:latin typeface="Arial"/>
                        </a:rPr>
                        <a:t>(less than 80% AMI)</a:t>
                      </a:r>
                      <a:endParaRPr lang="en-US" sz="1800" b="0" i="1" u="none" strike="noStrike" noProof="0">
                        <a:solidFill>
                          <a:srgbClr val="04244D"/>
                        </a:solidFill>
                        <a:latin typeface="Arial"/>
                      </a:endParaRPr>
                    </a:p>
                  </a:txBody>
                  <a:tcPr/>
                </a:tc>
                <a:tc>
                  <a:txBody>
                    <a:bodyPr/>
                    <a:lstStyle/>
                    <a:p>
                      <a:pPr lvl="0">
                        <a:buNone/>
                      </a:pPr>
                      <a:r>
                        <a:rPr lang="en-US"/>
                        <a:t>36%</a:t>
                      </a:r>
                    </a:p>
                  </a:txBody>
                  <a:tcPr/>
                </a:tc>
                <a:extLst>
                  <a:ext uri="{0D108BD9-81ED-4DB2-BD59-A6C34878D82A}">
                    <a16:rowId xmlns:a16="http://schemas.microsoft.com/office/drawing/2014/main" val="2016451877"/>
                  </a:ext>
                </a:extLst>
              </a:tr>
              <a:tr h="607454">
                <a:tc>
                  <a:txBody>
                    <a:bodyPr/>
                    <a:lstStyle/>
                    <a:p>
                      <a:r>
                        <a:rPr lang="en-US">
                          <a:solidFill>
                            <a:schemeClr val="bg2">
                              <a:lumMod val="10000"/>
                            </a:schemeClr>
                          </a:solidFill>
                        </a:rPr>
                        <a:t>Teacher</a:t>
                      </a:r>
                    </a:p>
                  </a:txBody>
                  <a:tcPr/>
                </a:tc>
                <a:tc>
                  <a:txBody>
                    <a:bodyPr/>
                    <a:lstStyle/>
                    <a:p>
                      <a:pPr lvl="0">
                        <a:buNone/>
                      </a:pPr>
                      <a:r>
                        <a:rPr lang="en-US" sz="1800" b="0" i="0" u="none" strike="noStrike" noProof="0">
                          <a:solidFill>
                            <a:schemeClr val="bg2">
                              <a:lumMod val="10000"/>
                            </a:schemeClr>
                          </a:solidFill>
                          <a:latin typeface="Arial"/>
                        </a:rPr>
                        <a:t>$60,000</a:t>
                      </a:r>
                      <a:endParaRPr lang="en-US" sz="1800" b="0">
                        <a:solidFill>
                          <a:schemeClr val="bg2">
                            <a:lumMod val="10000"/>
                          </a:schemeClr>
                        </a:solidFill>
                      </a:endParaRPr>
                    </a:p>
                  </a:txBody>
                  <a:tcPr/>
                </a:tc>
                <a:tc>
                  <a:txBody>
                    <a:bodyPr/>
                    <a:lstStyle/>
                    <a:p>
                      <a:pPr lvl="0" algn="l">
                        <a:lnSpc>
                          <a:spcPct val="100000"/>
                        </a:lnSpc>
                        <a:spcBef>
                          <a:spcPts val="0"/>
                        </a:spcBef>
                        <a:spcAft>
                          <a:spcPts val="0"/>
                        </a:spcAft>
                        <a:buNone/>
                      </a:pPr>
                      <a:r>
                        <a:rPr lang="en-US" sz="1800" b="1" i="0" u="none" strike="noStrike" noProof="0">
                          <a:solidFill>
                            <a:schemeClr val="bg2">
                              <a:lumMod val="10000"/>
                            </a:schemeClr>
                          </a:solidFill>
                          <a:latin typeface="Arial"/>
                        </a:rPr>
                        <a:t>Low-Income </a:t>
                      </a:r>
                      <a:endParaRPr lang="en-US" sz="1800" b="0" i="0" u="none" strike="noStrike" noProof="0">
                        <a:solidFill>
                          <a:srgbClr val="04244D"/>
                        </a:solidFill>
                        <a:latin typeface="Arial"/>
                      </a:endParaRPr>
                    </a:p>
                    <a:p>
                      <a:pPr lvl="0" algn="l">
                        <a:lnSpc>
                          <a:spcPct val="100000"/>
                        </a:lnSpc>
                        <a:spcBef>
                          <a:spcPts val="0"/>
                        </a:spcBef>
                        <a:spcAft>
                          <a:spcPts val="0"/>
                        </a:spcAft>
                        <a:buNone/>
                      </a:pPr>
                      <a:r>
                        <a:rPr lang="en-US" sz="1800" b="0" i="1" u="none" strike="noStrike" noProof="0">
                          <a:solidFill>
                            <a:schemeClr val="bg2">
                              <a:lumMod val="10000"/>
                            </a:schemeClr>
                          </a:solidFill>
                          <a:latin typeface="Arial"/>
                        </a:rPr>
                        <a:t>(less than 80% AMI)</a:t>
                      </a:r>
                      <a:endParaRPr lang="en-US" sz="1800" b="0" i="1" u="none" strike="noStrike" noProof="0">
                        <a:solidFill>
                          <a:srgbClr val="04244D"/>
                        </a:solidFill>
                        <a:latin typeface="Arial"/>
                      </a:endParaRPr>
                    </a:p>
                  </a:txBody>
                  <a:tcPr/>
                </a:tc>
                <a:tc>
                  <a:txBody>
                    <a:bodyPr/>
                    <a:lstStyle/>
                    <a:p>
                      <a:pPr lvl="0">
                        <a:buNone/>
                      </a:pPr>
                      <a:r>
                        <a:rPr lang="en-US"/>
                        <a:t>32%</a:t>
                      </a:r>
                    </a:p>
                  </a:txBody>
                  <a:tcPr/>
                </a:tc>
                <a:extLst>
                  <a:ext uri="{0D108BD9-81ED-4DB2-BD59-A6C34878D82A}">
                    <a16:rowId xmlns:a16="http://schemas.microsoft.com/office/drawing/2014/main" val="211081074"/>
                  </a:ext>
                </a:extLst>
              </a:tr>
              <a:tr h="607454">
                <a:tc>
                  <a:txBody>
                    <a:bodyPr/>
                    <a:lstStyle/>
                    <a:p>
                      <a:pPr lvl="0">
                        <a:buNone/>
                      </a:pPr>
                      <a:r>
                        <a:rPr lang="en-US">
                          <a:solidFill>
                            <a:schemeClr val="bg2">
                              <a:lumMod val="10000"/>
                            </a:schemeClr>
                          </a:solidFill>
                        </a:rPr>
                        <a:t>Firefighter</a:t>
                      </a:r>
                    </a:p>
                  </a:txBody>
                  <a:tcPr/>
                </a:tc>
                <a:tc>
                  <a:txBody>
                    <a:bodyPr/>
                    <a:lstStyle/>
                    <a:p>
                      <a:pPr lvl="0">
                        <a:buNone/>
                      </a:pPr>
                      <a:r>
                        <a:rPr lang="en-US" sz="1800" b="0" i="0" u="none" strike="noStrike" noProof="0">
                          <a:solidFill>
                            <a:schemeClr val="bg2">
                              <a:lumMod val="10000"/>
                            </a:schemeClr>
                          </a:solidFill>
                          <a:latin typeface="Arial"/>
                        </a:rPr>
                        <a:t>$68,000</a:t>
                      </a:r>
                    </a:p>
                  </a:txBody>
                  <a:tcPr/>
                </a:tc>
                <a:tc>
                  <a:txBody>
                    <a:bodyPr/>
                    <a:lstStyle/>
                    <a:p>
                      <a:pPr lvl="0">
                        <a:buNone/>
                      </a:pPr>
                      <a:r>
                        <a:rPr lang="en-US" b="1">
                          <a:solidFill>
                            <a:schemeClr val="bg2">
                              <a:lumMod val="10000"/>
                            </a:schemeClr>
                          </a:solidFill>
                        </a:rPr>
                        <a:t>Low-Income </a:t>
                      </a:r>
                      <a:endParaRPr lang="en-US"/>
                    </a:p>
                    <a:p>
                      <a:pPr lvl="0">
                        <a:buNone/>
                      </a:pPr>
                      <a:r>
                        <a:rPr lang="en-US" b="0" i="1">
                          <a:solidFill>
                            <a:schemeClr val="bg2">
                              <a:lumMod val="10000"/>
                            </a:schemeClr>
                          </a:solidFill>
                        </a:rPr>
                        <a:t>(less than 80% AMI)</a:t>
                      </a:r>
                    </a:p>
                  </a:txBody>
                  <a:tcPr/>
                </a:tc>
                <a:tc>
                  <a:txBody>
                    <a:bodyPr/>
                    <a:lstStyle/>
                    <a:p>
                      <a:pPr lvl="0">
                        <a:buNone/>
                      </a:pPr>
                      <a:r>
                        <a:rPr lang="en-US" dirty="0"/>
                        <a:t>28%</a:t>
                      </a:r>
                    </a:p>
                  </a:txBody>
                  <a:tcPr/>
                </a:tc>
                <a:extLst>
                  <a:ext uri="{0D108BD9-81ED-4DB2-BD59-A6C34878D82A}">
                    <a16:rowId xmlns:a16="http://schemas.microsoft.com/office/drawing/2014/main" val="3814261334"/>
                  </a:ext>
                </a:extLst>
              </a:tr>
            </a:tbl>
          </a:graphicData>
        </a:graphic>
      </p:graphicFrame>
      <p:sp>
        <p:nvSpPr>
          <p:cNvPr id="14" name="Title 10">
            <a:extLst>
              <a:ext uri="{FF2B5EF4-FFF2-40B4-BE49-F238E27FC236}">
                <a16:creationId xmlns:a16="http://schemas.microsoft.com/office/drawing/2014/main" id="{4E7C1F7E-58CA-3B96-A1FC-E62359FFE9A2}"/>
              </a:ext>
            </a:extLst>
          </p:cNvPr>
          <p:cNvSpPr>
            <a:spLocks noGrp="1"/>
          </p:cNvSpPr>
          <p:nvPr>
            <p:ph type="title"/>
          </p:nvPr>
        </p:nvSpPr>
        <p:spPr>
          <a:xfrm>
            <a:off x="2258291" y="501394"/>
            <a:ext cx="8489972" cy="1064170"/>
          </a:xfrm>
        </p:spPr>
        <p:txBody>
          <a:bodyPr/>
          <a:lstStyle/>
          <a:p>
            <a:pPr>
              <a:lnSpc>
                <a:spcPct val="100000"/>
              </a:lnSpc>
            </a:pPr>
            <a:r>
              <a:rPr lang="en-US" sz="4000" dirty="0">
                <a:latin typeface="Arial Narrow"/>
              </a:rPr>
              <a:t>Many workers have to pay a large percent of their income on housing</a:t>
            </a:r>
            <a:endParaRPr lang="en-US" dirty="0"/>
          </a:p>
        </p:txBody>
      </p:sp>
      <p:pic>
        <p:nvPicPr>
          <p:cNvPr id="4" name="Picture 3">
            <a:extLst>
              <a:ext uri="{FF2B5EF4-FFF2-40B4-BE49-F238E27FC236}">
                <a16:creationId xmlns:a16="http://schemas.microsoft.com/office/drawing/2014/main" id="{A1EB67C3-EE6A-47EB-4193-A2D9E354DD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4494" y="419985"/>
            <a:ext cx="1218485" cy="1218485"/>
          </a:xfrm>
          <a:prstGeom prst="rect">
            <a:avLst/>
          </a:prstGeom>
        </p:spPr>
      </p:pic>
    </p:spTree>
    <p:extLst>
      <p:ext uri="{BB962C8B-B14F-4D97-AF65-F5344CB8AC3E}">
        <p14:creationId xmlns:p14="http://schemas.microsoft.com/office/powerpoint/2010/main" val="728289662"/>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AEA9F-CCBA-8A4E-1327-5992F306E59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CA0653CD-A662-25DC-1DE7-8E6E8D25F395}"/>
              </a:ext>
              <a:ext uri="{C183D7F6-B498-43B3-948B-1728B52AA6E4}">
                <adec:decorative xmlns:adec="http://schemas.microsoft.com/office/drawing/2017/decorative" val="1"/>
              </a:ext>
            </a:extLst>
          </p:cNvPr>
          <p:cNvGrpSpPr/>
          <p:nvPr/>
        </p:nvGrpSpPr>
        <p:grpSpPr>
          <a:xfrm>
            <a:off x="723741" y="1691149"/>
            <a:ext cx="4763698" cy="1019480"/>
            <a:chOff x="2638999" y="2101033"/>
            <a:chExt cx="2848439" cy="609595"/>
          </a:xfrm>
        </p:grpSpPr>
        <p:pic>
          <p:nvPicPr>
            <p:cNvPr id="2065" name="Picture 17">
              <a:extLst>
                <a:ext uri="{FF2B5EF4-FFF2-40B4-BE49-F238E27FC236}">
                  <a16:creationId xmlns:a16="http://schemas.microsoft.com/office/drawing/2014/main" id="{BBE31BD6-9E2B-0395-C47E-86459F838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638999" y="2122566"/>
              <a:ext cx="463750" cy="530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01FF0DC9-84FF-F0CA-9741-992B790CB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931114" y="2162115"/>
              <a:ext cx="556324" cy="494510"/>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a:extLst>
                <a:ext uri="{FF2B5EF4-FFF2-40B4-BE49-F238E27FC236}">
                  <a16:creationId xmlns:a16="http://schemas.microsoft.com/office/drawing/2014/main" id="{FCB81928-42C4-9178-5CC4-0FF2CFAE60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242091" y="2101033"/>
              <a:ext cx="624008" cy="60959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BE13C6A6-6C3A-EF94-B13E-17B8E85BD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090147" y="2162115"/>
              <a:ext cx="639377" cy="51150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Content Placeholder 2">
            <a:extLst>
              <a:ext uri="{FF2B5EF4-FFF2-40B4-BE49-F238E27FC236}">
                <a16:creationId xmlns:a16="http://schemas.microsoft.com/office/drawing/2014/main" id="{D9339543-4E71-6A4B-C749-88104E701752}"/>
              </a:ext>
            </a:extLst>
          </p:cNvPr>
          <p:cNvSpPr>
            <a:spLocks noGrp="1"/>
          </p:cNvSpPr>
          <p:nvPr>
            <p:ph idx="1"/>
          </p:nvPr>
        </p:nvSpPr>
        <p:spPr>
          <a:xfrm>
            <a:off x="6096000" y="1730384"/>
            <a:ext cx="5619457" cy="4351338"/>
          </a:xfrm>
        </p:spPr>
        <p:txBody>
          <a:bodyPr wrap="square" anchor="t">
            <a:normAutofit/>
          </a:bodyPr>
          <a:lstStyle/>
          <a:p>
            <a:pPr>
              <a:lnSpc>
                <a:spcPct val="100000"/>
              </a:lnSpc>
            </a:pPr>
            <a:r>
              <a:rPr lang="en-US">
                <a:latin typeface="Arial"/>
                <a:cs typeface="Arial"/>
              </a:rPr>
              <a:t>Recent analysis shows that our region is short 52,000 homes to meet current needs</a:t>
            </a:r>
          </a:p>
          <a:p>
            <a:pPr>
              <a:lnSpc>
                <a:spcPct val="100000"/>
              </a:lnSpc>
            </a:pPr>
            <a:r>
              <a:rPr lang="en-US">
                <a:latin typeface="Arial"/>
                <a:cs typeface="Arial"/>
              </a:rPr>
              <a:t>Plus we will need 216,000 more homes over the next ten years</a:t>
            </a:r>
          </a:p>
          <a:p>
            <a:pPr>
              <a:lnSpc>
                <a:spcPct val="100000"/>
              </a:lnSpc>
            </a:pPr>
            <a:r>
              <a:rPr lang="en-US" b="1">
                <a:latin typeface="Arial"/>
                <a:cs typeface="Arial"/>
              </a:rPr>
              <a:t>By 2050 we will need 511,000 more homes in the Denver region than we have today</a:t>
            </a:r>
          </a:p>
        </p:txBody>
      </p:sp>
      <p:graphicFrame>
        <p:nvGraphicFramePr>
          <p:cNvPr id="5" name="Table 4" descr="A table showing that 511,000 new homes are needed by 2050 as a long-term target, and 216,000 new homes are needed by 2033 as a short-term target.">
            <a:extLst>
              <a:ext uri="{FF2B5EF4-FFF2-40B4-BE49-F238E27FC236}">
                <a16:creationId xmlns:a16="http://schemas.microsoft.com/office/drawing/2014/main" id="{83714DA5-8881-77A1-AF38-FFD8A8FDFBAB}"/>
              </a:ext>
            </a:extLst>
          </p:cNvPr>
          <p:cNvGraphicFramePr>
            <a:graphicFrameLocks noGrp="1"/>
          </p:cNvGraphicFramePr>
          <p:nvPr>
            <p:extLst>
              <p:ext uri="{D42A27DB-BD31-4B8C-83A1-F6EECF244321}">
                <p14:modId xmlns:p14="http://schemas.microsoft.com/office/powerpoint/2010/main" val="3537243861"/>
              </p:ext>
            </p:extLst>
          </p:nvPr>
        </p:nvGraphicFramePr>
        <p:xfrm>
          <a:off x="525267" y="2735027"/>
          <a:ext cx="5216504" cy="2499360"/>
        </p:xfrm>
        <a:graphic>
          <a:graphicData uri="http://schemas.openxmlformats.org/drawingml/2006/table">
            <a:tbl>
              <a:tblPr firstRow="1" firstCol="1" bandRow="1">
                <a:tableStyleId>{F5AB1C69-6EDB-4FF4-983F-18BD219EF322}</a:tableStyleId>
              </a:tblPr>
              <a:tblGrid>
                <a:gridCol w="2388394">
                  <a:extLst>
                    <a:ext uri="{9D8B030D-6E8A-4147-A177-3AD203B41FA5}">
                      <a16:colId xmlns:a16="http://schemas.microsoft.com/office/drawing/2014/main" val="1294321957"/>
                    </a:ext>
                  </a:extLst>
                </a:gridCol>
                <a:gridCol w="2828110">
                  <a:extLst>
                    <a:ext uri="{9D8B030D-6E8A-4147-A177-3AD203B41FA5}">
                      <a16:colId xmlns:a16="http://schemas.microsoft.com/office/drawing/2014/main" val="1520248560"/>
                    </a:ext>
                  </a:extLst>
                </a:gridCol>
              </a:tblGrid>
              <a:tr h="372389">
                <a:tc>
                  <a:txBody>
                    <a:bodyPr/>
                    <a:lstStyle/>
                    <a:p>
                      <a:pPr algn="ctr"/>
                      <a:r>
                        <a:rPr lang="en-US" dirty="0">
                          <a:solidFill>
                            <a:srgbClr val="FFFFFF"/>
                          </a:solidFill>
                        </a:rPr>
                        <a:t>Targets</a:t>
                      </a:r>
                    </a:p>
                  </a:txBody>
                  <a:tcPr marL="137160" marR="137160" marT="137160" marB="137160" anchor="ctr"/>
                </a:tc>
                <a:tc>
                  <a:txBody>
                    <a:bodyPr/>
                    <a:lstStyle/>
                    <a:p>
                      <a:pPr algn="ctr"/>
                      <a:r>
                        <a:rPr lang="en-US" dirty="0">
                          <a:solidFill>
                            <a:sysClr val="windowText" lastClr="000000"/>
                          </a:solidFill>
                        </a:rPr>
                        <a:t>Homes</a:t>
                      </a:r>
                    </a:p>
                  </a:txBody>
                  <a:tcPr marL="137160" marR="137160" marT="137160" marB="137160">
                    <a:solidFill>
                      <a:schemeClr val="accent3">
                        <a:lumMod val="20000"/>
                        <a:lumOff val="80000"/>
                      </a:schemeClr>
                    </a:solidFill>
                  </a:tcPr>
                </a:tc>
                <a:extLst>
                  <a:ext uri="{0D108BD9-81ED-4DB2-BD59-A6C34878D82A}">
                    <a16:rowId xmlns:a16="http://schemas.microsoft.com/office/drawing/2014/main" val="996419880"/>
                  </a:ext>
                </a:extLst>
              </a:tr>
              <a:tr h="372389">
                <a:tc>
                  <a:txBody>
                    <a:bodyPr/>
                    <a:lstStyle/>
                    <a:p>
                      <a:pPr algn="r"/>
                      <a:r>
                        <a:rPr lang="en-US">
                          <a:solidFill>
                            <a:srgbClr val="FFFFFF"/>
                          </a:solidFill>
                        </a:rPr>
                        <a:t>Long-Term Target:</a:t>
                      </a:r>
                    </a:p>
                  </a:txBody>
                  <a:tcPr marL="137160" marR="137160" marT="137160" marB="137160" anchor="ctr"/>
                </a:tc>
                <a:tc>
                  <a:txBody>
                    <a:bodyPr/>
                    <a:lstStyle/>
                    <a:p>
                      <a:pPr algn="ctr"/>
                      <a:r>
                        <a:rPr lang="en-US" sz="2800" b="1">
                          <a:solidFill>
                            <a:sysClr val="windowText" lastClr="000000"/>
                          </a:solidFill>
                        </a:rPr>
                        <a:t>511,000</a:t>
                      </a:r>
                      <a:br>
                        <a:rPr lang="en-US" sz="2800" b="1">
                          <a:solidFill>
                            <a:sysClr val="windowText" lastClr="000000"/>
                          </a:solidFill>
                        </a:rPr>
                      </a:br>
                      <a:r>
                        <a:rPr lang="en-US">
                          <a:solidFill>
                            <a:sysClr val="windowText" lastClr="000000"/>
                          </a:solidFill>
                        </a:rPr>
                        <a:t>new homes by 2050</a:t>
                      </a:r>
                    </a:p>
                  </a:txBody>
                  <a:tcPr marL="137160" marR="137160" marT="137160" marB="137160">
                    <a:solidFill>
                      <a:schemeClr val="accent3">
                        <a:lumMod val="20000"/>
                        <a:lumOff val="80000"/>
                      </a:schemeClr>
                    </a:solidFill>
                  </a:tcPr>
                </a:tc>
                <a:extLst>
                  <a:ext uri="{0D108BD9-81ED-4DB2-BD59-A6C34878D82A}">
                    <a16:rowId xmlns:a16="http://schemas.microsoft.com/office/drawing/2014/main" val="3705508486"/>
                  </a:ext>
                </a:extLst>
              </a:tr>
              <a:tr h="370840">
                <a:tc>
                  <a:txBody>
                    <a:bodyPr/>
                    <a:lstStyle/>
                    <a:p>
                      <a:pPr algn="r"/>
                      <a:r>
                        <a:rPr lang="en-US"/>
                        <a:t>Short-Term Target:</a:t>
                      </a:r>
                    </a:p>
                  </a:txBody>
                  <a:tcPr marL="137160" marR="137160" marT="137160" marB="1371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ysClr val="windowText" lastClr="000000"/>
                          </a:solidFill>
                        </a:rPr>
                        <a:t>216,000</a:t>
                      </a:r>
                      <a:br>
                        <a:rPr lang="en-US" sz="2800" b="1" dirty="0">
                          <a:solidFill>
                            <a:sysClr val="windowText" lastClr="000000"/>
                          </a:solidFill>
                        </a:rPr>
                      </a:br>
                      <a:r>
                        <a:rPr lang="en-US" dirty="0">
                          <a:solidFill>
                            <a:sysClr val="windowText" lastClr="000000"/>
                          </a:solidFill>
                        </a:rPr>
                        <a:t>new homes by 2033</a:t>
                      </a:r>
                    </a:p>
                  </a:txBody>
                  <a:tcPr marL="137160" marR="137160" marT="137160" marB="137160">
                    <a:solidFill>
                      <a:schemeClr val="accent3">
                        <a:lumMod val="20000"/>
                        <a:lumOff val="80000"/>
                      </a:schemeClr>
                    </a:solidFill>
                  </a:tcPr>
                </a:tc>
                <a:extLst>
                  <a:ext uri="{0D108BD9-81ED-4DB2-BD59-A6C34878D82A}">
                    <a16:rowId xmlns:a16="http://schemas.microsoft.com/office/drawing/2014/main" val="614487630"/>
                  </a:ext>
                </a:extLst>
              </a:tr>
            </a:tbl>
          </a:graphicData>
        </a:graphic>
      </p:graphicFrame>
      <p:sp>
        <p:nvSpPr>
          <p:cNvPr id="2" name="Title 1">
            <a:extLst>
              <a:ext uri="{FF2B5EF4-FFF2-40B4-BE49-F238E27FC236}">
                <a16:creationId xmlns:a16="http://schemas.microsoft.com/office/drawing/2014/main" id="{8DBE9FCD-4A3E-CF4F-AAAD-BEB8A6AF05D3}"/>
              </a:ext>
            </a:extLst>
          </p:cNvPr>
          <p:cNvSpPr>
            <a:spLocks noGrp="1"/>
          </p:cNvSpPr>
          <p:nvPr>
            <p:ph type="title"/>
          </p:nvPr>
        </p:nvSpPr>
        <p:spPr>
          <a:xfrm>
            <a:off x="525267" y="702051"/>
            <a:ext cx="10975929" cy="903610"/>
          </a:xfrm>
        </p:spPr>
        <p:txBody>
          <a:bodyPr wrap="square" anchor="ctr">
            <a:normAutofit fontScale="90000"/>
          </a:bodyPr>
          <a:lstStyle/>
          <a:p>
            <a:r>
              <a:rPr lang="en-US"/>
              <a:t>And our housing needs will continue to grow…</a:t>
            </a:r>
            <a:br>
              <a:rPr lang="en-US"/>
            </a:br>
            <a:endParaRPr lang="en-US"/>
          </a:p>
        </p:txBody>
      </p:sp>
    </p:spTree>
    <p:extLst>
      <p:ext uri="{BB962C8B-B14F-4D97-AF65-F5344CB8AC3E}">
        <p14:creationId xmlns:p14="http://schemas.microsoft.com/office/powerpoint/2010/main" val="831999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6C4F8-5D1B-F331-B151-577B2FE35D2C}"/>
            </a:ext>
          </a:extLst>
        </p:cNvPr>
        <p:cNvGrpSpPr/>
        <p:nvPr/>
      </p:nvGrpSpPr>
      <p:grpSpPr>
        <a:xfrm>
          <a:off x="0" y="0"/>
          <a:ext cx="0" cy="0"/>
          <a:chOff x="0" y="0"/>
          <a:chExt cx="0" cy="0"/>
        </a:xfrm>
      </p:grpSpPr>
      <p:pic>
        <p:nvPicPr>
          <p:cNvPr id="4" name="Picture Placeholder 18" descr="A group of older adults, consisting of&#10;three men and one woman, sits around a&#10;table, eating soup and smiling at each other.">
            <a:extLst>
              <a:ext uri="{FF2B5EF4-FFF2-40B4-BE49-F238E27FC236}">
                <a16:creationId xmlns:a16="http://schemas.microsoft.com/office/drawing/2014/main" id="{80AB28E1-10B0-F0E3-BC70-0787813C807E}"/>
              </a:ext>
            </a:extLst>
          </p:cNvPr>
          <p:cNvPicPr>
            <a:picLocks noGrp="1" noChangeAspect="1"/>
          </p:cNvPicPr>
          <p:nvPr>
            <p:ph type="pic" sz="quarter" idx="13"/>
          </p:nvPr>
        </p:nvPicPr>
        <p:blipFill>
          <a:blip r:embed="rId3"/>
          <a:srcRect l="5219" r="5219"/>
          <a:stretch/>
        </p:blipFill>
        <p:spPr>
          <a:xfrm>
            <a:off x="6398309" y="-15960"/>
            <a:ext cx="5793691" cy="6889919"/>
          </a:xfrm>
        </p:spPr>
      </p:pic>
      <p:sp>
        <p:nvSpPr>
          <p:cNvPr id="5" name="Content Placeholder 6">
            <a:extLst>
              <a:ext uri="{FF2B5EF4-FFF2-40B4-BE49-F238E27FC236}">
                <a16:creationId xmlns:a16="http://schemas.microsoft.com/office/drawing/2014/main" id="{FBB0FA96-B8E5-FD79-FE83-6B16B6E57D49}"/>
              </a:ext>
            </a:extLst>
          </p:cNvPr>
          <p:cNvSpPr>
            <a:spLocks noGrp="1"/>
          </p:cNvSpPr>
          <p:nvPr>
            <p:ph idx="1"/>
          </p:nvPr>
        </p:nvSpPr>
        <p:spPr>
          <a:xfrm>
            <a:off x="571420" y="2080847"/>
            <a:ext cx="5602141" cy="4351338"/>
          </a:xfrm>
        </p:spPr>
        <p:txBody>
          <a:bodyPr/>
          <a:lstStyle/>
          <a:p>
            <a:pPr>
              <a:lnSpc>
                <a:spcPct val="100000"/>
              </a:lnSpc>
            </a:pPr>
            <a:r>
              <a:rPr lang="en-US" sz="2600"/>
              <a:t>Our population is getting older, which will change the kinds of homes we need.</a:t>
            </a:r>
          </a:p>
          <a:p>
            <a:pPr>
              <a:lnSpc>
                <a:spcPct val="100000"/>
              </a:lnSpc>
            </a:pPr>
            <a:r>
              <a:rPr lang="en-US" sz="2600">
                <a:latin typeface="Arial"/>
                <a:cs typeface="Arial"/>
              </a:rPr>
              <a:t>For example, many older adults want to "age in place." They are looking for smaller homes in or close to the neighborhoods where they already live.</a:t>
            </a:r>
          </a:p>
        </p:txBody>
      </p:sp>
      <p:sp>
        <p:nvSpPr>
          <p:cNvPr id="14" name="Title 10">
            <a:extLst>
              <a:ext uri="{FF2B5EF4-FFF2-40B4-BE49-F238E27FC236}">
                <a16:creationId xmlns:a16="http://schemas.microsoft.com/office/drawing/2014/main" id="{6DF0E953-97B3-A2AC-6DA6-C7EDEF3A04EC}"/>
              </a:ext>
            </a:extLst>
          </p:cNvPr>
          <p:cNvSpPr>
            <a:spLocks noGrp="1"/>
          </p:cNvSpPr>
          <p:nvPr>
            <p:ph type="title"/>
          </p:nvPr>
        </p:nvSpPr>
        <p:spPr>
          <a:xfrm>
            <a:off x="475645" y="762899"/>
            <a:ext cx="5793692" cy="903610"/>
          </a:xfrm>
        </p:spPr>
        <p:txBody>
          <a:bodyPr/>
          <a:lstStyle/>
          <a:p>
            <a:pPr>
              <a:lnSpc>
                <a:spcPct val="100000"/>
              </a:lnSpc>
            </a:pPr>
            <a:r>
              <a:rPr lang="en-US"/>
              <a:t>We will need more diverse housing, too.</a:t>
            </a:r>
            <a:endParaRPr lang="en-US" altLang="en-US"/>
          </a:p>
        </p:txBody>
      </p:sp>
    </p:spTree>
    <p:extLst>
      <p:ext uri="{BB962C8B-B14F-4D97-AF65-F5344CB8AC3E}">
        <p14:creationId xmlns:p14="http://schemas.microsoft.com/office/powerpoint/2010/main" val="2274507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FBF44B-4891-9BD2-71F0-55B197A11B26}"/>
              </a:ext>
            </a:extLst>
          </p:cNvPr>
          <p:cNvSpPr>
            <a:spLocks noGrp="1"/>
          </p:cNvSpPr>
          <p:nvPr>
            <p:ph type="title" idx="4294967295"/>
          </p:nvPr>
        </p:nvSpPr>
        <p:spPr bwMode="auto">
          <a:xfrm>
            <a:off x="838200" y="2289175"/>
            <a:ext cx="10515600" cy="17303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rPr>
              <a:t>NOTE TO USER:</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32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rPr>
              <a:t>Consider adding a slide or two about the current and projected housing needs in your community</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US" sz="3200" b="1"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7375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98A6B-014C-CBFE-3345-2B893665E9CE}"/>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D073217F-3252-2644-BE2E-11F0A6926C10}"/>
              </a:ext>
              <a:ext uri="{C183D7F6-B498-43B3-948B-1728B52AA6E4}">
                <adec:decorative xmlns:adec="http://schemas.microsoft.com/office/drawing/2017/decorative" val="1"/>
              </a:ext>
            </a:extLst>
          </p:cNvPr>
          <p:cNvGrpSpPr/>
          <p:nvPr/>
        </p:nvGrpSpPr>
        <p:grpSpPr>
          <a:xfrm>
            <a:off x="4736315" y="449223"/>
            <a:ext cx="1363746" cy="1284287"/>
            <a:chOff x="5090711" y="1773432"/>
            <a:chExt cx="1381136" cy="1300664"/>
          </a:xfrm>
        </p:grpSpPr>
        <p:sp>
          <p:nvSpPr>
            <p:cNvPr id="32" name="Freeform: Shape 24">
              <a:extLst>
                <a:ext uri="{FF2B5EF4-FFF2-40B4-BE49-F238E27FC236}">
                  <a16:creationId xmlns:a16="http://schemas.microsoft.com/office/drawing/2014/main" id="{058CA221-F471-A681-BA7B-8441B5474553}"/>
                </a:ext>
              </a:extLst>
            </p:cNvPr>
            <p:cNvSpPr/>
            <p:nvPr/>
          </p:nvSpPr>
          <p:spPr>
            <a:xfrm>
              <a:off x="5499679" y="1773432"/>
              <a:ext cx="584492" cy="483792"/>
            </a:xfrm>
            <a:custGeom>
              <a:avLst/>
              <a:gdLst>
                <a:gd name="connsiteX0" fmla="*/ 109078 w 584492"/>
                <a:gd name="connsiteY0" fmla="*/ 371078 h 483792"/>
                <a:gd name="connsiteX1" fmla="*/ 64478 w 584492"/>
                <a:gd name="connsiteY1" fmla="*/ 444234 h 483792"/>
                <a:gd name="connsiteX2" fmla="*/ 90512 w 584492"/>
                <a:gd name="connsiteY2" fmla="*/ 482174 h 483792"/>
                <a:gd name="connsiteX3" fmla="*/ 244745 w 584492"/>
                <a:gd name="connsiteY3" fmla="*/ 414316 h 483792"/>
                <a:gd name="connsiteX4" fmla="*/ 292271 w 584492"/>
                <a:gd name="connsiteY4" fmla="*/ 417292 h 483792"/>
                <a:gd name="connsiteX5" fmla="*/ 584492 w 584492"/>
                <a:gd name="connsiteY5" fmla="*/ 208621 h 483792"/>
                <a:gd name="connsiteX6" fmla="*/ 292221 w 584492"/>
                <a:gd name="connsiteY6" fmla="*/ 0 h 483792"/>
                <a:gd name="connsiteX7" fmla="*/ 0 w 584492"/>
                <a:gd name="connsiteY7" fmla="*/ 208671 h 483792"/>
                <a:gd name="connsiteX8" fmla="*/ 109078 w 584492"/>
                <a:gd name="connsiteY8" fmla="*/ 371128 h 483792"/>
                <a:gd name="connsiteX9" fmla="*/ 447110 w 584492"/>
                <a:gd name="connsiteY9" fmla="*/ 160843 h 483792"/>
                <a:gd name="connsiteX10" fmla="*/ 494888 w 584492"/>
                <a:gd name="connsiteY10" fmla="*/ 208621 h 483792"/>
                <a:gd name="connsiteX11" fmla="*/ 447110 w 584492"/>
                <a:gd name="connsiteY11" fmla="*/ 256400 h 483792"/>
                <a:gd name="connsiteX12" fmla="*/ 399331 w 584492"/>
                <a:gd name="connsiteY12" fmla="*/ 208621 h 483792"/>
                <a:gd name="connsiteX13" fmla="*/ 447110 w 584492"/>
                <a:gd name="connsiteY13" fmla="*/ 160843 h 483792"/>
                <a:gd name="connsiteX14" fmla="*/ 292221 w 584492"/>
                <a:gd name="connsiteY14" fmla="*/ 160843 h 483792"/>
                <a:gd name="connsiteX15" fmla="*/ 339999 w 584492"/>
                <a:gd name="connsiteY15" fmla="*/ 208621 h 483792"/>
                <a:gd name="connsiteX16" fmla="*/ 292221 w 584492"/>
                <a:gd name="connsiteY16" fmla="*/ 256400 h 483792"/>
                <a:gd name="connsiteX17" fmla="*/ 244442 w 584492"/>
                <a:gd name="connsiteY17" fmla="*/ 208621 h 483792"/>
                <a:gd name="connsiteX18" fmla="*/ 292221 w 584492"/>
                <a:gd name="connsiteY18" fmla="*/ 160843 h 483792"/>
                <a:gd name="connsiteX19" fmla="*/ 137332 w 584492"/>
                <a:gd name="connsiteY19" fmla="*/ 160843 h 483792"/>
                <a:gd name="connsiteX20" fmla="*/ 185110 w 584492"/>
                <a:gd name="connsiteY20" fmla="*/ 208621 h 483792"/>
                <a:gd name="connsiteX21" fmla="*/ 137332 w 584492"/>
                <a:gd name="connsiteY21" fmla="*/ 256400 h 483792"/>
                <a:gd name="connsiteX22" fmla="*/ 89553 w 584492"/>
                <a:gd name="connsiteY22" fmla="*/ 208621 h 483792"/>
                <a:gd name="connsiteX23" fmla="*/ 137332 w 584492"/>
                <a:gd name="connsiteY23" fmla="*/ 160843 h 48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4492" h="483792">
                  <a:moveTo>
                    <a:pt x="109078" y="371078"/>
                  </a:moveTo>
                  <a:cubicBezTo>
                    <a:pt x="102721" y="390048"/>
                    <a:pt x="89957" y="414518"/>
                    <a:pt x="64478" y="444234"/>
                  </a:cubicBezTo>
                  <a:cubicBezTo>
                    <a:pt x="48333" y="463002"/>
                    <a:pt x="67304" y="490802"/>
                    <a:pt x="90512" y="482174"/>
                  </a:cubicBezTo>
                  <a:cubicBezTo>
                    <a:pt x="138593" y="464314"/>
                    <a:pt x="193738" y="439189"/>
                    <a:pt x="244745" y="414316"/>
                  </a:cubicBezTo>
                  <a:cubicBezTo>
                    <a:pt x="260234" y="416132"/>
                    <a:pt x="276026" y="417292"/>
                    <a:pt x="292271" y="417292"/>
                  </a:cubicBezTo>
                  <a:cubicBezTo>
                    <a:pt x="453669" y="417292"/>
                    <a:pt x="584492" y="323855"/>
                    <a:pt x="584492" y="208621"/>
                  </a:cubicBezTo>
                  <a:cubicBezTo>
                    <a:pt x="584492" y="93388"/>
                    <a:pt x="453618" y="0"/>
                    <a:pt x="292221" y="0"/>
                  </a:cubicBezTo>
                  <a:cubicBezTo>
                    <a:pt x="130823" y="0"/>
                    <a:pt x="0" y="93388"/>
                    <a:pt x="0" y="208671"/>
                  </a:cubicBezTo>
                  <a:cubicBezTo>
                    <a:pt x="0" y="274361"/>
                    <a:pt x="42632" y="332885"/>
                    <a:pt x="109078" y="371128"/>
                  </a:cubicBezTo>
                  <a:close/>
                  <a:moveTo>
                    <a:pt x="447110" y="160843"/>
                  </a:moveTo>
                  <a:cubicBezTo>
                    <a:pt x="473497" y="160843"/>
                    <a:pt x="494888" y="182234"/>
                    <a:pt x="494888" y="208621"/>
                  </a:cubicBezTo>
                  <a:cubicBezTo>
                    <a:pt x="494888" y="235008"/>
                    <a:pt x="473497" y="256400"/>
                    <a:pt x="447110" y="256400"/>
                  </a:cubicBezTo>
                  <a:cubicBezTo>
                    <a:pt x="420723" y="256400"/>
                    <a:pt x="399331" y="235008"/>
                    <a:pt x="399331" y="208621"/>
                  </a:cubicBezTo>
                  <a:cubicBezTo>
                    <a:pt x="399331" y="182234"/>
                    <a:pt x="420723" y="160843"/>
                    <a:pt x="447110" y="160843"/>
                  </a:cubicBezTo>
                  <a:close/>
                  <a:moveTo>
                    <a:pt x="292221" y="160843"/>
                  </a:moveTo>
                  <a:cubicBezTo>
                    <a:pt x="318607" y="160843"/>
                    <a:pt x="339999" y="182234"/>
                    <a:pt x="339999" y="208621"/>
                  </a:cubicBezTo>
                  <a:cubicBezTo>
                    <a:pt x="339999" y="235008"/>
                    <a:pt x="318607" y="256400"/>
                    <a:pt x="292221" y="256400"/>
                  </a:cubicBezTo>
                  <a:cubicBezTo>
                    <a:pt x="265834" y="256400"/>
                    <a:pt x="244442" y="235008"/>
                    <a:pt x="244442" y="208621"/>
                  </a:cubicBezTo>
                  <a:cubicBezTo>
                    <a:pt x="244442" y="182234"/>
                    <a:pt x="265834" y="160843"/>
                    <a:pt x="292221" y="160843"/>
                  </a:cubicBezTo>
                  <a:close/>
                  <a:moveTo>
                    <a:pt x="137332" y="160843"/>
                  </a:moveTo>
                  <a:cubicBezTo>
                    <a:pt x="163718" y="160843"/>
                    <a:pt x="185110" y="182234"/>
                    <a:pt x="185110" y="208621"/>
                  </a:cubicBezTo>
                  <a:cubicBezTo>
                    <a:pt x="185110" y="235008"/>
                    <a:pt x="163718" y="256400"/>
                    <a:pt x="137332" y="256400"/>
                  </a:cubicBezTo>
                  <a:cubicBezTo>
                    <a:pt x="110945" y="256400"/>
                    <a:pt x="89553" y="235008"/>
                    <a:pt x="89553" y="208621"/>
                  </a:cubicBezTo>
                  <a:cubicBezTo>
                    <a:pt x="89553" y="182234"/>
                    <a:pt x="110945" y="160843"/>
                    <a:pt x="137332" y="160843"/>
                  </a:cubicBezTo>
                  <a:close/>
                </a:path>
              </a:pathLst>
            </a:custGeom>
            <a:solidFill>
              <a:schemeClr val="tx2"/>
            </a:solidFill>
            <a:ln w="5041" cap="flat">
              <a:noFill/>
              <a:prstDash val="solid"/>
              <a:miter/>
            </a:ln>
          </p:spPr>
          <p:txBody>
            <a:bodyPr rtlCol="0" anchor="ctr"/>
            <a:lstStyle/>
            <a:p>
              <a:endParaRPr lang="en-US"/>
            </a:p>
          </p:txBody>
        </p:sp>
        <p:sp>
          <p:nvSpPr>
            <p:cNvPr id="33" name="Freeform: Shape 26">
              <a:extLst>
                <a:ext uri="{FF2B5EF4-FFF2-40B4-BE49-F238E27FC236}">
                  <a16:creationId xmlns:a16="http://schemas.microsoft.com/office/drawing/2014/main" id="{E7D588AC-8305-1057-DF78-95C5E94B6321}"/>
                </a:ext>
              </a:extLst>
            </p:cNvPr>
            <p:cNvSpPr/>
            <p:nvPr/>
          </p:nvSpPr>
          <p:spPr>
            <a:xfrm>
              <a:off x="5780221" y="2465664"/>
              <a:ext cx="691626" cy="608432"/>
            </a:xfrm>
            <a:custGeom>
              <a:avLst/>
              <a:gdLst>
                <a:gd name="connsiteX0" fmla="*/ 432554 w 691626"/>
                <a:gd name="connsiteY0" fmla="*/ 11731 h 608432"/>
                <a:gd name="connsiteX1" fmla="*/ 378116 w 691626"/>
                <a:gd name="connsiteY1" fmla="*/ 47855 h 608432"/>
                <a:gd name="connsiteX2" fmla="*/ 220654 w 691626"/>
                <a:gd name="connsiteY2" fmla="*/ 210665 h 608432"/>
                <a:gd name="connsiteX3" fmla="*/ 51385 w 691626"/>
                <a:gd name="connsiteY3" fmla="*/ 274992 h 608432"/>
                <a:gd name="connsiteX4" fmla="*/ 5221 w 691626"/>
                <a:gd name="connsiteY4" fmla="*/ 377764 h 608432"/>
                <a:gd name="connsiteX5" fmla="*/ 79689 w 691626"/>
                <a:gd name="connsiteY5" fmla="*/ 429175 h 608432"/>
                <a:gd name="connsiteX6" fmla="*/ 107943 w 691626"/>
                <a:gd name="connsiteY6" fmla="*/ 423978 h 608432"/>
                <a:gd name="connsiteX7" fmla="*/ 293810 w 691626"/>
                <a:gd name="connsiteY7" fmla="*/ 353345 h 608432"/>
                <a:gd name="connsiteX8" fmla="*/ 322769 w 691626"/>
                <a:gd name="connsiteY8" fmla="*/ 334223 h 608432"/>
                <a:gd name="connsiteX9" fmla="*/ 336291 w 691626"/>
                <a:gd name="connsiteY9" fmla="*/ 320248 h 608432"/>
                <a:gd name="connsiteX10" fmla="*/ 352587 w 691626"/>
                <a:gd name="connsiteY10" fmla="*/ 584871 h 608432"/>
                <a:gd name="connsiteX11" fmla="*/ 378267 w 691626"/>
                <a:gd name="connsiteY11" fmla="*/ 608432 h 608432"/>
                <a:gd name="connsiteX12" fmla="*/ 665241 w 691626"/>
                <a:gd name="connsiteY12" fmla="*/ 608432 h 608432"/>
                <a:gd name="connsiteX13" fmla="*/ 690316 w 691626"/>
                <a:gd name="connsiteY13" fmla="*/ 581592 h 608432"/>
                <a:gd name="connsiteX14" fmla="*/ 658581 w 691626"/>
                <a:gd name="connsiteY14" fmla="*/ 71416 h 608432"/>
                <a:gd name="connsiteX15" fmla="*/ 432403 w 691626"/>
                <a:gd name="connsiteY15" fmla="*/ 11781 h 60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626" h="608432">
                  <a:moveTo>
                    <a:pt x="432554" y="11731"/>
                  </a:moveTo>
                  <a:cubicBezTo>
                    <a:pt x="409195" y="19046"/>
                    <a:pt x="393756" y="31710"/>
                    <a:pt x="378116" y="47855"/>
                  </a:cubicBezTo>
                  <a:cubicBezTo>
                    <a:pt x="362475" y="64050"/>
                    <a:pt x="220654" y="210665"/>
                    <a:pt x="220654" y="210665"/>
                  </a:cubicBezTo>
                  <a:lnTo>
                    <a:pt x="51385" y="274992"/>
                  </a:lnTo>
                  <a:cubicBezTo>
                    <a:pt x="10267" y="290582"/>
                    <a:pt x="-10419" y="336645"/>
                    <a:pt x="5221" y="377764"/>
                  </a:cubicBezTo>
                  <a:cubicBezTo>
                    <a:pt x="17330" y="409599"/>
                    <a:pt x="47602" y="429175"/>
                    <a:pt x="79689" y="429175"/>
                  </a:cubicBezTo>
                  <a:cubicBezTo>
                    <a:pt x="89074" y="429175"/>
                    <a:pt x="98659" y="427510"/>
                    <a:pt x="107943" y="423978"/>
                  </a:cubicBezTo>
                  <a:lnTo>
                    <a:pt x="293810" y="353345"/>
                  </a:lnTo>
                  <a:cubicBezTo>
                    <a:pt x="304758" y="349157"/>
                    <a:pt x="314647" y="342649"/>
                    <a:pt x="322769" y="334223"/>
                  </a:cubicBezTo>
                  <a:lnTo>
                    <a:pt x="336291" y="320248"/>
                  </a:lnTo>
                  <a:cubicBezTo>
                    <a:pt x="338107" y="414846"/>
                    <a:pt x="351426" y="576748"/>
                    <a:pt x="352587" y="584871"/>
                  </a:cubicBezTo>
                  <a:cubicBezTo>
                    <a:pt x="354554" y="598846"/>
                    <a:pt x="360861" y="608432"/>
                    <a:pt x="378267" y="608432"/>
                  </a:cubicBezTo>
                  <a:lnTo>
                    <a:pt x="665241" y="608432"/>
                  </a:lnTo>
                  <a:cubicBezTo>
                    <a:pt x="680377" y="608432"/>
                    <a:pt x="690215" y="596778"/>
                    <a:pt x="690316" y="581592"/>
                  </a:cubicBezTo>
                  <a:cubicBezTo>
                    <a:pt x="691728" y="408035"/>
                    <a:pt x="698489" y="165258"/>
                    <a:pt x="658581" y="71416"/>
                  </a:cubicBezTo>
                  <a:cubicBezTo>
                    <a:pt x="620843" y="-17330"/>
                    <a:pt x="485025" y="-4717"/>
                    <a:pt x="432403" y="11781"/>
                  </a:cubicBezTo>
                  <a:close/>
                </a:path>
              </a:pathLst>
            </a:custGeom>
            <a:solidFill>
              <a:srgbClr val="203A72"/>
            </a:solidFill>
            <a:ln w="5041" cap="flat">
              <a:noFill/>
              <a:prstDash val="solid"/>
              <a:miter/>
            </a:ln>
          </p:spPr>
          <p:txBody>
            <a:bodyPr rtlCol="0" anchor="ctr"/>
            <a:lstStyle/>
            <a:p>
              <a:endParaRPr lang="en-US"/>
            </a:p>
          </p:txBody>
        </p:sp>
        <p:sp>
          <p:nvSpPr>
            <p:cNvPr id="34" name="Freeform: Shape 28">
              <a:extLst>
                <a:ext uri="{FF2B5EF4-FFF2-40B4-BE49-F238E27FC236}">
                  <a16:creationId xmlns:a16="http://schemas.microsoft.com/office/drawing/2014/main" id="{96A7614E-5E0C-1A5F-2AD1-B6B44AE2EFAD}"/>
                </a:ext>
              </a:extLst>
            </p:cNvPr>
            <p:cNvSpPr/>
            <p:nvPr/>
          </p:nvSpPr>
          <p:spPr>
            <a:xfrm>
              <a:off x="6099105" y="2076752"/>
              <a:ext cx="348172" cy="348172"/>
            </a:xfrm>
            <a:custGeom>
              <a:avLst/>
              <a:gdLst>
                <a:gd name="connsiteX0" fmla="*/ 174112 w 348172"/>
                <a:gd name="connsiteY0" fmla="*/ 348173 h 348172"/>
                <a:gd name="connsiteX1" fmla="*/ 348173 w 348172"/>
                <a:gd name="connsiteY1" fmla="*/ 174061 h 348172"/>
                <a:gd name="connsiteX2" fmla="*/ 174112 w 348172"/>
                <a:gd name="connsiteY2" fmla="*/ 0 h 348172"/>
                <a:gd name="connsiteX3" fmla="*/ 0 w 348172"/>
                <a:gd name="connsiteY3" fmla="*/ 174061 h 348172"/>
                <a:gd name="connsiteX4" fmla="*/ 174112 w 348172"/>
                <a:gd name="connsiteY4" fmla="*/ 348173 h 348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172" h="348172">
                  <a:moveTo>
                    <a:pt x="174112" y="348173"/>
                  </a:moveTo>
                  <a:cubicBezTo>
                    <a:pt x="270274" y="348173"/>
                    <a:pt x="348173" y="270224"/>
                    <a:pt x="348173" y="174061"/>
                  </a:cubicBezTo>
                  <a:cubicBezTo>
                    <a:pt x="348173" y="77899"/>
                    <a:pt x="270223" y="0"/>
                    <a:pt x="174112" y="0"/>
                  </a:cubicBezTo>
                  <a:cubicBezTo>
                    <a:pt x="78000" y="0"/>
                    <a:pt x="0" y="77949"/>
                    <a:pt x="0" y="174061"/>
                  </a:cubicBezTo>
                  <a:cubicBezTo>
                    <a:pt x="0" y="270173"/>
                    <a:pt x="77949" y="348173"/>
                    <a:pt x="174112" y="348173"/>
                  </a:cubicBezTo>
                  <a:close/>
                </a:path>
              </a:pathLst>
            </a:custGeom>
            <a:solidFill>
              <a:srgbClr val="203A72"/>
            </a:solidFill>
            <a:ln w="5041" cap="flat">
              <a:noFill/>
              <a:prstDash val="solid"/>
              <a:miter/>
            </a:ln>
          </p:spPr>
          <p:txBody>
            <a:bodyPr rtlCol="0" anchor="ctr"/>
            <a:lstStyle/>
            <a:p>
              <a:endParaRPr lang="en-US"/>
            </a:p>
          </p:txBody>
        </p:sp>
        <p:sp>
          <p:nvSpPr>
            <p:cNvPr id="35" name="Freeform: Shape 29">
              <a:extLst>
                <a:ext uri="{FF2B5EF4-FFF2-40B4-BE49-F238E27FC236}">
                  <a16:creationId xmlns:a16="http://schemas.microsoft.com/office/drawing/2014/main" id="{0ED43950-071D-825E-3BFD-6F0FA7C36CC7}"/>
                </a:ext>
              </a:extLst>
            </p:cNvPr>
            <p:cNvSpPr/>
            <p:nvPr/>
          </p:nvSpPr>
          <p:spPr>
            <a:xfrm>
              <a:off x="5115383" y="2076752"/>
              <a:ext cx="348172" cy="348223"/>
            </a:xfrm>
            <a:custGeom>
              <a:avLst/>
              <a:gdLst>
                <a:gd name="connsiteX0" fmla="*/ 174061 w 348172"/>
                <a:gd name="connsiteY0" fmla="*/ 348173 h 348223"/>
                <a:gd name="connsiteX1" fmla="*/ 348173 w 348172"/>
                <a:gd name="connsiteY1" fmla="*/ 174061 h 348223"/>
                <a:gd name="connsiteX2" fmla="*/ 174061 w 348172"/>
                <a:gd name="connsiteY2" fmla="*/ 0 h 348223"/>
                <a:gd name="connsiteX3" fmla="*/ 0 w 348172"/>
                <a:gd name="connsiteY3" fmla="*/ 174112 h 348223"/>
                <a:gd name="connsiteX4" fmla="*/ 174061 w 348172"/>
                <a:gd name="connsiteY4" fmla="*/ 348223 h 348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172" h="348223">
                  <a:moveTo>
                    <a:pt x="174061" y="348173"/>
                  </a:moveTo>
                  <a:cubicBezTo>
                    <a:pt x="270224" y="348173"/>
                    <a:pt x="348173" y="270224"/>
                    <a:pt x="348173" y="174061"/>
                  </a:cubicBezTo>
                  <a:cubicBezTo>
                    <a:pt x="348173" y="77899"/>
                    <a:pt x="270224" y="0"/>
                    <a:pt x="174061" y="0"/>
                  </a:cubicBezTo>
                  <a:cubicBezTo>
                    <a:pt x="77899" y="0"/>
                    <a:pt x="0" y="78000"/>
                    <a:pt x="0" y="174112"/>
                  </a:cubicBezTo>
                  <a:cubicBezTo>
                    <a:pt x="0" y="270224"/>
                    <a:pt x="77949" y="348223"/>
                    <a:pt x="174061" y="348223"/>
                  </a:cubicBezTo>
                  <a:close/>
                </a:path>
              </a:pathLst>
            </a:custGeom>
            <a:solidFill>
              <a:srgbClr val="203A72"/>
            </a:solidFill>
            <a:ln w="5041" cap="flat">
              <a:noFill/>
              <a:prstDash val="solid"/>
              <a:miter/>
            </a:ln>
          </p:spPr>
          <p:txBody>
            <a:bodyPr rtlCol="0" anchor="ctr"/>
            <a:lstStyle/>
            <a:p>
              <a:endParaRPr lang="en-US"/>
            </a:p>
          </p:txBody>
        </p:sp>
        <p:sp>
          <p:nvSpPr>
            <p:cNvPr id="36" name="Freeform: Shape 30">
              <a:extLst>
                <a:ext uri="{FF2B5EF4-FFF2-40B4-BE49-F238E27FC236}">
                  <a16:creationId xmlns:a16="http://schemas.microsoft.com/office/drawing/2014/main" id="{BF7DCE3F-D585-BA5A-4A4D-F41B8B862C2D}"/>
                </a:ext>
              </a:extLst>
            </p:cNvPr>
            <p:cNvSpPr/>
            <p:nvPr/>
          </p:nvSpPr>
          <p:spPr>
            <a:xfrm>
              <a:off x="5090711" y="2464951"/>
              <a:ext cx="746581" cy="609095"/>
            </a:xfrm>
            <a:custGeom>
              <a:avLst/>
              <a:gdLst>
                <a:gd name="connsiteX0" fmla="*/ 737919 w 746581"/>
                <a:gd name="connsiteY0" fmla="*/ 115468 h 609095"/>
                <a:gd name="connsiteX1" fmla="*/ 630758 w 746581"/>
                <a:gd name="connsiteY1" fmla="*/ 80706 h 609095"/>
                <a:gd name="connsiteX2" fmla="*/ 481822 w 746581"/>
                <a:gd name="connsiteY2" fmla="*/ 156688 h 609095"/>
                <a:gd name="connsiteX3" fmla="*/ 372794 w 746581"/>
                <a:gd name="connsiteY3" fmla="*/ 80151 h 609095"/>
                <a:gd name="connsiteX4" fmla="*/ 259175 w 746581"/>
                <a:gd name="connsiteY4" fmla="*/ 12394 h 609095"/>
                <a:gd name="connsiteX5" fmla="*/ 32997 w 746581"/>
                <a:gd name="connsiteY5" fmla="*/ 72029 h 609095"/>
                <a:gd name="connsiteX6" fmla="*/ 1312 w 746581"/>
                <a:gd name="connsiteY6" fmla="*/ 582255 h 609095"/>
                <a:gd name="connsiteX7" fmla="*/ 26387 w 746581"/>
                <a:gd name="connsiteY7" fmla="*/ 609095 h 609095"/>
                <a:gd name="connsiteX8" fmla="*/ 313361 w 746581"/>
                <a:gd name="connsiteY8" fmla="*/ 609095 h 609095"/>
                <a:gd name="connsiteX9" fmla="*/ 339041 w 746581"/>
                <a:gd name="connsiteY9" fmla="*/ 585534 h 609095"/>
                <a:gd name="connsiteX10" fmla="*/ 355539 w 746581"/>
                <a:gd name="connsiteY10" fmla="*/ 293717 h 609095"/>
                <a:gd name="connsiteX11" fmla="*/ 355741 w 746581"/>
                <a:gd name="connsiteY11" fmla="*/ 263748 h 609095"/>
                <a:gd name="connsiteX12" fmla="*/ 431420 w 746581"/>
                <a:gd name="connsiteY12" fmla="*/ 315008 h 609095"/>
                <a:gd name="connsiteX13" fmla="*/ 476070 w 746581"/>
                <a:gd name="connsiteY13" fmla="*/ 328731 h 609095"/>
                <a:gd name="connsiteX14" fmla="*/ 512295 w 746581"/>
                <a:gd name="connsiteY14" fmla="*/ 320053 h 609095"/>
                <a:gd name="connsiteX15" fmla="*/ 703107 w 746581"/>
                <a:gd name="connsiteY15" fmla="*/ 222680 h 609095"/>
                <a:gd name="connsiteX16" fmla="*/ 737868 w 746581"/>
                <a:gd name="connsiteY16" fmla="*/ 115519 h 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6581" h="609095">
                  <a:moveTo>
                    <a:pt x="737919" y="115468"/>
                  </a:moveTo>
                  <a:cubicBezTo>
                    <a:pt x="717940" y="76267"/>
                    <a:pt x="669959" y="60727"/>
                    <a:pt x="630758" y="80706"/>
                  </a:cubicBezTo>
                  <a:lnTo>
                    <a:pt x="481822" y="156688"/>
                  </a:lnTo>
                  <a:cubicBezTo>
                    <a:pt x="481822" y="156688"/>
                    <a:pt x="399383" y="99576"/>
                    <a:pt x="372794" y="80151"/>
                  </a:cubicBezTo>
                  <a:cubicBezTo>
                    <a:pt x="356044" y="67942"/>
                    <a:pt x="307004" y="28791"/>
                    <a:pt x="259175" y="12394"/>
                  </a:cubicBezTo>
                  <a:cubicBezTo>
                    <a:pt x="207007" y="-5466"/>
                    <a:pt x="70735" y="-16768"/>
                    <a:pt x="32997" y="72029"/>
                  </a:cubicBezTo>
                  <a:cubicBezTo>
                    <a:pt x="-6861" y="165870"/>
                    <a:pt x="-100" y="408648"/>
                    <a:pt x="1312" y="582255"/>
                  </a:cubicBezTo>
                  <a:cubicBezTo>
                    <a:pt x="1464" y="597441"/>
                    <a:pt x="11252" y="609095"/>
                    <a:pt x="26387" y="609095"/>
                  </a:cubicBezTo>
                  <a:lnTo>
                    <a:pt x="313361" y="609095"/>
                  </a:lnTo>
                  <a:cubicBezTo>
                    <a:pt x="330818" y="609095"/>
                    <a:pt x="337074" y="599509"/>
                    <a:pt x="339041" y="585534"/>
                  </a:cubicBezTo>
                  <a:cubicBezTo>
                    <a:pt x="340353" y="576553"/>
                    <a:pt x="356498" y="380091"/>
                    <a:pt x="355539" y="293717"/>
                  </a:cubicBezTo>
                  <a:cubicBezTo>
                    <a:pt x="355438" y="284535"/>
                    <a:pt x="355539" y="274343"/>
                    <a:pt x="355741" y="263748"/>
                  </a:cubicBezTo>
                  <a:lnTo>
                    <a:pt x="431420" y="315008"/>
                  </a:lnTo>
                  <a:cubicBezTo>
                    <a:pt x="444840" y="324089"/>
                    <a:pt x="460430" y="328731"/>
                    <a:pt x="476070" y="328731"/>
                  </a:cubicBezTo>
                  <a:cubicBezTo>
                    <a:pt x="488431" y="328731"/>
                    <a:pt x="500843" y="325855"/>
                    <a:pt x="512295" y="320053"/>
                  </a:cubicBezTo>
                  <a:lnTo>
                    <a:pt x="703107" y="222680"/>
                  </a:lnTo>
                  <a:cubicBezTo>
                    <a:pt x="742308" y="202701"/>
                    <a:pt x="757848" y="154720"/>
                    <a:pt x="737868" y="115519"/>
                  </a:cubicBezTo>
                  <a:close/>
                </a:path>
              </a:pathLst>
            </a:custGeom>
            <a:solidFill>
              <a:srgbClr val="203A72"/>
            </a:solidFill>
            <a:ln w="5041" cap="flat">
              <a:noFill/>
              <a:prstDash val="solid"/>
              <a:miter/>
            </a:ln>
          </p:spPr>
          <p:txBody>
            <a:bodyPr rtlCol="0" anchor="ctr"/>
            <a:lstStyle/>
            <a:p>
              <a:endParaRPr lang="en-US"/>
            </a:p>
          </p:txBody>
        </p:sp>
      </p:grpSp>
      <p:pic>
        <p:nvPicPr>
          <p:cNvPr id="2" name="Picture Placeholder 2" descr="A vibrant stylized depiction of a mountainous community in the winter. Between two rows of buildings, a large group of people are socializing and watching a band perform on a raised stage. A man in the foreground sips a hot beverage, as does a woman with two children. A man in a wheelchair is watching the concert as well.">
            <a:extLst>
              <a:ext uri="{FF2B5EF4-FFF2-40B4-BE49-F238E27FC236}">
                <a16:creationId xmlns:a16="http://schemas.microsoft.com/office/drawing/2014/main" id="{72DCB654-B5AF-5F40-113A-92FC44449B0F}"/>
              </a:ext>
            </a:extLst>
          </p:cNvPr>
          <p:cNvPicPr>
            <a:picLocks noChangeAspect="1" noChangeArrowheads="1"/>
          </p:cNvPicPr>
          <p:nvPr/>
        </p:nvPicPr>
        <p:blipFill>
          <a:blip r:embed="rId3"/>
          <a:srcRect l="17034" r="17034"/>
          <a:stretch/>
        </p:blipFill>
        <p:spPr bwMode="auto">
          <a:xfrm>
            <a:off x="-937530" y="0"/>
            <a:ext cx="5787342" cy="6869113"/>
          </a:xfrm>
          <a:custGeom>
            <a:avLst/>
            <a:gdLst>
              <a:gd name="connsiteX0" fmla="*/ 0 w 5787342"/>
              <a:gd name="connsiteY0" fmla="*/ 0 h 6869113"/>
              <a:gd name="connsiteX1" fmla="*/ 5787342 w 5787342"/>
              <a:gd name="connsiteY1" fmla="*/ 0 h 6869113"/>
              <a:gd name="connsiteX2" fmla="*/ 5787342 w 5787342"/>
              <a:gd name="connsiteY2" fmla="*/ 11114 h 6869113"/>
              <a:gd name="connsiteX3" fmla="*/ 5744829 w 5787342"/>
              <a:gd name="connsiteY3" fmla="*/ 11114 h 6869113"/>
              <a:gd name="connsiteX4" fmla="*/ 5431359 w 5787342"/>
              <a:gd name="connsiteY4" fmla="*/ 11114 h 6869113"/>
              <a:gd name="connsiteX5" fmla="*/ 5431359 w 5787342"/>
              <a:gd name="connsiteY5" fmla="*/ 11114 h 6869113"/>
              <a:gd name="connsiteX6" fmla="*/ 5421110 w 5787342"/>
              <a:gd name="connsiteY6" fmla="*/ 11114 h 6869113"/>
              <a:gd name="connsiteX7" fmla="*/ 4564171 w 5787342"/>
              <a:gd name="connsiteY7" fmla="*/ 11114 h 6869113"/>
              <a:gd name="connsiteX8" fmla="*/ 5486960 w 5787342"/>
              <a:gd name="connsiteY8" fmla="*/ 2336595 h 6869113"/>
              <a:gd name="connsiteX9" fmla="*/ 5531253 w 5787342"/>
              <a:gd name="connsiteY9" fmla="*/ 2600122 h 6869113"/>
              <a:gd name="connsiteX10" fmla="*/ 5524838 w 5787342"/>
              <a:gd name="connsiteY10" fmla="*/ 2788011 h 6869113"/>
              <a:gd name="connsiteX11" fmla="*/ 5152445 w 5787342"/>
              <a:gd name="connsiteY11" fmla="*/ 4707455 h 6869113"/>
              <a:gd name="connsiteX12" fmla="*/ 4123241 w 5787342"/>
              <a:gd name="connsiteY12" fmla="*/ 6796416 h 6869113"/>
              <a:gd name="connsiteX13" fmla="*/ 4065571 w 5787342"/>
              <a:gd name="connsiteY13" fmla="*/ 6869113 h 6869113"/>
              <a:gd name="connsiteX14" fmla="*/ 0 w 5787342"/>
              <a:gd name="connsiteY14" fmla="*/ 6869113 h 686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7342" h="6869113">
                <a:moveTo>
                  <a:pt x="0" y="0"/>
                </a:moveTo>
                <a:lnTo>
                  <a:pt x="5787342" y="0"/>
                </a:lnTo>
                <a:lnTo>
                  <a:pt x="5787342" y="11114"/>
                </a:lnTo>
                <a:lnTo>
                  <a:pt x="5744829" y="11114"/>
                </a:lnTo>
                <a:cubicBezTo>
                  <a:pt x="5431359" y="11114"/>
                  <a:pt x="5431359" y="11114"/>
                  <a:pt x="5431359" y="11114"/>
                </a:cubicBezTo>
                <a:lnTo>
                  <a:pt x="5431359" y="11114"/>
                </a:lnTo>
                <a:lnTo>
                  <a:pt x="5421110" y="11114"/>
                </a:lnTo>
                <a:cubicBezTo>
                  <a:pt x="5207520" y="11114"/>
                  <a:pt x="4928546" y="11114"/>
                  <a:pt x="4564171" y="11114"/>
                </a:cubicBezTo>
                <a:cubicBezTo>
                  <a:pt x="4970222" y="490117"/>
                  <a:pt x="5298130" y="1316040"/>
                  <a:pt x="5486960" y="2336595"/>
                </a:cubicBezTo>
                <a:lnTo>
                  <a:pt x="5531253" y="2600122"/>
                </a:lnTo>
                <a:lnTo>
                  <a:pt x="5524838" y="2788011"/>
                </a:lnTo>
                <a:cubicBezTo>
                  <a:pt x="5494042" y="3365754"/>
                  <a:pt x="5371551" y="4026128"/>
                  <a:pt x="5152445" y="4707455"/>
                </a:cubicBezTo>
                <a:cubicBezTo>
                  <a:pt x="4885199" y="5541794"/>
                  <a:pt x="4517189" y="6267180"/>
                  <a:pt x="4123241" y="6796416"/>
                </a:cubicBezTo>
                <a:lnTo>
                  <a:pt x="4065571" y="6869113"/>
                </a:lnTo>
                <a:lnTo>
                  <a:pt x="0" y="6869113"/>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0">
            <a:extLst>
              <a:ext uri="{FF2B5EF4-FFF2-40B4-BE49-F238E27FC236}">
                <a16:creationId xmlns:a16="http://schemas.microsoft.com/office/drawing/2014/main" id="{F695C7B3-D572-BBCB-674B-E4A2C9AAAB8F}"/>
              </a:ext>
            </a:extLst>
          </p:cNvPr>
          <p:cNvSpPr>
            <a:spLocks noGrp="1"/>
          </p:cNvSpPr>
          <p:nvPr>
            <p:ph type="title"/>
          </p:nvPr>
        </p:nvSpPr>
        <p:spPr>
          <a:xfrm>
            <a:off x="4974771" y="3048289"/>
            <a:ext cx="6640286" cy="2927968"/>
          </a:xfrm>
        </p:spPr>
        <p:txBody>
          <a:bodyPr/>
          <a:lstStyle/>
          <a:p>
            <a:pPr>
              <a:lnSpc>
                <a:spcPct val="100000"/>
              </a:lnSpc>
            </a:pPr>
            <a:r>
              <a:rPr lang="en-US" sz="4000">
                <a:latin typeface="Arial Narrow"/>
              </a:rPr>
              <a:t>How have your own housing needs changed over time?</a:t>
            </a:r>
            <a:br>
              <a:rPr lang="en-US" sz="4000">
                <a:latin typeface="Arial Narrow"/>
              </a:rPr>
            </a:br>
            <a:r>
              <a:rPr lang="en-US" sz="1200">
                <a:latin typeface="Arial Narrow"/>
              </a:rPr>
              <a:t> </a:t>
            </a:r>
            <a:br>
              <a:rPr lang="en-US" sz="4000">
                <a:latin typeface="Arial Narrow"/>
              </a:rPr>
            </a:br>
            <a:r>
              <a:rPr lang="en-US" sz="4000">
                <a:latin typeface="Arial Narrow"/>
              </a:rPr>
              <a:t>What types of housing do we need more of in our community?</a:t>
            </a:r>
            <a:endParaRPr lang="en-US" altLang="en-US" sz="4000">
              <a:latin typeface="Arial Narrow"/>
            </a:endParaRPr>
          </a:p>
        </p:txBody>
      </p:sp>
      <p:sp>
        <p:nvSpPr>
          <p:cNvPr id="30" name="Rectangle 29">
            <a:extLst>
              <a:ext uri="{FF2B5EF4-FFF2-40B4-BE49-F238E27FC236}">
                <a16:creationId xmlns:a16="http://schemas.microsoft.com/office/drawing/2014/main" id="{3F7390BC-3075-A6A6-2557-C244D9A39F6C}"/>
              </a:ext>
            </a:extLst>
          </p:cNvPr>
          <p:cNvSpPr/>
          <p:nvPr/>
        </p:nvSpPr>
        <p:spPr bwMode="auto">
          <a:xfrm>
            <a:off x="2828925" y="1853476"/>
            <a:ext cx="9363075" cy="686621"/>
          </a:xfrm>
          <a:prstGeom prst="rect">
            <a:avLst/>
          </a:prstGeom>
          <a:solidFill>
            <a:schemeClr val="accent3"/>
          </a:solidFill>
          <a:ln>
            <a:noFill/>
          </a:ln>
          <a:effectLst/>
        </p:spPr>
        <p:txBody>
          <a:bodyPr rtlCol="0" anchor="ctr"/>
          <a:lstStyle/>
          <a:p>
            <a:pPr marL="1828800" algn="l" eaLnBrk="1" fontAlgn="auto" hangingPunct="1">
              <a:spcBef>
                <a:spcPts val="0"/>
              </a:spcBef>
              <a:spcAft>
                <a:spcPts val="0"/>
              </a:spcAft>
            </a:pPr>
            <a:r>
              <a:rPr lang="en-US" sz="3200" b="1" dirty="0">
                <a:solidFill>
                  <a:schemeClr val="bg1"/>
                </a:solidFill>
                <a:latin typeface="+mn-lt"/>
              </a:rPr>
              <a:t>We want to hear from you!</a:t>
            </a:r>
          </a:p>
        </p:txBody>
      </p:sp>
    </p:spTree>
    <p:extLst>
      <p:ext uri="{BB962C8B-B14F-4D97-AF65-F5344CB8AC3E}">
        <p14:creationId xmlns:p14="http://schemas.microsoft.com/office/powerpoint/2010/main" val="3487017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scape in Colorado">
            <a:extLst>
              <a:ext uri="{FF2B5EF4-FFF2-40B4-BE49-F238E27FC236}">
                <a16:creationId xmlns:a16="http://schemas.microsoft.com/office/drawing/2014/main" id="{60CE997C-F213-A430-D6C5-1A9DD0E6C3FD}"/>
              </a:ext>
            </a:extLst>
          </p:cNvPr>
          <p:cNvPicPr>
            <a:picLocks noGrp="1" noChangeAspect="1"/>
          </p:cNvPicPr>
          <p:nvPr>
            <p:ph type="pic" sz="quarter" idx="13"/>
          </p:nvPr>
        </p:nvPicPr>
        <p:blipFill>
          <a:blip r:embed="rId3"/>
          <a:srcRect l="21858" r="21858"/>
          <a:stretch/>
        </p:blipFill>
        <p:spPr/>
      </p:pic>
      <p:sp>
        <p:nvSpPr>
          <p:cNvPr id="5" name="Content Placeholder 6">
            <a:extLst>
              <a:ext uri="{FF2B5EF4-FFF2-40B4-BE49-F238E27FC236}">
                <a16:creationId xmlns:a16="http://schemas.microsoft.com/office/drawing/2014/main" id="{17FBA0F9-1E8A-1F63-CE82-0E051B899D52}"/>
              </a:ext>
            </a:extLst>
          </p:cNvPr>
          <p:cNvSpPr>
            <a:spLocks noGrp="1"/>
          </p:cNvSpPr>
          <p:nvPr>
            <p:ph idx="1"/>
          </p:nvPr>
        </p:nvSpPr>
        <p:spPr>
          <a:xfrm>
            <a:off x="470431" y="1409333"/>
            <a:ext cx="5793691" cy="5205779"/>
          </a:xfrm>
        </p:spPr>
        <p:txBody>
          <a:bodyPr/>
          <a:lstStyle/>
          <a:p>
            <a:pPr marL="0" indent="0" eaLnBrk="1" hangingPunct="1">
              <a:lnSpc>
                <a:spcPct val="100000"/>
              </a:lnSpc>
              <a:buNone/>
            </a:pPr>
            <a:r>
              <a:rPr lang="en-US" altLang="en-US" sz="2400" b="1" dirty="0">
                <a:latin typeface="Arial"/>
                <a:cs typeface="Arial"/>
              </a:rPr>
              <a:t>We don’t choose our homes based only on city boundaries – we choose based on what matters to us:</a:t>
            </a:r>
          </a:p>
          <a:p>
            <a:pPr lvl="1" eaLnBrk="1" hangingPunct="1">
              <a:lnSpc>
                <a:spcPct val="100000"/>
              </a:lnSpc>
            </a:pPr>
            <a:r>
              <a:rPr lang="en-US" altLang="en-US" dirty="0"/>
              <a:t>Being close to work</a:t>
            </a:r>
          </a:p>
          <a:p>
            <a:pPr lvl="1" eaLnBrk="1" hangingPunct="1">
              <a:lnSpc>
                <a:spcPct val="100000"/>
              </a:lnSpc>
            </a:pPr>
            <a:r>
              <a:rPr lang="en-US" altLang="en-US" dirty="0"/>
              <a:t>What we can afford</a:t>
            </a:r>
          </a:p>
          <a:p>
            <a:pPr lvl="1" eaLnBrk="1" hangingPunct="1">
              <a:lnSpc>
                <a:spcPct val="100000"/>
              </a:lnSpc>
            </a:pPr>
            <a:r>
              <a:rPr lang="en-US" altLang="en-US" dirty="0"/>
              <a:t>Good schools</a:t>
            </a:r>
          </a:p>
          <a:p>
            <a:pPr lvl="1" eaLnBrk="1" hangingPunct="1">
              <a:lnSpc>
                <a:spcPct val="100000"/>
              </a:lnSpc>
            </a:pPr>
            <a:r>
              <a:rPr lang="en-US" altLang="en-US" dirty="0"/>
              <a:t>Amenities like parks, transit, or entertainment</a:t>
            </a:r>
          </a:p>
          <a:p>
            <a:pPr lvl="1" eaLnBrk="1" hangingPunct="1">
              <a:lnSpc>
                <a:spcPct val="100000"/>
              </a:lnSpc>
            </a:pPr>
            <a:r>
              <a:rPr lang="en-US" altLang="en-US" dirty="0"/>
              <a:t>Access to childcare</a:t>
            </a:r>
          </a:p>
          <a:p>
            <a:pPr marL="0" indent="0" eaLnBrk="1" hangingPunct="1">
              <a:lnSpc>
                <a:spcPct val="100000"/>
              </a:lnSpc>
              <a:buNone/>
            </a:pPr>
            <a:r>
              <a:rPr lang="en-US" altLang="en-US" sz="2400" dirty="0">
                <a:latin typeface="Arial"/>
                <a:cs typeface="Arial"/>
              </a:rPr>
              <a:t>And many of us work, go to school, shop, and visit friends and family across the region.</a:t>
            </a:r>
          </a:p>
        </p:txBody>
      </p:sp>
      <p:sp>
        <p:nvSpPr>
          <p:cNvPr id="14" name="Title 10">
            <a:extLst>
              <a:ext uri="{FF2B5EF4-FFF2-40B4-BE49-F238E27FC236}">
                <a16:creationId xmlns:a16="http://schemas.microsoft.com/office/drawing/2014/main" id="{3DA11717-4CE7-957C-B2DC-45E47BB31C6F}"/>
              </a:ext>
            </a:extLst>
          </p:cNvPr>
          <p:cNvSpPr>
            <a:spLocks noGrp="1"/>
          </p:cNvSpPr>
          <p:nvPr>
            <p:ph type="title"/>
          </p:nvPr>
        </p:nvSpPr>
        <p:spPr>
          <a:xfrm>
            <a:off x="470431" y="505724"/>
            <a:ext cx="6008722" cy="903610"/>
          </a:xfrm>
        </p:spPr>
        <p:txBody>
          <a:bodyPr/>
          <a:lstStyle/>
          <a:p>
            <a:r>
              <a:rPr lang="en-US" altLang="en-US" dirty="0"/>
              <a:t>We live regional lives</a:t>
            </a:r>
          </a:p>
        </p:txBody>
      </p:sp>
    </p:spTree>
    <p:extLst>
      <p:ext uri="{BB962C8B-B14F-4D97-AF65-F5344CB8AC3E}">
        <p14:creationId xmlns:p14="http://schemas.microsoft.com/office/powerpoint/2010/main" val="2130760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84470-6641-240C-1C2F-2889080D80EF}"/>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A1D69BE7-8825-AE67-AAB5-150C92B24BE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859" y="2060074"/>
            <a:ext cx="813948" cy="721454"/>
          </a:xfrm>
          <a:prstGeom prst="rect">
            <a:avLst/>
          </a:prstGeom>
        </p:spPr>
      </p:pic>
      <p:grpSp>
        <p:nvGrpSpPr>
          <p:cNvPr id="3" name="Group 2">
            <a:extLst>
              <a:ext uri="{FF2B5EF4-FFF2-40B4-BE49-F238E27FC236}">
                <a16:creationId xmlns:a16="http://schemas.microsoft.com/office/drawing/2014/main" id="{B666AB4F-F74C-FF81-DC4A-33085B08D939}"/>
              </a:ext>
              <a:ext uri="{C183D7F6-B498-43B3-948B-1728B52AA6E4}">
                <adec:decorative xmlns:adec="http://schemas.microsoft.com/office/drawing/2017/decorative" val="1"/>
              </a:ext>
            </a:extLst>
          </p:cNvPr>
          <p:cNvGrpSpPr/>
          <p:nvPr/>
        </p:nvGrpSpPr>
        <p:grpSpPr>
          <a:xfrm>
            <a:off x="432731" y="3187323"/>
            <a:ext cx="862076" cy="721497"/>
            <a:chOff x="9007951" y="3177162"/>
            <a:chExt cx="1101921" cy="966712"/>
          </a:xfrm>
        </p:grpSpPr>
        <p:grpSp>
          <p:nvGrpSpPr>
            <p:cNvPr id="6" name="Group 5">
              <a:extLst>
                <a:ext uri="{FF2B5EF4-FFF2-40B4-BE49-F238E27FC236}">
                  <a16:creationId xmlns:a16="http://schemas.microsoft.com/office/drawing/2014/main" id="{A0846103-E6E0-D0BA-6D75-C7682750CEC5}"/>
                </a:ext>
              </a:extLst>
            </p:cNvPr>
            <p:cNvGrpSpPr/>
            <p:nvPr/>
          </p:nvGrpSpPr>
          <p:grpSpPr>
            <a:xfrm>
              <a:off x="9632936" y="3177162"/>
              <a:ext cx="476936" cy="476906"/>
              <a:chOff x="9632936" y="3177162"/>
              <a:chExt cx="476936" cy="476906"/>
            </a:xfrm>
            <a:solidFill>
              <a:schemeClr val="tx2"/>
            </a:solidFill>
          </p:grpSpPr>
          <p:sp>
            <p:nvSpPr>
              <p:cNvPr id="9" name="Freeform: Shape 8">
                <a:extLst>
                  <a:ext uri="{FF2B5EF4-FFF2-40B4-BE49-F238E27FC236}">
                    <a16:creationId xmlns:a16="http://schemas.microsoft.com/office/drawing/2014/main" id="{D501F877-CD94-22CD-2076-60DB50810152}"/>
                  </a:ext>
                </a:extLst>
              </p:cNvPr>
              <p:cNvSpPr/>
              <p:nvPr/>
            </p:nvSpPr>
            <p:spPr>
              <a:xfrm>
                <a:off x="9842288" y="3177162"/>
                <a:ext cx="58204" cy="96337"/>
              </a:xfrm>
              <a:custGeom>
                <a:avLst/>
                <a:gdLst>
                  <a:gd name="connsiteX0" fmla="*/ 29102 w 58204"/>
                  <a:gd name="connsiteY0" fmla="*/ 96338 h 96337"/>
                  <a:gd name="connsiteX1" fmla="*/ 58204 w 58204"/>
                  <a:gd name="connsiteY1" fmla="*/ 67236 h 96337"/>
                  <a:gd name="connsiteX2" fmla="*/ 58204 w 58204"/>
                  <a:gd name="connsiteY2" fmla="*/ 29102 h 96337"/>
                  <a:gd name="connsiteX3" fmla="*/ 29102 w 58204"/>
                  <a:gd name="connsiteY3" fmla="*/ 0 h 96337"/>
                  <a:gd name="connsiteX4" fmla="*/ 0 w 58204"/>
                  <a:gd name="connsiteY4" fmla="*/ 29102 h 96337"/>
                  <a:gd name="connsiteX5" fmla="*/ 0 w 58204"/>
                  <a:gd name="connsiteY5" fmla="*/ 67236 h 96337"/>
                  <a:gd name="connsiteX6" fmla="*/ 29102 w 58204"/>
                  <a:gd name="connsiteY6" fmla="*/ 96338 h 9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204" h="96337">
                    <a:moveTo>
                      <a:pt x="29102" y="96338"/>
                    </a:moveTo>
                    <a:cubicBezTo>
                      <a:pt x="45188" y="96338"/>
                      <a:pt x="58204" y="83322"/>
                      <a:pt x="58204" y="67236"/>
                    </a:cubicBezTo>
                    <a:lnTo>
                      <a:pt x="58204" y="29102"/>
                    </a:lnTo>
                    <a:cubicBezTo>
                      <a:pt x="58204" y="13016"/>
                      <a:pt x="45188" y="0"/>
                      <a:pt x="29102" y="0"/>
                    </a:cubicBezTo>
                    <a:cubicBezTo>
                      <a:pt x="13016" y="0"/>
                      <a:pt x="0" y="13016"/>
                      <a:pt x="0" y="29102"/>
                    </a:cubicBezTo>
                    <a:lnTo>
                      <a:pt x="0" y="67236"/>
                    </a:lnTo>
                    <a:cubicBezTo>
                      <a:pt x="0" y="83322"/>
                      <a:pt x="13016" y="96338"/>
                      <a:pt x="29102" y="96338"/>
                    </a:cubicBezTo>
                    <a:close/>
                  </a:path>
                </a:pathLst>
              </a:custGeom>
              <a:grpFill/>
              <a:ln w="2937"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740BBA6-A3B8-11EB-9132-C791AC233305}"/>
                  </a:ext>
                </a:extLst>
              </p:cNvPr>
              <p:cNvSpPr/>
              <p:nvPr/>
            </p:nvSpPr>
            <p:spPr>
              <a:xfrm>
                <a:off x="9694217" y="3238472"/>
                <a:ext cx="85195" cy="85173"/>
              </a:xfrm>
              <a:custGeom>
                <a:avLst/>
                <a:gdLst>
                  <a:gd name="connsiteX0" fmla="*/ 35529 w 85195"/>
                  <a:gd name="connsiteY0" fmla="*/ 76644 h 85173"/>
                  <a:gd name="connsiteX1" fmla="*/ 56101 w 85195"/>
                  <a:gd name="connsiteY1" fmla="*/ 85174 h 85173"/>
                  <a:gd name="connsiteX2" fmla="*/ 76673 w 85195"/>
                  <a:gd name="connsiteY2" fmla="*/ 76644 h 85173"/>
                  <a:gd name="connsiteX3" fmla="*/ 76673 w 85195"/>
                  <a:gd name="connsiteY3" fmla="*/ 35499 h 85173"/>
                  <a:gd name="connsiteX4" fmla="*/ 49696 w 85195"/>
                  <a:gd name="connsiteY4" fmla="*/ 8523 h 85173"/>
                  <a:gd name="connsiteX5" fmla="*/ 8523 w 85195"/>
                  <a:gd name="connsiteY5" fmla="*/ 8523 h 85173"/>
                  <a:gd name="connsiteX6" fmla="*/ 8523 w 85195"/>
                  <a:gd name="connsiteY6" fmla="*/ 49696 h 85173"/>
                  <a:gd name="connsiteX7" fmla="*/ 35499 w 85195"/>
                  <a:gd name="connsiteY7" fmla="*/ 76644 h 8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85173">
                    <a:moveTo>
                      <a:pt x="35529" y="76644"/>
                    </a:moveTo>
                    <a:cubicBezTo>
                      <a:pt x="41196" y="82340"/>
                      <a:pt x="48634" y="85174"/>
                      <a:pt x="56101" y="85174"/>
                    </a:cubicBezTo>
                    <a:cubicBezTo>
                      <a:pt x="63568" y="85174"/>
                      <a:pt x="71006" y="82340"/>
                      <a:pt x="76673" y="76644"/>
                    </a:cubicBezTo>
                    <a:cubicBezTo>
                      <a:pt x="88037" y="65310"/>
                      <a:pt x="88037" y="46833"/>
                      <a:pt x="76673" y="35499"/>
                    </a:cubicBezTo>
                    <a:lnTo>
                      <a:pt x="49696" y="8523"/>
                    </a:lnTo>
                    <a:cubicBezTo>
                      <a:pt x="38392" y="-2841"/>
                      <a:pt x="19856" y="-2841"/>
                      <a:pt x="8523" y="8523"/>
                    </a:cubicBezTo>
                    <a:cubicBezTo>
                      <a:pt x="-2841" y="19886"/>
                      <a:pt x="-2841" y="38333"/>
                      <a:pt x="8523" y="49696"/>
                    </a:cubicBezTo>
                    <a:lnTo>
                      <a:pt x="35499" y="76644"/>
                    </a:lnTo>
                    <a:close/>
                  </a:path>
                </a:pathLst>
              </a:custGeom>
              <a:grpFill/>
              <a:ln w="2937"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B52D678-5391-4FAF-D56C-A7D932A231DE}"/>
                  </a:ext>
                </a:extLst>
              </p:cNvPr>
              <p:cNvSpPr/>
              <p:nvPr/>
            </p:nvSpPr>
            <p:spPr>
              <a:xfrm>
                <a:off x="9632936" y="3386513"/>
                <a:ext cx="96367" cy="58204"/>
              </a:xfrm>
              <a:custGeom>
                <a:avLst/>
                <a:gdLst>
                  <a:gd name="connsiteX0" fmla="*/ 29102 w 96367"/>
                  <a:gd name="connsiteY0" fmla="*/ 58204 h 58204"/>
                  <a:gd name="connsiteX1" fmla="*/ 67265 w 96367"/>
                  <a:gd name="connsiteY1" fmla="*/ 58204 h 58204"/>
                  <a:gd name="connsiteX2" fmla="*/ 96367 w 96367"/>
                  <a:gd name="connsiteY2" fmla="*/ 29102 h 58204"/>
                  <a:gd name="connsiteX3" fmla="*/ 67265 w 96367"/>
                  <a:gd name="connsiteY3" fmla="*/ 0 h 58204"/>
                  <a:gd name="connsiteX4" fmla="*/ 29102 w 96367"/>
                  <a:gd name="connsiteY4" fmla="*/ 0 h 58204"/>
                  <a:gd name="connsiteX5" fmla="*/ 0 w 96367"/>
                  <a:gd name="connsiteY5" fmla="*/ 29102 h 58204"/>
                  <a:gd name="connsiteX6" fmla="*/ 29102 w 96367"/>
                  <a:gd name="connsiteY6" fmla="*/ 58204 h 5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67" h="58204">
                    <a:moveTo>
                      <a:pt x="29102" y="58204"/>
                    </a:moveTo>
                    <a:lnTo>
                      <a:pt x="67265" y="58204"/>
                    </a:lnTo>
                    <a:cubicBezTo>
                      <a:pt x="83351" y="58204"/>
                      <a:pt x="96367" y="45188"/>
                      <a:pt x="96367" y="29102"/>
                    </a:cubicBezTo>
                    <a:cubicBezTo>
                      <a:pt x="96367" y="13016"/>
                      <a:pt x="83351" y="0"/>
                      <a:pt x="67265" y="0"/>
                    </a:cubicBezTo>
                    <a:lnTo>
                      <a:pt x="29102" y="0"/>
                    </a:lnTo>
                    <a:cubicBezTo>
                      <a:pt x="13016" y="0"/>
                      <a:pt x="0" y="13016"/>
                      <a:pt x="0" y="29102"/>
                    </a:cubicBezTo>
                    <a:cubicBezTo>
                      <a:pt x="0" y="45188"/>
                      <a:pt x="13016" y="58204"/>
                      <a:pt x="29102" y="58204"/>
                    </a:cubicBezTo>
                    <a:close/>
                  </a:path>
                </a:pathLst>
              </a:custGeom>
              <a:grpFill/>
              <a:ln w="2937"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550C299-24D6-3758-AC1B-CD777BB6D353}"/>
                  </a:ext>
                </a:extLst>
              </p:cNvPr>
              <p:cNvSpPr/>
              <p:nvPr/>
            </p:nvSpPr>
            <p:spPr>
              <a:xfrm>
                <a:off x="9694247" y="3507592"/>
                <a:ext cx="85166" cy="85173"/>
              </a:xfrm>
              <a:custGeom>
                <a:avLst/>
                <a:gdLst>
                  <a:gd name="connsiteX0" fmla="*/ 35499 w 85166"/>
                  <a:gd name="connsiteY0" fmla="*/ 8523 h 85173"/>
                  <a:gd name="connsiteX1" fmla="*/ 8523 w 85166"/>
                  <a:gd name="connsiteY1" fmla="*/ 35499 h 85173"/>
                  <a:gd name="connsiteX2" fmla="*/ 8523 w 85166"/>
                  <a:gd name="connsiteY2" fmla="*/ 76644 h 85173"/>
                  <a:gd name="connsiteX3" fmla="*/ 29095 w 85166"/>
                  <a:gd name="connsiteY3" fmla="*/ 85174 h 85173"/>
                  <a:gd name="connsiteX4" fmla="*/ 49667 w 85166"/>
                  <a:gd name="connsiteY4" fmla="*/ 76644 h 85173"/>
                  <a:gd name="connsiteX5" fmla="*/ 76644 w 85166"/>
                  <a:gd name="connsiteY5" fmla="*/ 49667 h 85173"/>
                  <a:gd name="connsiteX6" fmla="*/ 76644 w 85166"/>
                  <a:gd name="connsiteY6" fmla="*/ 8523 h 85173"/>
                  <a:gd name="connsiteX7" fmla="*/ 35499 w 85166"/>
                  <a:gd name="connsiteY7" fmla="*/ 8523 h 8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66" h="85173">
                    <a:moveTo>
                      <a:pt x="35499" y="8523"/>
                    </a:moveTo>
                    <a:lnTo>
                      <a:pt x="8523" y="35499"/>
                    </a:lnTo>
                    <a:cubicBezTo>
                      <a:pt x="-2841" y="46833"/>
                      <a:pt x="-2841" y="65310"/>
                      <a:pt x="8523" y="76644"/>
                    </a:cubicBezTo>
                    <a:cubicBezTo>
                      <a:pt x="14189" y="82340"/>
                      <a:pt x="21627" y="85174"/>
                      <a:pt x="29095" y="85174"/>
                    </a:cubicBezTo>
                    <a:cubicBezTo>
                      <a:pt x="36562" y="85174"/>
                      <a:pt x="44029" y="82340"/>
                      <a:pt x="49667" y="76644"/>
                    </a:cubicBezTo>
                    <a:lnTo>
                      <a:pt x="76644" y="49667"/>
                    </a:lnTo>
                    <a:cubicBezTo>
                      <a:pt x="88007" y="38333"/>
                      <a:pt x="88007" y="19856"/>
                      <a:pt x="76644" y="8523"/>
                    </a:cubicBezTo>
                    <a:cubicBezTo>
                      <a:pt x="65339" y="-2841"/>
                      <a:pt x="46804" y="-2841"/>
                      <a:pt x="35499" y="8523"/>
                    </a:cubicBezTo>
                    <a:close/>
                  </a:path>
                </a:pathLst>
              </a:custGeom>
              <a:grpFill/>
              <a:ln w="2937"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32872F9-9130-444C-26AF-D5E1AC772134}"/>
                  </a:ext>
                </a:extLst>
              </p:cNvPr>
              <p:cNvSpPr/>
              <p:nvPr/>
            </p:nvSpPr>
            <p:spPr>
              <a:xfrm>
                <a:off x="9842288" y="3557731"/>
                <a:ext cx="58204" cy="96337"/>
              </a:xfrm>
              <a:custGeom>
                <a:avLst/>
                <a:gdLst>
                  <a:gd name="connsiteX0" fmla="*/ 0 w 58204"/>
                  <a:gd name="connsiteY0" fmla="*/ 29102 h 96337"/>
                  <a:gd name="connsiteX1" fmla="*/ 0 w 58204"/>
                  <a:gd name="connsiteY1" fmla="*/ 67236 h 96337"/>
                  <a:gd name="connsiteX2" fmla="*/ 29102 w 58204"/>
                  <a:gd name="connsiteY2" fmla="*/ 96338 h 96337"/>
                  <a:gd name="connsiteX3" fmla="*/ 58204 w 58204"/>
                  <a:gd name="connsiteY3" fmla="*/ 67236 h 96337"/>
                  <a:gd name="connsiteX4" fmla="*/ 58204 w 58204"/>
                  <a:gd name="connsiteY4" fmla="*/ 29102 h 96337"/>
                  <a:gd name="connsiteX5" fmla="*/ 29102 w 58204"/>
                  <a:gd name="connsiteY5" fmla="*/ 0 h 96337"/>
                  <a:gd name="connsiteX6" fmla="*/ 0 w 58204"/>
                  <a:gd name="connsiteY6" fmla="*/ 29102 h 9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204" h="96337">
                    <a:moveTo>
                      <a:pt x="0" y="29102"/>
                    </a:moveTo>
                    <a:lnTo>
                      <a:pt x="0" y="67236"/>
                    </a:lnTo>
                    <a:cubicBezTo>
                      <a:pt x="0" y="83322"/>
                      <a:pt x="13016" y="96338"/>
                      <a:pt x="29102" y="96338"/>
                    </a:cubicBezTo>
                    <a:cubicBezTo>
                      <a:pt x="45188" y="96338"/>
                      <a:pt x="58204" y="83322"/>
                      <a:pt x="58204" y="67236"/>
                    </a:cubicBezTo>
                    <a:lnTo>
                      <a:pt x="58204" y="29102"/>
                    </a:lnTo>
                    <a:cubicBezTo>
                      <a:pt x="58204" y="13016"/>
                      <a:pt x="45188" y="0"/>
                      <a:pt x="29102" y="0"/>
                    </a:cubicBezTo>
                    <a:cubicBezTo>
                      <a:pt x="13016" y="0"/>
                      <a:pt x="0" y="13016"/>
                      <a:pt x="0" y="29102"/>
                    </a:cubicBezTo>
                    <a:close/>
                  </a:path>
                </a:pathLst>
              </a:custGeom>
              <a:grpFill/>
              <a:ln w="2937"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8588CFC-704B-C9FE-387B-2223FFA1EEC4}"/>
                  </a:ext>
                </a:extLst>
              </p:cNvPr>
              <p:cNvSpPr/>
              <p:nvPr/>
            </p:nvSpPr>
            <p:spPr>
              <a:xfrm>
                <a:off x="9963345" y="3507592"/>
                <a:ext cx="85188" cy="85173"/>
              </a:xfrm>
              <a:custGeom>
                <a:avLst/>
                <a:gdLst>
                  <a:gd name="connsiteX0" fmla="*/ 49689 w 85188"/>
                  <a:gd name="connsiteY0" fmla="*/ 8523 h 85173"/>
                  <a:gd name="connsiteX1" fmla="*/ 8545 w 85188"/>
                  <a:gd name="connsiteY1" fmla="*/ 8523 h 85173"/>
                  <a:gd name="connsiteX2" fmla="*/ 8545 w 85188"/>
                  <a:gd name="connsiteY2" fmla="*/ 49667 h 85173"/>
                  <a:gd name="connsiteX3" fmla="*/ 35522 w 85188"/>
                  <a:gd name="connsiteY3" fmla="*/ 76644 h 85173"/>
                  <a:gd name="connsiteX4" fmla="*/ 56094 w 85188"/>
                  <a:gd name="connsiteY4" fmla="*/ 85174 h 85173"/>
                  <a:gd name="connsiteX5" fmla="*/ 76666 w 85188"/>
                  <a:gd name="connsiteY5" fmla="*/ 76644 h 85173"/>
                  <a:gd name="connsiteX6" fmla="*/ 76666 w 85188"/>
                  <a:gd name="connsiteY6" fmla="*/ 35499 h 85173"/>
                  <a:gd name="connsiteX7" fmla="*/ 49689 w 85188"/>
                  <a:gd name="connsiteY7" fmla="*/ 8523 h 8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88" h="85173">
                    <a:moveTo>
                      <a:pt x="49689" y="8523"/>
                    </a:moveTo>
                    <a:cubicBezTo>
                      <a:pt x="38385" y="-2841"/>
                      <a:pt x="19849" y="-2841"/>
                      <a:pt x="8545" y="8523"/>
                    </a:cubicBezTo>
                    <a:cubicBezTo>
                      <a:pt x="-2848" y="19886"/>
                      <a:pt x="-2848" y="38333"/>
                      <a:pt x="8545" y="49667"/>
                    </a:cubicBezTo>
                    <a:lnTo>
                      <a:pt x="35522" y="76644"/>
                    </a:lnTo>
                    <a:cubicBezTo>
                      <a:pt x="41159" y="82340"/>
                      <a:pt x="48626" y="85174"/>
                      <a:pt x="56094" y="85174"/>
                    </a:cubicBezTo>
                    <a:cubicBezTo>
                      <a:pt x="63561" y="85174"/>
                      <a:pt x="71028" y="82340"/>
                      <a:pt x="76666" y="76644"/>
                    </a:cubicBezTo>
                    <a:cubicBezTo>
                      <a:pt x="88029" y="65280"/>
                      <a:pt x="88029" y="46833"/>
                      <a:pt x="76666" y="35499"/>
                    </a:cubicBezTo>
                    <a:lnTo>
                      <a:pt x="49689" y="8523"/>
                    </a:lnTo>
                    <a:close/>
                  </a:path>
                </a:pathLst>
              </a:custGeom>
              <a:grpFill/>
              <a:ln w="2937"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2AF6A73-339E-7221-38C9-C6FAFE1144E1}"/>
                  </a:ext>
                </a:extLst>
              </p:cNvPr>
              <p:cNvSpPr/>
              <p:nvPr/>
            </p:nvSpPr>
            <p:spPr>
              <a:xfrm>
                <a:off x="10013535" y="3386513"/>
                <a:ext cx="96337" cy="58204"/>
              </a:xfrm>
              <a:custGeom>
                <a:avLst/>
                <a:gdLst>
                  <a:gd name="connsiteX0" fmla="*/ 67236 w 96337"/>
                  <a:gd name="connsiteY0" fmla="*/ 0 h 58204"/>
                  <a:gd name="connsiteX1" fmla="*/ 29102 w 96337"/>
                  <a:gd name="connsiteY1" fmla="*/ 0 h 58204"/>
                  <a:gd name="connsiteX2" fmla="*/ 0 w 96337"/>
                  <a:gd name="connsiteY2" fmla="*/ 29102 h 58204"/>
                  <a:gd name="connsiteX3" fmla="*/ 29102 w 96337"/>
                  <a:gd name="connsiteY3" fmla="*/ 58204 h 58204"/>
                  <a:gd name="connsiteX4" fmla="*/ 67236 w 96337"/>
                  <a:gd name="connsiteY4" fmla="*/ 58204 h 58204"/>
                  <a:gd name="connsiteX5" fmla="*/ 96338 w 96337"/>
                  <a:gd name="connsiteY5" fmla="*/ 29102 h 58204"/>
                  <a:gd name="connsiteX6" fmla="*/ 67236 w 96337"/>
                  <a:gd name="connsiteY6" fmla="*/ 0 h 5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37" h="58204">
                    <a:moveTo>
                      <a:pt x="67236" y="0"/>
                    </a:moveTo>
                    <a:lnTo>
                      <a:pt x="29102" y="0"/>
                    </a:lnTo>
                    <a:cubicBezTo>
                      <a:pt x="13016" y="0"/>
                      <a:pt x="0" y="13016"/>
                      <a:pt x="0" y="29102"/>
                    </a:cubicBezTo>
                    <a:cubicBezTo>
                      <a:pt x="0" y="45188"/>
                      <a:pt x="13016" y="58204"/>
                      <a:pt x="29102" y="58204"/>
                    </a:cubicBezTo>
                    <a:lnTo>
                      <a:pt x="67236" y="58204"/>
                    </a:lnTo>
                    <a:cubicBezTo>
                      <a:pt x="83322" y="58204"/>
                      <a:pt x="96338" y="45188"/>
                      <a:pt x="96338" y="29102"/>
                    </a:cubicBezTo>
                    <a:cubicBezTo>
                      <a:pt x="96338" y="13016"/>
                      <a:pt x="83322" y="0"/>
                      <a:pt x="67236" y="0"/>
                    </a:cubicBezTo>
                    <a:close/>
                  </a:path>
                </a:pathLst>
              </a:custGeom>
              <a:grpFill/>
              <a:ln w="2937"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3F39BD4-44BD-0E23-C88E-5628F32E7ABB}"/>
                  </a:ext>
                </a:extLst>
              </p:cNvPr>
              <p:cNvSpPr/>
              <p:nvPr/>
            </p:nvSpPr>
            <p:spPr>
              <a:xfrm>
                <a:off x="9963345" y="3238472"/>
                <a:ext cx="85188" cy="85173"/>
              </a:xfrm>
              <a:custGeom>
                <a:avLst/>
                <a:gdLst>
                  <a:gd name="connsiteX0" fmla="*/ 29117 w 85188"/>
                  <a:gd name="connsiteY0" fmla="*/ 85174 h 85173"/>
                  <a:gd name="connsiteX1" fmla="*/ 49689 w 85188"/>
                  <a:gd name="connsiteY1" fmla="*/ 76644 h 85173"/>
                  <a:gd name="connsiteX2" fmla="*/ 76666 w 85188"/>
                  <a:gd name="connsiteY2" fmla="*/ 49696 h 85173"/>
                  <a:gd name="connsiteX3" fmla="*/ 76666 w 85188"/>
                  <a:gd name="connsiteY3" fmla="*/ 8523 h 85173"/>
                  <a:gd name="connsiteX4" fmla="*/ 35522 w 85188"/>
                  <a:gd name="connsiteY4" fmla="*/ 8523 h 85173"/>
                  <a:gd name="connsiteX5" fmla="*/ 8545 w 85188"/>
                  <a:gd name="connsiteY5" fmla="*/ 35499 h 85173"/>
                  <a:gd name="connsiteX6" fmla="*/ 8545 w 85188"/>
                  <a:gd name="connsiteY6" fmla="*/ 76644 h 85173"/>
                  <a:gd name="connsiteX7" fmla="*/ 29117 w 85188"/>
                  <a:gd name="connsiteY7" fmla="*/ 85174 h 8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88" h="85173">
                    <a:moveTo>
                      <a:pt x="29117" y="85174"/>
                    </a:moveTo>
                    <a:cubicBezTo>
                      <a:pt x="36584" y="85174"/>
                      <a:pt x="44051" y="82340"/>
                      <a:pt x="49689" y="76644"/>
                    </a:cubicBezTo>
                    <a:lnTo>
                      <a:pt x="76666" y="49696"/>
                    </a:lnTo>
                    <a:cubicBezTo>
                      <a:pt x="88029" y="38333"/>
                      <a:pt x="88029" y="19886"/>
                      <a:pt x="76666" y="8523"/>
                    </a:cubicBezTo>
                    <a:cubicBezTo>
                      <a:pt x="65362" y="-2841"/>
                      <a:pt x="46826" y="-2841"/>
                      <a:pt x="35522" y="8523"/>
                    </a:cubicBezTo>
                    <a:lnTo>
                      <a:pt x="8545" y="35499"/>
                    </a:lnTo>
                    <a:cubicBezTo>
                      <a:pt x="-2848" y="46863"/>
                      <a:pt x="-2848" y="65310"/>
                      <a:pt x="8545" y="76644"/>
                    </a:cubicBezTo>
                    <a:cubicBezTo>
                      <a:pt x="14212" y="82340"/>
                      <a:pt x="21649" y="85174"/>
                      <a:pt x="29117" y="85174"/>
                    </a:cubicBezTo>
                    <a:close/>
                  </a:path>
                </a:pathLst>
              </a:custGeom>
              <a:grpFill/>
              <a:ln w="2937"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45D715A-BF78-E01C-5FC8-DD982229F425}"/>
                  </a:ext>
                </a:extLst>
              </p:cNvPr>
              <p:cNvSpPr/>
              <p:nvPr/>
            </p:nvSpPr>
            <p:spPr>
              <a:xfrm>
                <a:off x="9768204" y="3312459"/>
                <a:ext cx="206370" cy="206370"/>
              </a:xfrm>
              <a:custGeom>
                <a:avLst/>
                <a:gdLst>
                  <a:gd name="connsiteX0" fmla="*/ 103185 w 206370"/>
                  <a:gd name="connsiteY0" fmla="*/ 206371 h 206370"/>
                  <a:gd name="connsiteX1" fmla="*/ 206371 w 206370"/>
                  <a:gd name="connsiteY1" fmla="*/ 103185 h 206370"/>
                  <a:gd name="connsiteX2" fmla="*/ 103185 w 206370"/>
                  <a:gd name="connsiteY2" fmla="*/ 0 h 206370"/>
                  <a:gd name="connsiteX3" fmla="*/ 0 w 206370"/>
                  <a:gd name="connsiteY3" fmla="*/ 103185 h 206370"/>
                  <a:gd name="connsiteX4" fmla="*/ 103185 w 206370"/>
                  <a:gd name="connsiteY4" fmla="*/ 206371 h 20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0" h="206370">
                    <a:moveTo>
                      <a:pt x="103185" y="206371"/>
                    </a:moveTo>
                    <a:cubicBezTo>
                      <a:pt x="160179" y="206371"/>
                      <a:pt x="206371" y="160150"/>
                      <a:pt x="206371" y="103185"/>
                    </a:cubicBezTo>
                    <a:cubicBezTo>
                      <a:pt x="206371" y="46221"/>
                      <a:pt x="160179" y="0"/>
                      <a:pt x="103185" y="0"/>
                    </a:cubicBezTo>
                    <a:cubicBezTo>
                      <a:pt x="46191" y="0"/>
                      <a:pt x="0" y="46162"/>
                      <a:pt x="0" y="103185"/>
                    </a:cubicBezTo>
                    <a:cubicBezTo>
                      <a:pt x="0" y="160209"/>
                      <a:pt x="46191" y="206371"/>
                      <a:pt x="103185" y="206371"/>
                    </a:cubicBezTo>
                    <a:close/>
                  </a:path>
                </a:pathLst>
              </a:custGeom>
              <a:grpFill/>
              <a:ln w="2937" cap="flat">
                <a:noFill/>
                <a:prstDash val="solid"/>
                <a:miter/>
              </a:ln>
            </p:spPr>
            <p:txBody>
              <a:bodyPr rtlCol="0" anchor="ctr"/>
              <a:lstStyle/>
              <a:p>
                <a:endParaRPr lang="en-US"/>
              </a:p>
            </p:txBody>
          </p:sp>
        </p:grpSp>
        <p:sp>
          <p:nvSpPr>
            <p:cNvPr id="7" name="Freeform: Shape 6">
              <a:extLst>
                <a:ext uri="{FF2B5EF4-FFF2-40B4-BE49-F238E27FC236}">
                  <a16:creationId xmlns:a16="http://schemas.microsoft.com/office/drawing/2014/main" id="{7476FDBD-B44B-1379-B92F-B980A146BC5D}"/>
                </a:ext>
              </a:extLst>
            </p:cNvPr>
            <p:cNvSpPr/>
            <p:nvPr/>
          </p:nvSpPr>
          <p:spPr>
            <a:xfrm>
              <a:off x="9007951" y="3269279"/>
              <a:ext cx="562442" cy="874595"/>
            </a:xfrm>
            <a:custGeom>
              <a:avLst/>
              <a:gdLst>
                <a:gd name="connsiteX0" fmla="*/ 486352 w 562442"/>
                <a:gd name="connsiteY0" fmla="*/ 422599 h 874595"/>
                <a:gd name="connsiteX1" fmla="*/ 562443 w 562442"/>
                <a:gd name="connsiteY1" fmla="*/ 295890 h 874595"/>
                <a:gd name="connsiteX2" fmla="*/ 514776 w 562442"/>
                <a:gd name="connsiteY2" fmla="*/ 189488 h 874595"/>
                <a:gd name="connsiteX3" fmla="*/ 515130 w 562442"/>
                <a:gd name="connsiteY3" fmla="*/ 182581 h 874595"/>
                <a:gd name="connsiteX4" fmla="*/ 391904 w 562442"/>
                <a:gd name="connsiteY4" fmla="*/ 59355 h 874595"/>
                <a:gd name="connsiteX5" fmla="*/ 374253 w 562442"/>
                <a:gd name="connsiteY5" fmla="*/ 60772 h 874595"/>
                <a:gd name="connsiteX6" fmla="*/ 281251 w 562442"/>
                <a:gd name="connsiteY6" fmla="*/ 0 h 874595"/>
                <a:gd name="connsiteX7" fmla="*/ 188248 w 562442"/>
                <a:gd name="connsiteY7" fmla="*/ 60772 h 874595"/>
                <a:gd name="connsiteX8" fmla="*/ 170598 w 562442"/>
                <a:gd name="connsiteY8" fmla="*/ 59355 h 874595"/>
                <a:gd name="connsiteX9" fmla="*/ 47372 w 562442"/>
                <a:gd name="connsiteY9" fmla="*/ 182581 h 874595"/>
                <a:gd name="connsiteX10" fmla="*/ 47726 w 562442"/>
                <a:gd name="connsiteY10" fmla="*/ 189488 h 874595"/>
                <a:gd name="connsiteX11" fmla="*/ 0 w 562442"/>
                <a:gd name="connsiteY11" fmla="*/ 295890 h 874595"/>
                <a:gd name="connsiteX12" fmla="*/ 76090 w 562442"/>
                <a:gd name="connsiteY12" fmla="*/ 422599 h 874595"/>
                <a:gd name="connsiteX13" fmla="*/ 184087 w 562442"/>
                <a:gd name="connsiteY13" fmla="*/ 529149 h 874595"/>
                <a:gd name="connsiteX14" fmla="*/ 239664 w 562442"/>
                <a:gd name="connsiteY14" fmla="*/ 513329 h 874595"/>
                <a:gd name="connsiteX15" fmla="*/ 224582 w 562442"/>
                <a:gd name="connsiteY15" fmla="*/ 855440 h 874595"/>
                <a:gd name="connsiteX16" fmla="*/ 242645 w 562442"/>
                <a:gd name="connsiteY16" fmla="*/ 874596 h 874595"/>
                <a:gd name="connsiteX17" fmla="*/ 319768 w 562442"/>
                <a:gd name="connsiteY17" fmla="*/ 874596 h 874595"/>
                <a:gd name="connsiteX18" fmla="*/ 337832 w 562442"/>
                <a:gd name="connsiteY18" fmla="*/ 855440 h 874595"/>
                <a:gd name="connsiteX19" fmla="*/ 322749 w 562442"/>
                <a:gd name="connsiteY19" fmla="*/ 513329 h 874595"/>
                <a:gd name="connsiteX20" fmla="*/ 378327 w 562442"/>
                <a:gd name="connsiteY20" fmla="*/ 529149 h 874595"/>
                <a:gd name="connsiteX21" fmla="*/ 486323 w 562442"/>
                <a:gd name="connsiteY21" fmla="*/ 422599 h 87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2442" h="874595">
                  <a:moveTo>
                    <a:pt x="486352" y="422599"/>
                  </a:moveTo>
                  <a:cubicBezTo>
                    <a:pt x="531717" y="397806"/>
                    <a:pt x="562443" y="350375"/>
                    <a:pt x="562443" y="295890"/>
                  </a:cubicBezTo>
                  <a:cubicBezTo>
                    <a:pt x="562443" y="253802"/>
                    <a:pt x="544025" y="215993"/>
                    <a:pt x="514776" y="189488"/>
                  </a:cubicBezTo>
                  <a:cubicBezTo>
                    <a:pt x="514894" y="187186"/>
                    <a:pt x="515130" y="184913"/>
                    <a:pt x="515130" y="182581"/>
                  </a:cubicBezTo>
                  <a:cubicBezTo>
                    <a:pt x="515130" y="114519"/>
                    <a:pt x="459966" y="59355"/>
                    <a:pt x="391904" y="59355"/>
                  </a:cubicBezTo>
                  <a:cubicBezTo>
                    <a:pt x="385882" y="59355"/>
                    <a:pt x="380038" y="59945"/>
                    <a:pt x="374253" y="60772"/>
                  </a:cubicBezTo>
                  <a:cubicBezTo>
                    <a:pt x="358463" y="25029"/>
                    <a:pt x="322838" y="0"/>
                    <a:pt x="281251" y="0"/>
                  </a:cubicBezTo>
                  <a:cubicBezTo>
                    <a:pt x="239664" y="0"/>
                    <a:pt x="204039" y="25029"/>
                    <a:pt x="188248" y="60772"/>
                  </a:cubicBezTo>
                  <a:cubicBezTo>
                    <a:pt x="182463" y="59945"/>
                    <a:pt x="176590" y="59355"/>
                    <a:pt x="170598" y="59355"/>
                  </a:cubicBezTo>
                  <a:cubicBezTo>
                    <a:pt x="102536" y="59355"/>
                    <a:pt x="47372" y="114519"/>
                    <a:pt x="47372" y="182581"/>
                  </a:cubicBezTo>
                  <a:cubicBezTo>
                    <a:pt x="47372" y="184913"/>
                    <a:pt x="47579" y="187186"/>
                    <a:pt x="47726" y="189488"/>
                  </a:cubicBezTo>
                  <a:cubicBezTo>
                    <a:pt x="18418" y="215963"/>
                    <a:pt x="0" y="253772"/>
                    <a:pt x="0" y="295890"/>
                  </a:cubicBezTo>
                  <a:cubicBezTo>
                    <a:pt x="0" y="350375"/>
                    <a:pt x="30725" y="397806"/>
                    <a:pt x="76090" y="422599"/>
                  </a:cubicBezTo>
                  <a:cubicBezTo>
                    <a:pt x="76976" y="481571"/>
                    <a:pt x="124909" y="529149"/>
                    <a:pt x="184087" y="529149"/>
                  </a:cubicBezTo>
                  <a:cubicBezTo>
                    <a:pt x="204511" y="529149"/>
                    <a:pt x="223401" y="523158"/>
                    <a:pt x="239664" y="513329"/>
                  </a:cubicBezTo>
                  <a:lnTo>
                    <a:pt x="224582" y="855440"/>
                  </a:lnTo>
                  <a:cubicBezTo>
                    <a:pt x="223991" y="865830"/>
                    <a:pt x="232256" y="874596"/>
                    <a:pt x="242645" y="874596"/>
                  </a:cubicBezTo>
                  <a:lnTo>
                    <a:pt x="319768" y="874596"/>
                  </a:lnTo>
                  <a:cubicBezTo>
                    <a:pt x="330158" y="874596"/>
                    <a:pt x="338422" y="865859"/>
                    <a:pt x="337832" y="855440"/>
                  </a:cubicBezTo>
                  <a:lnTo>
                    <a:pt x="322749" y="513329"/>
                  </a:lnTo>
                  <a:cubicBezTo>
                    <a:pt x="339042" y="523158"/>
                    <a:pt x="357931" y="529149"/>
                    <a:pt x="378327" y="529149"/>
                  </a:cubicBezTo>
                  <a:cubicBezTo>
                    <a:pt x="437505" y="529149"/>
                    <a:pt x="485437" y="481571"/>
                    <a:pt x="486323" y="422599"/>
                  </a:cubicBezTo>
                  <a:close/>
                </a:path>
              </a:pathLst>
            </a:custGeom>
            <a:solidFill>
              <a:srgbClr val="203A72"/>
            </a:solidFill>
            <a:ln w="2937"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4BC9439B-F5EC-C278-08BB-5082AC0BEE28}"/>
                </a:ext>
              </a:extLst>
            </p:cNvPr>
            <p:cNvSpPr/>
            <p:nvPr/>
          </p:nvSpPr>
          <p:spPr>
            <a:xfrm>
              <a:off x="9393892" y="3855259"/>
              <a:ext cx="590983" cy="288585"/>
            </a:xfrm>
            <a:custGeom>
              <a:avLst/>
              <a:gdLst>
                <a:gd name="connsiteX0" fmla="*/ 580949 w 590983"/>
                <a:gd name="connsiteY0" fmla="*/ 79883 h 288585"/>
                <a:gd name="connsiteX1" fmla="*/ 545796 w 590983"/>
                <a:gd name="connsiteY1" fmla="*/ 79883 h 288585"/>
                <a:gd name="connsiteX2" fmla="*/ 545796 w 590983"/>
                <a:gd name="connsiteY2" fmla="*/ 29855 h 288585"/>
                <a:gd name="connsiteX3" fmla="*/ 543848 w 590983"/>
                <a:gd name="connsiteY3" fmla="*/ 24896 h 288585"/>
                <a:gd name="connsiteX4" fmla="*/ 522981 w 590983"/>
                <a:gd name="connsiteY4" fmla="*/ 2346 h 288585"/>
                <a:gd name="connsiteX5" fmla="*/ 512237 w 590983"/>
                <a:gd name="connsiteY5" fmla="*/ 2346 h 288585"/>
                <a:gd name="connsiteX6" fmla="*/ 491370 w 590983"/>
                <a:gd name="connsiteY6" fmla="*/ 24896 h 288585"/>
                <a:gd name="connsiteX7" fmla="*/ 489422 w 590983"/>
                <a:gd name="connsiteY7" fmla="*/ 29855 h 288585"/>
                <a:gd name="connsiteX8" fmla="*/ 489422 w 590983"/>
                <a:gd name="connsiteY8" fmla="*/ 79883 h 288585"/>
                <a:gd name="connsiteX9" fmla="*/ 434730 w 590983"/>
                <a:gd name="connsiteY9" fmla="*/ 79883 h 288585"/>
                <a:gd name="connsiteX10" fmla="*/ 434730 w 590983"/>
                <a:gd name="connsiteY10" fmla="*/ 29855 h 288585"/>
                <a:gd name="connsiteX11" fmla="*/ 432782 w 590983"/>
                <a:gd name="connsiteY11" fmla="*/ 24896 h 288585"/>
                <a:gd name="connsiteX12" fmla="*/ 411915 w 590983"/>
                <a:gd name="connsiteY12" fmla="*/ 2346 h 288585"/>
                <a:gd name="connsiteX13" fmla="*/ 401171 w 590983"/>
                <a:gd name="connsiteY13" fmla="*/ 2346 h 288585"/>
                <a:gd name="connsiteX14" fmla="*/ 380304 w 590983"/>
                <a:gd name="connsiteY14" fmla="*/ 24896 h 288585"/>
                <a:gd name="connsiteX15" fmla="*/ 378356 w 590983"/>
                <a:gd name="connsiteY15" fmla="*/ 29855 h 288585"/>
                <a:gd name="connsiteX16" fmla="*/ 378356 w 590983"/>
                <a:gd name="connsiteY16" fmla="*/ 79883 h 288585"/>
                <a:gd name="connsiteX17" fmla="*/ 323664 w 590983"/>
                <a:gd name="connsiteY17" fmla="*/ 79883 h 288585"/>
                <a:gd name="connsiteX18" fmla="*/ 323664 w 590983"/>
                <a:gd name="connsiteY18" fmla="*/ 29855 h 288585"/>
                <a:gd name="connsiteX19" fmla="*/ 321716 w 590983"/>
                <a:gd name="connsiteY19" fmla="*/ 24896 h 288585"/>
                <a:gd name="connsiteX20" fmla="*/ 300849 w 590983"/>
                <a:gd name="connsiteY20" fmla="*/ 2346 h 288585"/>
                <a:gd name="connsiteX21" fmla="*/ 290105 w 590983"/>
                <a:gd name="connsiteY21" fmla="*/ 2346 h 288585"/>
                <a:gd name="connsiteX22" fmla="*/ 269238 w 590983"/>
                <a:gd name="connsiteY22" fmla="*/ 24896 h 288585"/>
                <a:gd name="connsiteX23" fmla="*/ 267290 w 590983"/>
                <a:gd name="connsiteY23" fmla="*/ 29855 h 288585"/>
                <a:gd name="connsiteX24" fmla="*/ 267290 w 590983"/>
                <a:gd name="connsiteY24" fmla="*/ 79883 h 288585"/>
                <a:gd name="connsiteX25" fmla="*/ 212598 w 590983"/>
                <a:gd name="connsiteY25" fmla="*/ 79883 h 288585"/>
                <a:gd name="connsiteX26" fmla="*/ 212598 w 590983"/>
                <a:gd name="connsiteY26" fmla="*/ 29855 h 288585"/>
                <a:gd name="connsiteX27" fmla="*/ 210650 w 590983"/>
                <a:gd name="connsiteY27" fmla="*/ 24896 h 288585"/>
                <a:gd name="connsiteX28" fmla="*/ 189783 w 590983"/>
                <a:gd name="connsiteY28" fmla="*/ 2346 h 288585"/>
                <a:gd name="connsiteX29" fmla="*/ 179040 w 590983"/>
                <a:gd name="connsiteY29" fmla="*/ 2346 h 288585"/>
                <a:gd name="connsiteX30" fmla="*/ 158172 w 590983"/>
                <a:gd name="connsiteY30" fmla="*/ 24896 h 288585"/>
                <a:gd name="connsiteX31" fmla="*/ 156224 w 590983"/>
                <a:gd name="connsiteY31" fmla="*/ 29855 h 288585"/>
                <a:gd name="connsiteX32" fmla="*/ 156224 w 590983"/>
                <a:gd name="connsiteY32" fmla="*/ 79883 h 288585"/>
                <a:gd name="connsiteX33" fmla="*/ 101533 w 590983"/>
                <a:gd name="connsiteY33" fmla="*/ 79883 h 288585"/>
                <a:gd name="connsiteX34" fmla="*/ 101533 w 590983"/>
                <a:gd name="connsiteY34" fmla="*/ 29855 h 288585"/>
                <a:gd name="connsiteX35" fmla="*/ 99584 w 590983"/>
                <a:gd name="connsiteY35" fmla="*/ 24896 h 288585"/>
                <a:gd name="connsiteX36" fmla="*/ 78717 w 590983"/>
                <a:gd name="connsiteY36" fmla="*/ 2346 h 288585"/>
                <a:gd name="connsiteX37" fmla="*/ 67974 w 590983"/>
                <a:gd name="connsiteY37" fmla="*/ 2346 h 288585"/>
                <a:gd name="connsiteX38" fmla="*/ 47106 w 590983"/>
                <a:gd name="connsiteY38" fmla="*/ 24896 h 288585"/>
                <a:gd name="connsiteX39" fmla="*/ 45158 w 590983"/>
                <a:gd name="connsiteY39" fmla="*/ 29855 h 288585"/>
                <a:gd name="connsiteX40" fmla="*/ 45158 w 590983"/>
                <a:gd name="connsiteY40" fmla="*/ 79883 h 288585"/>
                <a:gd name="connsiteX41" fmla="*/ 10006 w 590983"/>
                <a:gd name="connsiteY41" fmla="*/ 79883 h 288585"/>
                <a:gd name="connsiteX42" fmla="*/ 0 w 590983"/>
                <a:gd name="connsiteY42" fmla="*/ 89889 h 288585"/>
                <a:gd name="connsiteX43" fmla="*/ 0 w 590983"/>
                <a:gd name="connsiteY43" fmla="*/ 113589 h 288585"/>
                <a:gd name="connsiteX44" fmla="*/ 10006 w 590983"/>
                <a:gd name="connsiteY44" fmla="*/ 123595 h 288585"/>
                <a:gd name="connsiteX45" fmla="*/ 45158 w 590983"/>
                <a:gd name="connsiteY45" fmla="*/ 123595 h 288585"/>
                <a:gd name="connsiteX46" fmla="*/ 45158 w 590983"/>
                <a:gd name="connsiteY46" fmla="*/ 187171 h 288585"/>
                <a:gd name="connsiteX47" fmla="*/ 10006 w 590983"/>
                <a:gd name="connsiteY47" fmla="*/ 187171 h 288585"/>
                <a:gd name="connsiteX48" fmla="*/ 0 w 590983"/>
                <a:gd name="connsiteY48" fmla="*/ 197177 h 288585"/>
                <a:gd name="connsiteX49" fmla="*/ 0 w 590983"/>
                <a:gd name="connsiteY49" fmla="*/ 220848 h 288585"/>
                <a:gd name="connsiteX50" fmla="*/ 10006 w 590983"/>
                <a:gd name="connsiteY50" fmla="*/ 230853 h 288585"/>
                <a:gd name="connsiteX51" fmla="*/ 45158 w 590983"/>
                <a:gd name="connsiteY51" fmla="*/ 230853 h 288585"/>
                <a:gd name="connsiteX52" fmla="*/ 45158 w 590983"/>
                <a:gd name="connsiteY52" fmla="*/ 283833 h 288585"/>
                <a:gd name="connsiteX53" fmla="*/ 49910 w 590983"/>
                <a:gd name="connsiteY53" fmla="*/ 288585 h 288585"/>
                <a:gd name="connsiteX54" fmla="*/ 96781 w 590983"/>
                <a:gd name="connsiteY54" fmla="*/ 288585 h 288585"/>
                <a:gd name="connsiteX55" fmla="*/ 101533 w 590983"/>
                <a:gd name="connsiteY55" fmla="*/ 283833 h 288585"/>
                <a:gd name="connsiteX56" fmla="*/ 101533 w 590983"/>
                <a:gd name="connsiteY56" fmla="*/ 230853 h 288585"/>
                <a:gd name="connsiteX57" fmla="*/ 156224 w 590983"/>
                <a:gd name="connsiteY57" fmla="*/ 230853 h 288585"/>
                <a:gd name="connsiteX58" fmla="*/ 156224 w 590983"/>
                <a:gd name="connsiteY58" fmla="*/ 283833 h 288585"/>
                <a:gd name="connsiteX59" fmla="*/ 161006 w 590983"/>
                <a:gd name="connsiteY59" fmla="*/ 288585 h 288585"/>
                <a:gd name="connsiteX60" fmla="*/ 207846 w 590983"/>
                <a:gd name="connsiteY60" fmla="*/ 288585 h 288585"/>
                <a:gd name="connsiteX61" fmla="*/ 212628 w 590983"/>
                <a:gd name="connsiteY61" fmla="*/ 283833 h 288585"/>
                <a:gd name="connsiteX62" fmla="*/ 212628 w 590983"/>
                <a:gd name="connsiteY62" fmla="*/ 230853 h 288585"/>
                <a:gd name="connsiteX63" fmla="*/ 267320 w 590983"/>
                <a:gd name="connsiteY63" fmla="*/ 230853 h 288585"/>
                <a:gd name="connsiteX64" fmla="*/ 267320 w 590983"/>
                <a:gd name="connsiteY64" fmla="*/ 283833 h 288585"/>
                <a:gd name="connsiteX65" fmla="*/ 272072 w 590983"/>
                <a:gd name="connsiteY65" fmla="*/ 288585 h 288585"/>
                <a:gd name="connsiteX66" fmla="*/ 318942 w 590983"/>
                <a:gd name="connsiteY66" fmla="*/ 288585 h 288585"/>
                <a:gd name="connsiteX67" fmla="*/ 323694 w 590983"/>
                <a:gd name="connsiteY67" fmla="*/ 283833 h 288585"/>
                <a:gd name="connsiteX68" fmla="*/ 323694 w 590983"/>
                <a:gd name="connsiteY68" fmla="*/ 230853 h 288585"/>
                <a:gd name="connsiteX69" fmla="*/ 378386 w 590983"/>
                <a:gd name="connsiteY69" fmla="*/ 230853 h 288585"/>
                <a:gd name="connsiteX70" fmla="*/ 378386 w 590983"/>
                <a:gd name="connsiteY70" fmla="*/ 283833 h 288585"/>
                <a:gd name="connsiteX71" fmla="*/ 383138 w 590983"/>
                <a:gd name="connsiteY71" fmla="*/ 288585 h 288585"/>
                <a:gd name="connsiteX72" fmla="*/ 430008 w 590983"/>
                <a:gd name="connsiteY72" fmla="*/ 288585 h 288585"/>
                <a:gd name="connsiteX73" fmla="*/ 434760 w 590983"/>
                <a:gd name="connsiteY73" fmla="*/ 283833 h 288585"/>
                <a:gd name="connsiteX74" fmla="*/ 434760 w 590983"/>
                <a:gd name="connsiteY74" fmla="*/ 230853 h 288585"/>
                <a:gd name="connsiteX75" fmla="*/ 489451 w 590983"/>
                <a:gd name="connsiteY75" fmla="*/ 230853 h 288585"/>
                <a:gd name="connsiteX76" fmla="*/ 489451 w 590983"/>
                <a:gd name="connsiteY76" fmla="*/ 283833 h 288585"/>
                <a:gd name="connsiteX77" fmla="*/ 494203 w 590983"/>
                <a:gd name="connsiteY77" fmla="*/ 288585 h 288585"/>
                <a:gd name="connsiteX78" fmla="*/ 541074 w 590983"/>
                <a:gd name="connsiteY78" fmla="*/ 288585 h 288585"/>
                <a:gd name="connsiteX79" fmla="*/ 545826 w 590983"/>
                <a:gd name="connsiteY79" fmla="*/ 283833 h 288585"/>
                <a:gd name="connsiteX80" fmla="*/ 545826 w 590983"/>
                <a:gd name="connsiteY80" fmla="*/ 230853 h 288585"/>
                <a:gd name="connsiteX81" fmla="*/ 580978 w 590983"/>
                <a:gd name="connsiteY81" fmla="*/ 230853 h 288585"/>
                <a:gd name="connsiteX82" fmla="*/ 590984 w 590983"/>
                <a:gd name="connsiteY82" fmla="*/ 220848 h 288585"/>
                <a:gd name="connsiteX83" fmla="*/ 590984 w 590983"/>
                <a:gd name="connsiteY83" fmla="*/ 197177 h 288585"/>
                <a:gd name="connsiteX84" fmla="*/ 580978 w 590983"/>
                <a:gd name="connsiteY84" fmla="*/ 187171 h 288585"/>
                <a:gd name="connsiteX85" fmla="*/ 545826 w 590983"/>
                <a:gd name="connsiteY85" fmla="*/ 187171 h 288585"/>
                <a:gd name="connsiteX86" fmla="*/ 545826 w 590983"/>
                <a:gd name="connsiteY86" fmla="*/ 123595 h 288585"/>
                <a:gd name="connsiteX87" fmla="*/ 580978 w 590983"/>
                <a:gd name="connsiteY87" fmla="*/ 123595 h 288585"/>
                <a:gd name="connsiteX88" fmla="*/ 590984 w 590983"/>
                <a:gd name="connsiteY88" fmla="*/ 113589 h 288585"/>
                <a:gd name="connsiteX89" fmla="*/ 590984 w 590983"/>
                <a:gd name="connsiteY89" fmla="*/ 89889 h 288585"/>
                <a:gd name="connsiteX90" fmla="*/ 580978 w 590983"/>
                <a:gd name="connsiteY90" fmla="*/ 79883 h 288585"/>
                <a:gd name="connsiteX91" fmla="*/ 101473 w 590983"/>
                <a:gd name="connsiteY91" fmla="*/ 187141 h 288585"/>
                <a:gd name="connsiteX92" fmla="*/ 101473 w 590983"/>
                <a:gd name="connsiteY92" fmla="*/ 123566 h 288585"/>
                <a:gd name="connsiteX93" fmla="*/ 156165 w 590983"/>
                <a:gd name="connsiteY93" fmla="*/ 123566 h 288585"/>
                <a:gd name="connsiteX94" fmla="*/ 156165 w 590983"/>
                <a:gd name="connsiteY94" fmla="*/ 187141 h 288585"/>
                <a:gd name="connsiteX95" fmla="*/ 101473 w 590983"/>
                <a:gd name="connsiteY95" fmla="*/ 187141 h 288585"/>
                <a:gd name="connsiteX96" fmla="*/ 212569 w 590983"/>
                <a:gd name="connsiteY96" fmla="*/ 187141 h 288585"/>
                <a:gd name="connsiteX97" fmla="*/ 212569 w 590983"/>
                <a:gd name="connsiteY97" fmla="*/ 123566 h 288585"/>
                <a:gd name="connsiteX98" fmla="*/ 267261 w 590983"/>
                <a:gd name="connsiteY98" fmla="*/ 123566 h 288585"/>
                <a:gd name="connsiteX99" fmla="*/ 267261 w 590983"/>
                <a:gd name="connsiteY99" fmla="*/ 187141 h 288585"/>
                <a:gd name="connsiteX100" fmla="*/ 212569 w 590983"/>
                <a:gd name="connsiteY100" fmla="*/ 187141 h 288585"/>
                <a:gd name="connsiteX101" fmla="*/ 323635 w 590983"/>
                <a:gd name="connsiteY101" fmla="*/ 187141 h 288585"/>
                <a:gd name="connsiteX102" fmla="*/ 323635 w 590983"/>
                <a:gd name="connsiteY102" fmla="*/ 123566 h 288585"/>
                <a:gd name="connsiteX103" fmla="*/ 378327 w 590983"/>
                <a:gd name="connsiteY103" fmla="*/ 123566 h 288585"/>
                <a:gd name="connsiteX104" fmla="*/ 378327 w 590983"/>
                <a:gd name="connsiteY104" fmla="*/ 187141 h 288585"/>
                <a:gd name="connsiteX105" fmla="*/ 323635 w 590983"/>
                <a:gd name="connsiteY105" fmla="*/ 187141 h 288585"/>
                <a:gd name="connsiteX106" fmla="*/ 489422 w 590983"/>
                <a:gd name="connsiteY106" fmla="*/ 187141 h 288585"/>
                <a:gd name="connsiteX107" fmla="*/ 434730 w 590983"/>
                <a:gd name="connsiteY107" fmla="*/ 187141 h 288585"/>
                <a:gd name="connsiteX108" fmla="*/ 434730 w 590983"/>
                <a:gd name="connsiteY108" fmla="*/ 123566 h 288585"/>
                <a:gd name="connsiteX109" fmla="*/ 489422 w 590983"/>
                <a:gd name="connsiteY109" fmla="*/ 123566 h 288585"/>
                <a:gd name="connsiteX110" fmla="*/ 489422 w 590983"/>
                <a:gd name="connsiteY110" fmla="*/ 187141 h 28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90983" h="288585">
                  <a:moveTo>
                    <a:pt x="580949" y="79883"/>
                  </a:moveTo>
                  <a:lnTo>
                    <a:pt x="545796" y="79883"/>
                  </a:lnTo>
                  <a:lnTo>
                    <a:pt x="545796" y="29855"/>
                  </a:lnTo>
                  <a:cubicBezTo>
                    <a:pt x="545796" y="28025"/>
                    <a:pt x="545088" y="26254"/>
                    <a:pt x="543848" y="24896"/>
                  </a:cubicBezTo>
                  <a:lnTo>
                    <a:pt x="522981" y="2346"/>
                  </a:lnTo>
                  <a:cubicBezTo>
                    <a:pt x="520088" y="-782"/>
                    <a:pt x="515130" y="-782"/>
                    <a:pt x="512237" y="2346"/>
                  </a:cubicBezTo>
                  <a:lnTo>
                    <a:pt x="491370" y="24896"/>
                  </a:lnTo>
                  <a:cubicBezTo>
                    <a:pt x="490130" y="26254"/>
                    <a:pt x="489422" y="28025"/>
                    <a:pt x="489422" y="29855"/>
                  </a:cubicBezTo>
                  <a:lnTo>
                    <a:pt x="489422" y="79883"/>
                  </a:lnTo>
                  <a:lnTo>
                    <a:pt x="434730" y="79883"/>
                  </a:lnTo>
                  <a:lnTo>
                    <a:pt x="434730" y="29855"/>
                  </a:lnTo>
                  <a:cubicBezTo>
                    <a:pt x="434730" y="28025"/>
                    <a:pt x="434051" y="26254"/>
                    <a:pt x="432782" y="24896"/>
                  </a:cubicBezTo>
                  <a:lnTo>
                    <a:pt x="411915" y="2346"/>
                  </a:lnTo>
                  <a:cubicBezTo>
                    <a:pt x="409022" y="-782"/>
                    <a:pt x="404064" y="-782"/>
                    <a:pt x="401171" y="2346"/>
                  </a:cubicBezTo>
                  <a:lnTo>
                    <a:pt x="380304" y="24896"/>
                  </a:lnTo>
                  <a:cubicBezTo>
                    <a:pt x="379064" y="26254"/>
                    <a:pt x="378356" y="28025"/>
                    <a:pt x="378356" y="29855"/>
                  </a:cubicBezTo>
                  <a:lnTo>
                    <a:pt x="378356" y="79883"/>
                  </a:lnTo>
                  <a:lnTo>
                    <a:pt x="323664" y="79883"/>
                  </a:lnTo>
                  <a:lnTo>
                    <a:pt x="323664" y="29855"/>
                  </a:lnTo>
                  <a:cubicBezTo>
                    <a:pt x="323664" y="28025"/>
                    <a:pt x="322985" y="26254"/>
                    <a:pt x="321716" y="24896"/>
                  </a:cubicBezTo>
                  <a:lnTo>
                    <a:pt x="300849" y="2346"/>
                  </a:lnTo>
                  <a:cubicBezTo>
                    <a:pt x="297957" y="-782"/>
                    <a:pt x="292998" y="-782"/>
                    <a:pt x="290105" y="2346"/>
                  </a:cubicBezTo>
                  <a:lnTo>
                    <a:pt x="269238" y="24896"/>
                  </a:lnTo>
                  <a:cubicBezTo>
                    <a:pt x="267999" y="26254"/>
                    <a:pt x="267290" y="28025"/>
                    <a:pt x="267290" y="29855"/>
                  </a:cubicBezTo>
                  <a:lnTo>
                    <a:pt x="267290" y="79883"/>
                  </a:lnTo>
                  <a:lnTo>
                    <a:pt x="212598" y="79883"/>
                  </a:lnTo>
                  <a:lnTo>
                    <a:pt x="212598" y="29855"/>
                  </a:lnTo>
                  <a:cubicBezTo>
                    <a:pt x="212598" y="28025"/>
                    <a:pt x="211890" y="26254"/>
                    <a:pt x="210650" y="24896"/>
                  </a:cubicBezTo>
                  <a:lnTo>
                    <a:pt x="189783" y="2346"/>
                  </a:lnTo>
                  <a:cubicBezTo>
                    <a:pt x="186891" y="-782"/>
                    <a:pt x="181962" y="-782"/>
                    <a:pt x="179040" y="2346"/>
                  </a:cubicBezTo>
                  <a:lnTo>
                    <a:pt x="158172" y="24896"/>
                  </a:lnTo>
                  <a:cubicBezTo>
                    <a:pt x="156933" y="26254"/>
                    <a:pt x="156224" y="28025"/>
                    <a:pt x="156224" y="29855"/>
                  </a:cubicBezTo>
                  <a:lnTo>
                    <a:pt x="156224" y="79883"/>
                  </a:lnTo>
                  <a:lnTo>
                    <a:pt x="101533" y="79883"/>
                  </a:lnTo>
                  <a:lnTo>
                    <a:pt x="101533" y="29855"/>
                  </a:lnTo>
                  <a:cubicBezTo>
                    <a:pt x="101533" y="28025"/>
                    <a:pt x="100824" y="26254"/>
                    <a:pt x="99584" y="24896"/>
                  </a:cubicBezTo>
                  <a:lnTo>
                    <a:pt x="78717" y="2346"/>
                  </a:lnTo>
                  <a:cubicBezTo>
                    <a:pt x="75825" y="-782"/>
                    <a:pt x="70866" y="-782"/>
                    <a:pt x="67974" y="2346"/>
                  </a:cubicBezTo>
                  <a:lnTo>
                    <a:pt x="47106" y="24896"/>
                  </a:lnTo>
                  <a:cubicBezTo>
                    <a:pt x="45867" y="26254"/>
                    <a:pt x="45158" y="28025"/>
                    <a:pt x="45158" y="29855"/>
                  </a:cubicBezTo>
                  <a:lnTo>
                    <a:pt x="45158" y="79883"/>
                  </a:lnTo>
                  <a:lnTo>
                    <a:pt x="10006" y="79883"/>
                  </a:lnTo>
                  <a:cubicBezTo>
                    <a:pt x="4486" y="79883"/>
                    <a:pt x="0" y="84369"/>
                    <a:pt x="0" y="89889"/>
                  </a:cubicBezTo>
                  <a:lnTo>
                    <a:pt x="0" y="113589"/>
                  </a:lnTo>
                  <a:cubicBezTo>
                    <a:pt x="0" y="119109"/>
                    <a:pt x="4486" y="123595"/>
                    <a:pt x="10006" y="123595"/>
                  </a:cubicBezTo>
                  <a:lnTo>
                    <a:pt x="45158" y="123595"/>
                  </a:lnTo>
                  <a:lnTo>
                    <a:pt x="45158" y="187171"/>
                  </a:lnTo>
                  <a:lnTo>
                    <a:pt x="10006" y="187171"/>
                  </a:lnTo>
                  <a:cubicBezTo>
                    <a:pt x="4486" y="187171"/>
                    <a:pt x="0" y="191657"/>
                    <a:pt x="0" y="197177"/>
                  </a:cubicBezTo>
                  <a:lnTo>
                    <a:pt x="0" y="220848"/>
                  </a:lnTo>
                  <a:cubicBezTo>
                    <a:pt x="0" y="226367"/>
                    <a:pt x="4486" y="230853"/>
                    <a:pt x="10006" y="230853"/>
                  </a:cubicBezTo>
                  <a:lnTo>
                    <a:pt x="45158" y="230853"/>
                  </a:lnTo>
                  <a:lnTo>
                    <a:pt x="45158" y="283833"/>
                  </a:lnTo>
                  <a:cubicBezTo>
                    <a:pt x="45158" y="286460"/>
                    <a:pt x="47313" y="288585"/>
                    <a:pt x="49910" y="288585"/>
                  </a:cubicBezTo>
                  <a:lnTo>
                    <a:pt x="96781" y="288585"/>
                  </a:lnTo>
                  <a:cubicBezTo>
                    <a:pt x="99407" y="288585"/>
                    <a:pt x="101533" y="286460"/>
                    <a:pt x="101533" y="283833"/>
                  </a:cubicBezTo>
                  <a:lnTo>
                    <a:pt x="101533" y="230853"/>
                  </a:lnTo>
                  <a:lnTo>
                    <a:pt x="156224" y="230853"/>
                  </a:lnTo>
                  <a:lnTo>
                    <a:pt x="156224" y="283833"/>
                  </a:lnTo>
                  <a:cubicBezTo>
                    <a:pt x="156224" y="286460"/>
                    <a:pt x="158379" y="288585"/>
                    <a:pt x="161006" y="288585"/>
                  </a:cubicBezTo>
                  <a:lnTo>
                    <a:pt x="207846" y="288585"/>
                  </a:lnTo>
                  <a:cubicBezTo>
                    <a:pt x="210473" y="288585"/>
                    <a:pt x="212628" y="286460"/>
                    <a:pt x="212628" y="283833"/>
                  </a:cubicBezTo>
                  <a:lnTo>
                    <a:pt x="212628" y="230853"/>
                  </a:lnTo>
                  <a:lnTo>
                    <a:pt x="267320" y="230853"/>
                  </a:lnTo>
                  <a:lnTo>
                    <a:pt x="267320" y="283833"/>
                  </a:lnTo>
                  <a:cubicBezTo>
                    <a:pt x="267320" y="286460"/>
                    <a:pt x="269445" y="288585"/>
                    <a:pt x="272072" y="288585"/>
                  </a:cubicBezTo>
                  <a:lnTo>
                    <a:pt x="318942" y="288585"/>
                  </a:lnTo>
                  <a:cubicBezTo>
                    <a:pt x="321569" y="288585"/>
                    <a:pt x="323694" y="286460"/>
                    <a:pt x="323694" y="283833"/>
                  </a:cubicBezTo>
                  <a:lnTo>
                    <a:pt x="323694" y="230853"/>
                  </a:lnTo>
                  <a:lnTo>
                    <a:pt x="378386" y="230853"/>
                  </a:lnTo>
                  <a:lnTo>
                    <a:pt x="378386" y="283833"/>
                  </a:lnTo>
                  <a:cubicBezTo>
                    <a:pt x="378386" y="286460"/>
                    <a:pt x="380511" y="288585"/>
                    <a:pt x="383138" y="288585"/>
                  </a:cubicBezTo>
                  <a:lnTo>
                    <a:pt x="430008" y="288585"/>
                  </a:lnTo>
                  <a:cubicBezTo>
                    <a:pt x="432635" y="288585"/>
                    <a:pt x="434760" y="286460"/>
                    <a:pt x="434760" y="283833"/>
                  </a:cubicBezTo>
                  <a:lnTo>
                    <a:pt x="434760" y="230853"/>
                  </a:lnTo>
                  <a:lnTo>
                    <a:pt x="489451" y="230853"/>
                  </a:lnTo>
                  <a:lnTo>
                    <a:pt x="489451" y="283833"/>
                  </a:lnTo>
                  <a:cubicBezTo>
                    <a:pt x="489451" y="286460"/>
                    <a:pt x="491577" y="288585"/>
                    <a:pt x="494203" y="288585"/>
                  </a:cubicBezTo>
                  <a:lnTo>
                    <a:pt x="541074" y="288585"/>
                  </a:lnTo>
                  <a:cubicBezTo>
                    <a:pt x="543701" y="288585"/>
                    <a:pt x="545826" y="286460"/>
                    <a:pt x="545826" y="283833"/>
                  </a:cubicBezTo>
                  <a:lnTo>
                    <a:pt x="545826" y="230853"/>
                  </a:lnTo>
                  <a:lnTo>
                    <a:pt x="580978" y="230853"/>
                  </a:lnTo>
                  <a:cubicBezTo>
                    <a:pt x="586498" y="230853"/>
                    <a:pt x="590984" y="226367"/>
                    <a:pt x="590984" y="220848"/>
                  </a:cubicBezTo>
                  <a:lnTo>
                    <a:pt x="590984" y="197177"/>
                  </a:lnTo>
                  <a:cubicBezTo>
                    <a:pt x="590984" y="191657"/>
                    <a:pt x="586498" y="187171"/>
                    <a:pt x="580978" y="187171"/>
                  </a:cubicBezTo>
                  <a:lnTo>
                    <a:pt x="545826" y="187171"/>
                  </a:lnTo>
                  <a:lnTo>
                    <a:pt x="545826" y="123595"/>
                  </a:lnTo>
                  <a:lnTo>
                    <a:pt x="580978" y="123595"/>
                  </a:lnTo>
                  <a:cubicBezTo>
                    <a:pt x="586498" y="123595"/>
                    <a:pt x="590984" y="119109"/>
                    <a:pt x="590984" y="113589"/>
                  </a:cubicBezTo>
                  <a:lnTo>
                    <a:pt x="590984" y="89889"/>
                  </a:lnTo>
                  <a:cubicBezTo>
                    <a:pt x="590984" y="84369"/>
                    <a:pt x="586498" y="79883"/>
                    <a:pt x="580978" y="79883"/>
                  </a:cubicBezTo>
                  <a:close/>
                  <a:moveTo>
                    <a:pt x="101473" y="187141"/>
                  </a:moveTo>
                  <a:lnTo>
                    <a:pt x="101473" y="123566"/>
                  </a:lnTo>
                  <a:lnTo>
                    <a:pt x="156165" y="123566"/>
                  </a:lnTo>
                  <a:lnTo>
                    <a:pt x="156165" y="187141"/>
                  </a:lnTo>
                  <a:lnTo>
                    <a:pt x="101473" y="187141"/>
                  </a:lnTo>
                  <a:close/>
                  <a:moveTo>
                    <a:pt x="212569" y="187141"/>
                  </a:moveTo>
                  <a:lnTo>
                    <a:pt x="212569" y="123566"/>
                  </a:lnTo>
                  <a:lnTo>
                    <a:pt x="267261" y="123566"/>
                  </a:lnTo>
                  <a:lnTo>
                    <a:pt x="267261" y="187141"/>
                  </a:lnTo>
                  <a:lnTo>
                    <a:pt x="212569" y="187141"/>
                  </a:lnTo>
                  <a:close/>
                  <a:moveTo>
                    <a:pt x="323635" y="187141"/>
                  </a:moveTo>
                  <a:lnTo>
                    <a:pt x="323635" y="123566"/>
                  </a:lnTo>
                  <a:lnTo>
                    <a:pt x="378327" y="123566"/>
                  </a:lnTo>
                  <a:lnTo>
                    <a:pt x="378327" y="187141"/>
                  </a:lnTo>
                  <a:lnTo>
                    <a:pt x="323635" y="187141"/>
                  </a:lnTo>
                  <a:close/>
                  <a:moveTo>
                    <a:pt x="489422" y="187141"/>
                  </a:moveTo>
                  <a:lnTo>
                    <a:pt x="434730" y="187141"/>
                  </a:lnTo>
                  <a:lnTo>
                    <a:pt x="434730" y="123566"/>
                  </a:lnTo>
                  <a:lnTo>
                    <a:pt x="489422" y="123566"/>
                  </a:lnTo>
                  <a:lnTo>
                    <a:pt x="489422" y="187141"/>
                  </a:lnTo>
                  <a:close/>
                </a:path>
              </a:pathLst>
            </a:custGeom>
            <a:solidFill>
              <a:srgbClr val="203A72"/>
            </a:solidFill>
            <a:ln w="2937" cap="flat">
              <a:noFill/>
              <a:prstDash val="solid"/>
              <a:miter/>
            </a:ln>
          </p:spPr>
          <p:txBody>
            <a:bodyPr rtlCol="0" anchor="ctr"/>
            <a:lstStyle/>
            <a:p>
              <a:endParaRPr lang="en-US"/>
            </a:p>
          </p:txBody>
        </p:sp>
      </p:grpSp>
      <p:grpSp>
        <p:nvGrpSpPr>
          <p:cNvPr id="19" name="Group 18">
            <a:extLst>
              <a:ext uri="{FF2B5EF4-FFF2-40B4-BE49-F238E27FC236}">
                <a16:creationId xmlns:a16="http://schemas.microsoft.com/office/drawing/2014/main" id="{B987071C-2A62-FFC0-9CFC-45AD2DDAEFE8}"/>
              </a:ext>
              <a:ext uri="{C183D7F6-B498-43B3-948B-1728B52AA6E4}">
                <adec:decorative xmlns:adec="http://schemas.microsoft.com/office/drawing/2017/decorative" val="1"/>
              </a:ext>
            </a:extLst>
          </p:cNvPr>
          <p:cNvGrpSpPr/>
          <p:nvPr/>
        </p:nvGrpSpPr>
        <p:grpSpPr>
          <a:xfrm>
            <a:off x="534652" y="4246581"/>
            <a:ext cx="674595" cy="631086"/>
            <a:chOff x="4489754" y="4293306"/>
            <a:chExt cx="992168" cy="992209"/>
          </a:xfrm>
        </p:grpSpPr>
        <p:sp>
          <p:nvSpPr>
            <p:cNvPr id="20" name="Freeform: Shape 19">
              <a:extLst>
                <a:ext uri="{FF2B5EF4-FFF2-40B4-BE49-F238E27FC236}">
                  <a16:creationId xmlns:a16="http://schemas.microsoft.com/office/drawing/2014/main" id="{9E15044C-2AD7-1BA8-EDB3-6F2101147B1C}"/>
                </a:ext>
              </a:extLst>
            </p:cNvPr>
            <p:cNvSpPr/>
            <p:nvPr/>
          </p:nvSpPr>
          <p:spPr>
            <a:xfrm>
              <a:off x="4795961" y="4548837"/>
              <a:ext cx="379506" cy="736678"/>
            </a:xfrm>
            <a:custGeom>
              <a:avLst/>
              <a:gdLst>
                <a:gd name="connsiteX0" fmla="*/ 379465 w 379506"/>
                <a:gd name="connsiteY0" fmla="*/ 73838 h 736678"/>
                <a:gd name="connsiteX1" fmla="*/ 379465 w 379506"/>
                <a:gd name="connsiteY1" fmla="*/ 341054 h 736678"/>
                <a:gd name="connsiteX2" fmla="*/ 326800 w 379506"/>
                <a:gd name="connsiteY2" fmla="*/ 393926 h 736678"/>
                <a:gd name="connsiteX3" fmla="*/ 298293 w 379506"/>
                <a:gd name="connsiteY3" fmla="*/ 393926 h 736678"/>
                <a:gd name="connsiteX4" fmla="*/ 298293 w 379506"/>
                <a:gd name="connsiteY4" fmla="*/ 683807 h 736678"/>
                <a:gd name="connsiteX5" fmla="*/ 245629 w 379506"/>
                <a:gd name="connsiteY5" fmla="*/ 736679 h 736678"/>
                <a:gd name="connsiteX6" fmla="*/ 134043 w 379506"/>
                <a:gd name="connsiteY6" fmla="*/ 736679 h 736678"/>
                <a:gd name="connsiteX7" fmla="*/ 81379 w 379506"/>
                <a:gd name="connsiteY7" fmla="*/ 683807 h 736678"/>
                <a:gd name="connsiteX8" fmla="*/ 81379 w 379506"/>
                <a:gd name="connsiteY8" fmla="*/ 393926 h 736678"/>
                <a:gd name="connsiteX9" fmla="*/ 52871 w 379506"/>
                <a:gd name="connsiteY9" fmla="*/ 393926 h 736678"/>
                <a:gd name="connsiteX10" fmla="*/ 0 w 379506"/>
                <a:gd name="connsiteY10" fmla="*/ 341054 h 736678"/>
                <a:gd name="connsiteX11" fmla="*/ 0 w 379506"/>
                <a:gd name="connsiteY11" fmla="*/ 73838 h 736678"/>
                <a:gd name="connsiteX12" fmla="*/ 74045 w 379506"/>
                <a:gd name="connsiteY12" fmla="*/ 0 h 736678"/>
                <a:gd name="connsiteX13" fmla="*/ 98450 w 379506"/>
                <a:gd name="connsiteY13" fmla="*/ 0 h 736678"/>
                <a:gd name="connsiteX14" fmla="*/ 189981 w 379506"/>
                <a:gd name="connsiteY14" fmla="*/ 26353 h 736678"/>
                <a:gd name="connsiteX15" fmla="*/ 281512 w 379506"/>
                <a:gd name="connsiteY15" fmla="*/ 0 h 736678"/>
                <a:gd name="connsiteX16" fmla="*/ 305668 w 379506"/>
                <a:gd name="connsiteY16" fmla="*/ 0 h 736678"/>
                <a:gd name="connsiteX17" fmla="*/ 379506 w 379506"/>
                <a:gd name="connsiteY17" fmla="*/ 73838 h 73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9506" h="736678">
                  <a:moveTo>
                    <a:pt x="379465" y="73838"/>
                  </a:moveTo>
                  <a:lnTo>
                    <a:pt x="379465" y="341054"/>
                  </a:lnTo>
                  <a:cubicBezTo>
                    <a:pt x="379465" y="370183"/>
                    <a:pt x="355929" y="393926"/>
                    <a:pt x="326800" y="393926"/>
                  </a:cubicBezTo>
                  <a:lnTo>
                    <a:pt x="298293" y="393926"/>
                  </a:lnTo>
                  <a:lnTo>
                    <a:pt x="298293" y="683807"/>
                  </a:lnTo>
                  <a:cubicBezTo>
                    <a:pt x="298293" y="712936"/>
                    <a:pt x="274550" y="736679"/>
                    <a:pt x="245629" y="736679"/>
                  </a:cubicBezTo>
                  <a:lnTo>
                    <a:pt x="134043" y="736679"/>
                  </a:lnTo>
                  <a:cubicBezTo>
                    <a:pt x="104914" y="736679"/>
                    <a:pt x="81379" y="712936"/>
                    <a:pt x="81379" y="683807"/>
                  </a:cubicBezTo>
                  <a:lnTo>
                    <a:pt x="81379" y="393926"/>
                  </a:lnTo>
                  <a:lnTo>
                    <a:pt x="52871" y="393926"/>
                  </a:lnTo>
                  <a:cubicBezTo>
                    <a:pt x="23742" y="393926"/>
                    <a:pt x="0" y="370183"/>
                    <a:pt x="0" y="341054"/>
                  </a:cubicBezTo>
                  <a:lnTo>
                    <a:pt x="0" y="73838"/>
                  </a:lnTo>
                  <a:cubicBezTo>
                    <a:pt x="0" y="33024"/>
                    <a:pt x="33231" y="0"/>
                    <a:pt x="74045" y="0"/>
                  </a:cubicBezTo>
                  <a:lnTo>
                    <a:pt x="98450" y="0"/>
                  </a:lnTo>
                  <a:cubicBezTo>
                    <a:pt x="125010" y="16823"/>
                    <a:pt x="156294" y="26353"/>
                    <a:pt x="189981" y="26353"/>
                  </a:cubicBezTo>
                  <a:cubicBezTo>
                    <a:pt x="223668" y="26353"/>
                    <a:pt x="254951" y="16864"/>
                    <a:pt x="281512" y="0"/>
                  </a:cubicBezTo>
                  <a:lnTo>
                    <a:pt x="305668" y="0"/>
                  </a:lnTo>
                  <a:cubicBezTo>
                    <a:pt x="346482" y="0"/>
                    <a:pt x="379506" y="33024"/>
                    <a:pt x="379506" y="73838"/>
                  </a:cubicBezTo>
                  <a:close/>
                </a:path>
              </a:pathLst>
            </a:custGeom>
            <a:solidFill>
              <a:srgbClr val="1E3970"/>
            </a:solidFill>
            <a:ln w="410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7F56D15-4FB6-C289-E176-6C28FA6DFCAD}"/>
                </a:ext>
              </a:extLst>
            </p:cNvPr>
            <p:cNvSpPr/>
            <p:nvPr/>
          </p:nvSpPr>
          <p:spPr>
            <a:xfrm>
              <a:off x="4877381" y="4293306"/>
              <a:ext cx="217038" cy="217079"/>
            </a:xfrm>
            <a:custGeom>
              <a:avLst/>
              <a:gdLst>
                <a:gd name="connsiteX0" fmla="*/ 108519 w 217038"/>
                <a:gd name="connsiteY0" fmla="*/ 217080 h 217079"/>
                <a:gd name="connsiteX1" fmla="*/ 217038 w 217038"/>
                <a:gd name="connsiteY1" fmla="*/ 108561 h 217079"/>
                <a:gd name="connsiteX2" fmla="*/ 108519 w 217038"/>
                <a:gd name="connsiteY2" fmla="*/ 0 h 217079"/>
                <a:gd name="connsiteX3" fmla="*/ 0 w 217038"/>
                <a:gd name="connsiteY3" fmla="*/ 108519 h 217079"/>
                <a:gd name="connsiteX4" fmla="*/ 108519 w 217038"/>
                <a:gd name="connsiteY4" fmla="*/ 217038 h 21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38" h="217079">
                  <a:moveTo>
                    <a:pt x="108519" y="217080"/>
                  </a:moveTo>
                  <a:cubicBezTo>
                    <a:pt x="168352" y="217080"/>
                    <a:pt x="217038" y="168393"/>
                    <a:pt x="217038" y="108561"/>
                  </a:cubicBezTo>
                  <a:cubicBezTo>
                    <a:pt x="217038" y="48728"/>
                    <a:pt x="168352" y="0"/>
                    <a:pt x="108519" y="0"/>
                  </a:cubicBezTo>
                  <a:cubicBezTo>
                    <a:pt x="48686" y="0"/>
                    <a:pt x="0" y="48686"/>
                    <a:pt x="0" y="108519"/>
                  </a:cubicBezTo>
                  <a:cubicBezTo>
                    <a:pt x="0" y="168352"/>
                    <a:pt x="48686" y="217038"/>
                    <a:pt x="108519" y="217038"/>
                  </a:cubicBezTo>
                  <a:close/>
                </a:path>
              </a:pathLst>
            </a:custGeom>
            <a:solidFill>
              <a:srgbClr val="1E3970"/>
            </a:solidFill>
            <a:ln w="4105" cap="flat">
              <a:noFill/>
              <a:prstDash val="solid"/>
              <a:miter/>
            </a:ln>
          </p:spPr>
          <p:txBody>
            <a:bodyPr rtlCol="0" anchor="ctr"/>
            <a:lstStyle/>
            <a:p>
              <a:endParaRPr lang="en-US"/>
            </a:p>
          </p:txBody>
        </p:sp>
        <p:grpSp>
          <p:nvGrpSpPr>
            <p:cNvPr id="22" name="Group 21">
              <a:extLst>
                <a:ext uri="{FF2B5EF4-FFF2-40B4-BE49-F238E27FC236}">
                  <a16:creationId xmlns:a16="http://schemas.microsoft.com/office/drawing/2014/main" id="{B11C5000-B742-34D2-B242-28080D2D41BA}"/>
                </a:ext>
              </a:extLst>
            </p:cNvPr>
            <p:cNvGrpSpPr/>
            <p:nvPr/>
          </p:nvGrpSpPr>
          <p:grpSpPr>
            <a:xfrm>
              <a:off x="4489754" y="4363746"/>
              <a:ext cx="992168" cy="851412"/>
              <a:chOff x="4489754" y="4363746"/>
              <a:chExt cx="992168" cy="851412"/>
            </a:xfrm>
            <a:solidFill>
              <a:schemeClr val="tx2"/>
            </a:solidFill>
          </p:grpSpPr>
          <p:sp>
            <p:nvSpPr>
              <p:cNvPr id="23" name="Freeform: Shape 22">
                <a:extLst>
                  <a:ext uri="{FF2B5EF4-FFF2-40B4-BE49-F238E27FC236}">
                    <a16:creationId xmlns:a16="http://schemas.microsoft.com/office/drawing/2014/main" id="{C04B27DE-705D-0FA6-6A84-8C10CE2A7500}"/>
                  </a:ext>
                </a:extLst>
              </p:cNvPr>
              <p:cNvSpPr/>
              <p:nvPr/>
            </p:nvSpPr>
            <p:spPr>
              <a:xfrm>
                <a:off x="4489754" y="4590728"/>
                <a:ext cx="246498" cy="624430"/>
              </a:xfrm>
              <a:custGeom>
                <a:avLst/>
                <a:gdLst>
                  <a:gd name="connsiteX0" fmla="*/ 246457 w 246498"/>
                  <a:gd name="connsiteY0" fmla="*/ 10607 h 624430"/>
                  <a:gd name="connsiteX1" fmla="*/ 246457 w 246498"/>
                  <a:gd name="connsiteY1" fmla="*/ 577608 h 624430"/>
                  <a:gd name="connsiteX2" fmla="*/ 199843 w 246498"/>
                  <a:gd name="connsiteY2" fmla="*/ 624430 h 624430"/>
                  <a:gd name="connsiteX3" fmla="*/ 116102 w 246498"/>
                  <a:gd name="connsiteY3" fmla="*/ 624430 h 624430"/>
                  <a:gd name="connsiteX4" fmla="*/ 69487 w 246498"/>
                  <a:gd name="connsiteY4" fmla="*/ 577608 h 624430"/>
                  <a:gd name="connsiteX5" fmla="*/ 69487 w 246498"/>
                  <a:gd name="connsiteY5" fmla="*/ 328085 h 624430"/>
                  <a:gd name="connsiteX6" fmla="*/ 46822 w 246498"/>
                  <a:gd name="connsiteY6" fmla="*/ 328085 h 624430"/>
                  <a:gd name="connsiteX7" fmla="*/ 0 w 246498"/>
                  <a:gd name="connsiteY7" fmla="*/ 281470 h 624430"/>
                  <a:gd name="connsiteX8" fmla="*/ 0 w 246498"/>
                  <a:gd name="connsiteY8" fmla="*/ 64763 h 624430"/>
                  <a:gd name="connsiteX9" fmla="*/ 64763 w 246498"/>
                  <a:gd name="connsiteY9" fmla="*/ 0 h 624430"/>
                  <a:gd name="connsiteX10" fmla="*/ 152192 w 246498"/>
                  <a:gd name="connsiteY10" fmla="*/ 26311 h 624430"/>
                  <a:gd name="connsiteX11" fmla="*/ 238957 w 246498"/>
                  <a:gd name="connsiteY11" fmla="*/ 414 h 624430"/>
                  <a:gd name="connsiteX12" fmla="*/ 246499 w 246498"/>
                  <a:gd name="connsiteY12" fmla="*/ 10566 h 62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24430">
                    <a:moveTo>
                      <a:pt x="246457" y="10607"/>
                    </a:moveTo>
                    <a:lnTo>
                      <a:pt x="246457" y="577608"/>
                    </a:lnTo>
                    <a:cubicBezTo>
                      <a:pt x="246457" y="603505"/>
                      <a:pt x="225532" y="624430"/>
                      <a:pt x="199843" y="624430"/>
                    </a:cubicBezTo>
                    <a:lnTo>
                      <a:pt x="116102" y="624430"/>
                    </a:lnTo>
                    <a:cubicBezTo>
                      <a:pt x="90412" y="624430"/>
                      <a:pt x="69487" y="603505"/>
                      <a:pt x="69487" y="577608"/>
                    </a:cubicBezTo>
                    <a:lnTo>
                      <a:pt x="69487" y="328085"/>
                    </a:lnTo>
                    <a:lnTo>
                      <a:pt x="46822" y="328085"/>
                    </a:lnTo>
                    <a:cubicBezTo>
                      <a:pt x="20925" y="328085"/>
                      <a:pt x="0" y="307160"/>
                      <a:pt x="0" y="281470"/>
                    </a:cubicBezTo>
                    <a:lnTo>
                      <a:pt x="0" y="64763"/>
                    </a:lnTo>
                    <a:cubicBezTo>
                      <a:pt x="0" y="29129"/>
                      <a:pt x="29129" y="0"/>
                      <a:pt x="64763" y="0"/>
                    </a:cubicBezTo>
                    <a:cubicBezTo>
                      <a:pt x="89998" y="16823"/>
                      <a:pt x="120038" y="26311"/>
                      <a:pt x="152192" y="26311"/>
                    </a:cubicBezTo>
                    <a:cubicBezTo>
                      <a:pt x="184346" y="26311"/>
                      <a:pt x="213931" y="16823"/>
                      <a:pt x="238957" y="414"/>
                    </a:cubicBezTo>
                    <a:cubicBezTo>
                      <a:pt x="243267" y="1699"/>
                      <a:pt x="246499" y="5801"/>
                      <a:pt x="246499" y="10566"/>
                    </a:cubicBezTo>
                    <a:close/>
                  </a:path>
                </a:pathLst>
              </a:custGeom>
              <a:grpFill/>
              <a:ln w="410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D8290E6-FC48-500D-5433-DCD306C89B7A}"/>
                  </a:ext>
                </a:extLst>
              </p:cNvPr>
              <p:cNvSpPr/>
              <p:nvPr/>
            </p:nvSpPr>
            <p:spPr>
              <a:xfrm>
                <a:off x="5235672" y="4590770"/>
                <a:ext cx="246250" cy="624388"/>
              </a:xfrm>
              <a:custGeom>
                <a:avLst/>
                <a:gdLst>
                  <a:gd name="connsiteX0" fmla="*/ 246250 w 246250"/>
                  <a:gd name="connsiteY0" fmla="*/ 64722 h 624388"/>
                  <a:gd name="connsiteX1" fmla="*/ 246250 w 246250"/>
                  <a:gd name="connsiteY1" fmla="*/ 281429 h 624388"/>
                  <a:gd name="connsiteX2" fmla="*/ 199635 w 246250"/>
                  <a:gd name="connsiteY2" fmla="*/ 328043 h 624388"/>
                  <a:gd name="connsiteX3" fmla="*/ 176970 w 246250"/>
                  <a:gd name="connsiteY3" fmla="*/ 328043 h 624388"/>
                  <a:gd name="connsiteX4" fmla="*/ 176970 w 246250"/>
                  <a:gd name="connsiteY4" fmla="*/ 577567 h 624388"/>
                  <a:gd name="connsiteX5" fmla="*/ 130148 w 246250"/>
                  <a:gd name="connsiteY5" fmla="*/ 624389 h 624388"/>
                  <a:gd name="connsiteX6" fmla="*/ 46615 w 246250"/>
                  <a:gd name="connsiteY6" fmla="*/ 624389 h 624388"/>
                  <a:gd name="connsiteX7" fmla="*/ 0 w 246250"/>
                  <a:gd name="connsiteY7" fmla="*/ 577567 h 624388"/>
                  <a:gd name="connsiteX8" fmla="*/ 0 w 246250"/>
                  <a:gd name="connsiteY8" fmla="*/ 10566 h 624388"/>
                  <a:gd name="connsiteX9" fmla="*/ 7541 w 246250"/>
                  <a:gd name="connsiteY9" fmla="*/ 414 h 624388"/>
                  <a:gd name="connsiteX10" fmla="*/ 94307 w 246250"/>
                  <a:gd name="connsiteY10" fmla="*/ 26311 h 624388"/>
                  <a:gd name="connsiteX11" fmla="*/ 181487 w 246250"/>
                  <a:gd name="connsiteY11" fmla="*/ 0 h 624388"/>
                  <a:gd name="connsiteX12" fmla="*/ 181694 w 246250"/>
                  <a:gd name="connsiteY12" fmla="*/ 0 h 624388"/>
                  <a:gd name="connsiteX13" fmla="*/ 246250 w 246250"/>
                  <a:gd name="connsiteY13" fmla="*/ 64763 h 62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250" h="624388">
                    <a:moveTo>
                      <a:pt x="246250" y="64722"/>
                    </a:moveTo>
                    <a:lnTo>
                      <a:pt x="246250" y="281429"/>
                    </a:lnTo>
                    <a:cubicBezTo>
                      <a:pt x="246250" y="307119"/>
                      <a:pt x="225325" y="328043"/>
                      <a:pt x="199635" y="328043"/>
                    </a:cubicBezTo>
                    <a:lnTo>
                      <a:pt x="176970" y="328043"/>
                    </a:lnTo>
                    <a:lnTo>
                      <a:pt x="176970" y="577567"/>
                    </a:lnTo>
                    <a:cubicBezTo>
                      <a:pt x="176970" y="603464"/>
                      <a:pt x="156045" y="624389"/>
                      <a:pt x="130148" y="624389"/>
                    </a:cubicBezTo>
                    <a:lnTo>
                      <a:pt x="46615" y="624389"/>
                    </a:lnTo>
                    <a:cubicBezTo>
                      <a:pt x="20925" y="624389"/>
                      <a:pt x="0" y="603464"/>
                      <a:pt x="0" y="577567"/>
                    </a:cubicBezTo>
                    <a:lnTo>
                      <a:pt x="0" y="10566"/>
                    </a:lnTo>
                    <a:cubicBezTo>
                      <a:pt x="0" y="5801"/>
                      <a:pt x="3232" y="1699"/>
                      <a:pt x="7541" y="414"/>
                    </a:cubicBezTo>
                    <a:cubicBezTo>
                      <a:pt x="32361" y="16823"/>
                      <a:pt x="62153" y="26311"/>
                      <a:pt x="94307" y="26311"/>
                    </a:cubicBezTo>
                    <a:cubicBezTo>
                      <a:pt x="126461" y="26311"/>
                      <a:pt x="156253" y="16823"/>
                      <a:pt x="181487" y="0"/>
                    </a:cubicBezTo>
                    <a:lnTo>
                      <a:pt x="181694" y="0"/>
                    </a:lnTo>
                    <a:cubicBezTo>
                      <a:pt x="217535" y="207"/>
                      <a:pt x="246250" y="29129"/>
                      <a:pt x="246250" y="64763"/>
                    </a:cubicBezTo>
                    <a:close/>
                  </a:path>
                </a:pathLst>
              </a:custGeom>
              <a:grpFill/>
              <a:ln w="410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74F0EC9-3B36-D0E5-3503-AE26971E87E0}"/>
                  </a:ext>
                </a:extLst>
              </p:cNvPr>
              <p:cNvSpPr/>
              <p:nvPr/>
            </p:nvSpPr>
            <p:spPr>
              <a:xfrm>
                <a:off x="4547598" y="4363746"/>
                <a:ext cx="188613" cy="188613"/>
              </a:xfrm>
              <a:custGeom>
                <a:avLst/>
                <a:gdLst>
                  <a:gd name="connsiteX0" fmla="*/ 94307 w 188613"/>
                  <a:gd name="connsiteY0" fmla="*/ 0 h 188613"/>
                  <a:gd name="connsiteX1" fmla="*/ 0 w 188613"/>
                  <a:gd name="connsiteY1" fmla="*/ 94307 h 188613"/>
                  <a:gd name="connsiteX2" fmla="*/ 94307 w 188613"/>
                  <a:gd name="connsiteY2" fmla="*/ 188614 h 188613"/>
                  <a:gd name="connsiteX3" fmla="*/ 188614 w 188613"/>
                  <a:gd name="connsiteY3" fmla="*/ 94307 h 188613"/>
                  <a:gd name="connsiteX4" fmla="*/ 94307 w 188613"/>
                  <a:gd name="connsiteY4" fmla="*/ 0 h 188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13" h="188613">
                    <a:moveTo>
                      <a:pt x="94307" y="0"/>
                    </a:moveTo>
                    <a:cubicBezTo>
                      <a:pt x="42305" y="0"/>
                      <a:pt x="0" y="42305"/>
                      <a:pt x="0" y="94307"/>
                    </a:cubicBezTo>
                    <a:cubicBezTo>
                      <a:pt x="0" y="146308"/>
                      <a:pt x="42305" y="188614"/>
                      <a:pt x="94307" y="188614"/>
                    </a:cubicBezTo>
                    <a:cubicBezTo>
                      <a:pt x="146308" y="188614"/>
                      <a:pt x="188614" y="146308"/>
                      <a:pt x="188614" y="94307"/>
                    </a:cubicBezTo>
                    <a:cubicBezTo>
                      <a:pt x="188614" y="42305"/>
                      <a:pt x="146308" y="0"/>
                      <a:pt x="94307" y="0"/>
                    </a:cubicBezTo>
                    <a:close/>
                  </a:path>
                </a:pathLst>
              </a:custGeom>
              <a:grpFill/>
              <a:ln w="410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44B9A58-35FD-CBD2-F173-A3E7B013CF71}"/>
                  </a:ext>
                </a:extLst>
              </p:cNvPr>
              <p:cNvSpPr/>
              <p:nvPr/>
            </p:nvSpPr>
            <p:spPr>
              <a:xfrm>
                <a:off x="5235631" y="4363746"/>
                <a:ext cx="188613" cy="188613"/>
              </a:xfrm>
              <a:custGeom>
                <a:avLst/>
                <a:gdLst>
                  <a:gd name="connsiteX0" fmla="*/ 94307 w 188613"/>
                  <a:gd name="connsiteY0" fmla="*/ 0 h 188613"/>
                  <a:gd name="connsiteX1" fmla="*/ 188614 w 188613"/>
                  <a:gd name="connsiteY1" fmla="*/ 94307 h 188613"/>
                  <a:gd name="connsiteX2" fmla="*/ 94307 w 188613"/>
                  <a:gd name="connsiteY2" fmla="*/ 188614 h 188613"/>
                  <a:gd name="connsiteX3" fmla="*/ 0 w 188613"/>
                  <a:gd name="connsiteY3" fmla="*/ 94307 h 188613"/>
                  <a:gd name="connsiteX4" fmla="*/ 94307 w 188613"/>
                  <a:gd name="connsiteY4" fmla="*/ 0 h 188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13" h="188613">
                    <a:moveTo>
                      <a:pt x="94307" y="0"/>
                    </a:moveTo>
                    <a:cubicBezTo>
                      <a:pt x="146308" y="0"/>
                      <a:pt x="188614" y="42305"/>
                      <a:pt x="188614" y="94307"/>
                    </a:cubicBezTo>
                    <a:cubicBezTo>
                      <a:pt x="188614" y="146308"/>
                      <a:pt x="146308" y="188614"/>
                      <a:pt x="94307" y="188614"/>
                    </a:cubicBezTo>
                    <a:cubicBezTo>
                      <a:pt x="42305" y="188614"/>
                      <a:pt x="0" y="146308"/>
                      <a:pt x="0" y="94307"/>
                    </a:cubicBezTo>
                    <a:cubicBezTo>
                      <a:pt x="0" y="42305"/>
                      <a:pt x="42305" y="0"/>
                      <a:pt x="94307" y="0"/>
                    </a:cubicBezTo>
                    <a:close/>
                  </a:path>
                </a:pathLst>
              </a:custGeom>
              <a:grpFill/>
              <a:ln w="4105" cap="flat">
                <a:noFill/>
                <a:prstDash val="solid"/>
                <a:miter/>
              </a:ln>
            </p:spPr>
            <p:txBody>
              <a:bodyPr rtlCol="0" anchor="ctr"/>
              <a:lstStyle/>
              <a:p>
                <a:endParaRPr lang="en-US"/>
              </a:p>
            </p:txBody>
          </p:sp>
        </p:grpSp>
      </p:grpSp>
      <p:grpSp>
        <p:nvGrpSpPr>
          <p:cNvPr id="27" name="Group 26">
            <a:extLst>
              <a:ext uri="{FF2B5EF4-FFF2-40B4-BE49-F238E27FC236}">
                <a16:creationId xmlns:a16="http://schemas.microsoft.com/office/drawing/2014/main" id="{1471163F-9B00-42D8-D064-64F61F5D8001}"/>
              </a:ext>
              <a:ext uri="{C183D7F6-B498-43B3-948B-1728B52AA6E4}">
                <adec:decorative xmlns:adec="http://schemas.microsoft.com/office/drawing/2017/decorative" val="1"/>
              </a:ext>
            </a:extLst>
          </p:cNvPr>
          <p:cNvGrpSpPr/>
          <p:nvPr/>
        </p:nvGrpSpPr>
        <p:grpSpPr>
          <a:xfrm>
            <a:off x="585273" y="5215450"/>
            <a:ext cx="543041" cy="739339"/>
            <a:chOff x="1095910" y="2147468"/>
            <a:chExt cx="601378" cy="859779"/>
          </a:xfrm>
        </p:grpSpPr>
        <p:sp>
          <p:nvSpPr>
            <p:cNvPr id="28" name="Freeform: Shape 27">
              <a:extLst>
                <a:ext uri="{FF2B5EF4-FFF2-40B4-BE49-F238E27FC236}">
                  <a16:creationId xmlns:a16="http://schemas.microsoft.com/office/drawing/2014/main" id="{6AD46501-CC11-BADA-D975-D7D991EF1F75}"/>
                </a:ext>
              </a:extLst>
            </p:cNvPr>
            <p:cNvSpPr/>
            <p:nvPr/>
          </p:nvSpPr>
          <p:spPr>
            <a:xfrm>
              <a:off x="1095910" y="2147468"/>
              <a:ext cx="601378" cy="859779"/>
            </a:xfrm>
            <a:custGeom>
              <a:avLst/>
              <a:gdLst>
                <a:gd name="connsiteX0" fmla="*/ 568585 w 601378"/>
                <a:gd name="connsiteY0" fmla="*/ 165436 h 859779"/>
                <a:gd name="connsiteX1" fmla="*/ 394403 w 601378"/>
                <a:gd name="connsiteY1" fmla="*/ 15267 h 859779"/>
                <a:gd name="connsiteX2" fmla="*/ 164819 w 601378"/>
                <a:gd name="connsiteY2" fmla="*/ 32017 h 859779"/>
                <a:gd name="connsiteX3" fmla="*/ 15336 w 601378"/>
                <a:gd name="connsiteY3" fmla="*/ 207597 h 859779"/>
                <a:gd name="connsiteX4" fmla="*/ 31372 w 601378"/>
                <a:gd name="connsiteY4" fmla="*/ 436139 h 859779"/>
                <a:gd name="connsiteX5" fmla="*/ 222989 w 601378"/>
                <a:gd name="connsiteY5" fmla="*/ 812410 h 859779"/>
                <a:gd name="connsiteX6" fmla="*/ 299992 w 601378"/>
                <a:gd name="connsiteY6" fmla="*/ 859780 h 859779"/>
                <a:gd name="connsiteX7" fmla="*/ 375927 w 601378"/>
                <a:gd name="connsiteY7" fmla="*/ 813095 h 859779"/>
                <a:gd name="connsiteX8" fmla="*/ 568585 w 601378"/>
                <a:gd name="connsiteY8" fmla="*/ 435783 h 859779"/>
                <a:gd name="connsiteX9" fmla="*/ 568585 w 601378"/>
                <a:gd name="connsiteY9" fmla="*/ 165436 h 859779"/>
                <a:gd name="connsiteX10" fmla="*/ 300678 w 601378"/>
                <a:gd name="connsiteY10" fmla="*/ 524628 h 859779"/>
                <a:gd name="connsiteX11" fmla="*/ 77015 w 601378"/>
                <a:gd name="connsiteY11" fmla="*/ 300966 h 859779"/>
                <a:gd name="connsiteX12" fmla="*/ 300678 w 601378"/>
                <a:gd name="connsiteY12" fmla="*/ 77659 h 859779"/>
                <a:gd name="connsiteX13" fmla="*/ 524341 w 601378"/>
                <a:gd name="connsiteY13" fmla="*/ 300966 h 859779"/>
                <a:gd name="connsiteX14" fmla="*/ 300678 w 601378"/>
                <a:gd name="connsiteY14" fmla="*/ 524628 h 85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378" h="859779">
                  <a:moveTo>
                    <a:pt x="568585" y="165436"/>
                  </a:moveTo>
                  <a:cubicBezTo>
                    <a:pt x="532702" y="94025"/>
                    <a:pt x="470693" y="40707"/>
                    <a:pt x="394403" y="15267"/>
                  </a:cubicBezTo>
                  <a:cubicBezTo>
                    <a:pt x="317756" y="-9788"/>
                    <a:pt x="236586" y="-3867"/>
                    <a:pt x="164819" y="32017"/>
                  </a:cubicBezTo>
                  <a:cubicBezTo>
                    <a:pt x="93737" y="67900"/>
                    <a:pt x="40419" y="130265"/>
                    <a:pt x="15336" y="207597"/>
                  </a:cubicBezTo>
                  <a:cubicBezTo>
                    <a:pt x="-9747" y="283887"/>
                    <a:pt x="-3826" y="367168"/>
                    <a:pt x="31372" y="436139"/>
                  </a:cubicBezTo>
                  <a:lnTo>
                    <a:pt x="222989" y="812410"/>
                  </a:lnTo>
                  <a:cubicBezTo>
                    <a:pt x="237628" y="841687"/>
                    <a:pt x="267234" y="859780"/>
                    <a:pt x="299992" y="859780"/>
                  </a:cubicBezTo>
                  <a:cubicBezTo>
                    <a:pt x="332751" y="859780"/>
                    <a:pt x="362001" y="841659"/>
                    <a:pt x="375927" y="813095"/>
                  </a:cubicBezTo>
                  <a:cubicBezTo>
                    <a:pt x="376968" y="811012"/>
                    <a:pt x="533058" y="507221"/>
                    <a:pt x="568585" y="435783"/>
                  </a:cubicBezTo>
                  <a:cubicBezTo>
                    <a:pt x="612473" y="348335"/>
                    <a:pt x="612144" y="252527"/>
                    <a:pt x="568585" y="165436"/>
                  </a:cubicBezTo>
                  <a:close/>
                  <a:moveTo>
                    <a:pt x="300678" y="524628"/>
                  </a:moveTo>
                  <a:cubicBezTo>
                    <a:pt x="177347" y="524628"/>
                    <a:pt x="77015" y="424653"/>
                    <a:pt x="77015" y="300966"/>
                  </a:cubicBezTo>
                  <a:cubicBezTo>
                    <a:pt x="77015" y="177278"/>
                    <a:pt x="177347" y="77659"/>
                    <a:pt x="300678" y="77659"/>
                  </a:cubicBezTo>
                  <a:cubicBezTo>
                    <a:pt x="424009" y="77659"/>
                    <a:pt x="524341" y="177635"/>
                    <a:pt x="524341" y="300966"/>
                  </a:cubicBezTo>
                  <a:cubicBezTo>
                    <a:pt x="524341" y="424297"/>
                    <a:pt x="424009" y="524628"/>
                    <a:pt x="300678" y="524628"/>
                  </a:cubicBezTo>
                  <a:close/>
                </a:path>
              </a:pathLst>
            </a:custGeom>
            <a:solidFill>
              <a:srgbClr val="203A72"/>
            </a:solidFill>
            <a:ln w="27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B8C0118-7E45-10CC-7F7A-E821D37F6A29}"/>
                </a:ext>
              </a:extLst>
            </p:cNvPr>
            <p:cNvSpPr/>
            <p:nvPr/>
          </p:nvSpPr>
          <p:spPr>
            <a:xfrm>
              <a:off x="1239819" y="2291940"/>
              <a:ext cx="313427" cy="269599"/>
            </a:xfrm>
            <a:custGeom>
              <a:avLst/>
              <a:gdLst>
                <a:gd name="connsiteX0" fmla="*/ 170777 w 313427"/>
                <a:gd name="connsiteY0" fmla="*/ 5284 h 269599"/>
                <a:gd name="connsiteX1" fmla="*/ 142678 w 313427"/>
                <a:gd name="connsiteY1" fmla="*/ 5284 h 269599"/>
                <a:gd name="connsiteX2" fmla="*/ 4434 w 313427"/>
                <a:gd name="connsiteY2" fmla="*/ 126038 h 269599"/>
                <a:gd name="connsiteX3" fmla="*/ 12905 w 313427"/>
                <a:gd name="connsiteY3" fmla="*/ 148626 h 269599"/>
                <a:gd name="connsiteX4" fmla="*/ 38426 w 313427"/>
                <a:gd name="connsiteY4" fmla="*/ 148626 h 269599"/>
                <a:gd name="connsiteX5" fmla="*/ 38426 w 313427"/>
                <a:gd name="connsiteY5" fmla="*/ 258854 h 269599"/>
                <a:gd name="connsiteX6" fmla="*/ 49172 w 313427"/>
                <a:gd name="connsiteY6" fmla="*/ 269600 h 269599"/>
                <a:gd name="connsiteX7" fmla="*/ 116444 w 313427"/>
                <a:gd name="connsiteY7" fmla="*/ 269600 h 269599"/>
                <a:gd name="connsiteX8" fmla="*/ 124311 w 313427"/>
                <a:gd name="connsiteY8" fmla="*/ 261732 h 269599"/>
                <a:gd name="connsiteX9" fmla="*/ 124311 w 313427"/>
                <a:gd name="connsiteY9" fmla="*/ 188732 h 269599"/>
                <a:gd name="connsiteX10" fmla="*/ 132179 w 313427"/>
                <a:gd name="connsiteY10" fmla="*/ 180864 h 269599"/>
                <a:gd name="connsiteX11" fmla="*/ 181221 w 313427"/>
                <a:gd name="connsiteY11" fmla="*/ 180864 h 269599"/>
                <a:gd name="connsiteX12" fmla="*/ 189088 w 313427"/>
                <a:gd name="connsiteY12" fmla="*/ 188732 h 269599"/>
                <a:gd name="connsiteX13" fmla="*/ 189088 w 313427"/>
                <a:gd name="connsiteY13" fmla="*/ 261732 h 269599"/>
                <a:gd name="connsiteX14" fmla="*/ 196956 w 313427"/>
                <a:gd name="connsiteY14" fmla="*/ 269600 h 269599"/>
                <a:gd name="connsiteX15" fmla="*/ 264228 w 313427"/>
                <a:gd name="connsiteY15" fmla="*/ 269600 h 269599"/>
                <a:gd name="connsiteX16" fmla="*/ 275001 w 313427"/>
                <a:gd name="connsiteY16" fmla="*/ 258854 h 269599"/>
                <a:gd name="connsiteX17" fmla="*/ 275001 w 313427"/>
                <a:gd name="connsiteY17" fmla="*/ 148626 h 269599"/>
                <a:gd name="connsiteX18" fmla="*/ 300522 w 313427"/>
                <a:gd name="connsiteY18" fmla="*/ 148626 h 269599"/>
                <a:gd name="connsiteX19" fmla="*/ 308993 w 313427"/>
                <a:gd name="connsiteY19" fmla="*/ 126038 h 269599"/>
                <a:gd name="connsiteX20" fmla="*/ 170749 w 313427"/>
                <a:gd name="connsiteY20" fmla="*/ 5284 h 26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427" h="269599">
                  <a:moveTo>
                    <a:pt x="170777" y="5284"/>
                  </a:moveTo>
                  <a:cubicBezTo>
                    <a:pt x="162745" y="-1761"/>
                    <a:pt x="150738" y="-1761"/>
                    <a:pt x="142678" y="5284"/>
                  </a:cubicBezTo>
                  <a:lnTo>
                    <a:pt x="4434" y="126038"/>
                  </a:lnTo>
                  <a:cubicBezTo>
                    <a:pt x="-4530" y="133878"/>
                    <a:pt x="1008" y="148626"/>
                    <a:pt x="12905" y="148626"/>
                  </a:cubicBezTo>
                  <a:lnTo>
                    <a:pt x="38426" y="148626"/>
                  </a:lnTo>
                  <a:lnTo>
                    <a:pt x="38426" y="258854"/>
                  </a:lnTo>
                  <a:cubicBezTo>
                    <a:pt x="38426" y="264803"/>
                    <a:pt x="43251" y="269600"/>
                    <a:pt x="49172" y="269600"/>
                  </a:cubicBezTo>
                  <a:lnTo>
                    <a:pt x="116444" y="269600"/>
                  </a:lnTo>
                  <a:cubicBezTo>
                    <a:pt x="120803" y="269600"/>
                    <a:pt x="124311" y="266091"/>
                    <a:pt x="124311" y="261732"/>
                  </a:cubicBezTo>
                  <a:lnTo>
                    <a:pt x="124311" y="188732"/>
                  </a:lnTo>
                  <a:cubicBezTo>
                    <a:pt x="124311" y="184400"/>
                    <a:pt x="127848" y="180864"/>
                    <a:pt x="132179" y="180864"/>
                  </a:cubicBezTo>
                  <a:lnTo>
                    <a:pt x="181221" y="180864"/>
                  </a:lnTo>
                  <a:cubicBezTo>
                    <a:pt x="185552" y="180864"/>
                    <a:pt x="189088" y="184373"/>
                    <a:pt x="189088" y="188732"/>
                  </a:cubicBezTo>
                  <a:lnTo>
                    <a:pt x="189088" y="261732"/>
                  </a:lnTo>
                  <a:cubicBezTo>
                    <a:pt x="189088" y="266064"/>
                    <a:pt x="192625" y="269600"/>
                    <a:pt x="196956" y="269600"/>
                  </a:cubicBezTo>
                  <a:lnTo>
                    <a:pt x="264228" y="269600"/>
                  </a:lnTo>
                  <a:cubicBezTo>
                    <a:pt x="270176" y="269600"/>
                    <a:pt x="275001" y="264775"/>
                    <a:pt x="275001" y="258854"/>
                  </a:cubicBezTo>
                  <a:lnTo>
                    <a:pt x="275001" y="148626"/>
                  </a:lnTo>
                  <a:lnTo>
                    <a:pt x="300522" y="148626"/>
                  </a:lnTo>
                  <a:cubicBezTo>
                    <a:pt x="312420" y="148626"/>
                    <a:pt x="317957" y="133878"/>
                    <a:pt x="308993" y="126038"/>
                  </a:cubicBezTo>
                  <a:lnTo>
                    <a:pt x="170749" y="5284"/>
                  </a:lnTo>
                  <a:close/>
                </a:path>
              </a:pathLst>
            </a:custGeom>
            <a:solidFill>
              <a:schemeClr val="tx2"/>
            </a:solidFill>
            <a:ln w="2740" cap="flat">
              <a:noFill/>
              <a:prstDash val="solid"/>
              <a:miter/>
            </a:ln>
          </p:spPr>
          <p:txBody>
            <a:bodyPr rtlCol="0" anchor="ctr"/>
            <a:lstStyle/>
            <a:p>
              <a:endParaRPr lang="en-US"/>
            </a:p>
          </p:txBody>
        </p:sp>
      </p:grpSp>
      <p:sp>
        <p:nvSpPr>
          <p:cNvPr id="15363" name="Slide Number Placeholder 3">
            <a:extLst>
              <a:ext uri="{FF2B5EF4-FFF2-40B4-BE49-F238E27FC236}">
                <a16:creationId xmlns:a16="http://schemas.microsoft.com/office/drawing/2014/main" id="{46CB6FD7-339C-AA57-2338-E4AE50FF9E8B}"/>
              </a:ext>
              <a:ext uri="{C183D7F6-B498-43B3-948B-1728B52AA6E4}">
                <adec:decorative xmlns:adec="http://schemas.microsoft.com/office/drawing/2017/decorative" val="1"/>
              </a:ext>
            </a:extLst>
          </p:cNvPr>
          <p:cNvSpPr>
            <a:spLocks noGrp="1"/>
          </p:cNvSpPr>
          <p:nvPr>
            <p:ph type="sldNum" sz="quarter" idx="16"/>
          </p:nvPr>
        </p:nvSpPr>
        <p:spPr bwMode="auto">
          <a:xfrm>
            <a:off x="11768641" y="6524794"/>
            <a:ext cx="4714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fld id="{4E0E23D2-5430-47BF-9EE0-25257079B293}" type="slidenum">
              <a:rPr lang="en-US" altLang="en-US" sz="1200">
                <a:solidFill>
                  <a:schemeClr val="bg1"/>
                </a:solidFill>
                <a:latin typeface="Open Sans Light" panose="020B0606030504020204" pitchFamily="34" charset="0"/>
              </a:rPr>
              <a:pPr>
                <a:lnSpc>
                  <a:spcPct val="100000"/>
                </a:lnSpc>
                <a:spcBef>
                  <a:spcPct val="0"/>
                </a:spcBef>
                <a:buFontTx/>
                <a:buNone/>
              </a:pPr>
              <a:t>16</a:t>
            </a:fld>
            <a:endParaRPr lang="en-US" altLang="en-US" sz="1200">
              <a:solidFill>
                <a:schemeClr val="bg1"/>
              </a:solidFill>
              <a:latin typeface="Open Sans Light" panose="020B0606030504020204" pitchFamily="34" charset="0"/>
            </a:endParaRPr>
          </a:p>
        </p:txBody>
      </p:sp>
      <p:sp>
        <p:nvSpPr>
          <p:cNvPr id="4" name="Picture Placeholder 3">
            <a:extLst>
              <a:ext uri="{FF2B5EF4-FFF2-40B4-BE49-F238E27FC236}">
                <a16:creationId xmlns:a16="http://schemas.microsoft.com/office/drawing/2014/main" id="{16B3E78B-2318-5E80-8A03-00545FC4BCD0}"/>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US"/>
          </a:p>
        </p:txBody>
      </p:sp>
      <p:pic>
        <p:nvPicPr>
          <p:cNvPr id="30" name="Picture Placeholder 18" descr="Colorado residents walking on a sidewalk.">
            <a:extLst>
              <a:ext uri="{FF2B5EF4-FFF2-40B4-BE49-F238E27FC236}">
                <a16:creationId xmlns:a16="http://schemas.microsoft.com/office/drawing/2014/main" id="{8D4AA2C5-5F15-8811-9892-A5FA35ECCD52}"/>
              </a:ext>
            </a:extLst>
          </p:cNvPr>
          <p:cNvPicPr>
            <a:picLocks noChangeAspect="1"/>
          </p:cNvPicPr>
          <p:nvPr/>
        </p:nvPicPr>
        <p:blipFill>
          <a:blip r:embed="rId5">
            <a:extLst>
              <a:ext uri="{BEBA8EAE-BF5A-486C-A8C5-ECC9F3942E4B}">
                <a14:imgProps xmlns:a14="http://schemas.microsoft.com/office/drawing/2010/main">
                  <a14:imgLayer r:embed="rId6">
                    <a14:imgEffect>
                      <a14:saturation sat="169000"/>
                    </a14:imgEffect>
                    <a14:imgEffect>
                      <a14:brightnessContrast bright="18000"/>
                    </a14:imgEffect>
                  </a14:imgLayer>
                </a14:imgProps>
              </a:ext>
            </a:extLst>
          </a:blip>
          <a:srcRect t="179" b="179"/>
          <a:stretch/>
        </p:blipFill>
        <p:spPr bwMode="auto">
          <a:xfrm>
            <a:off x="6404658" y="-21433"/>
            <a:ext cx="5787342" cy="6882369"/>
          </a:xfrm>
          <a:custGeom>
            <a:avLst/>
            <a:gdLst>
              <a:gd name="connsiteX0" fmla="*/ 1714767 w 5787342"/>
              <a:gd name="connsiteY0" fmla="*/ 0 h 6869113"/>
              <a:gd name="connsiteX1" fmla="*/ 5787342 w 5787342"/>
              <a:gd name="connsiteY1" fmla="*/ 0 h 6869113"/>
              <a:gd name="connsiteX2" fmla="*/ 5787342 w 5787342"/>
              <a:gd name="connsiteY2" fmla="*/ 6869113 h 6869113"/>
              <a:gd name="connsiteX3" fmla="*/ 1205668 w 5787342"/>
              <a:gd name="connsiteY3" fmla="*/ 6869113 h 6869113"/>
              <a:gd name="connsiteX4" fmla="*/ 1087090 w 5787342"/>
              <a:gd name="connsiteY4" fmla="*/ 6716230 h 6869113"/>
              <a:gd name="connsiteX5" fmla="*/ 283711 w 5787342"/>
              <a:gd name="connsiteY5" fmla="*/ 4544705 h 6869113"/>
              <a:gd name="connsiteX6" fmla="*/ 239418 w 5787342"/>
              <a:gd name="connsiteY6" fmla="*/ 4281178 h 6869113"/>
              <a:gd name="connsiteX7" fmla="*/ 245833 w 5787342"/>
              <a:gd name="connsiteY7" fmla="*/ 4093288 h 6869113"/>
              <a:gd name="connsiteX8" fmla="*/ 618226 w 5787342"/>
              <a:gd name="connsiteY8" fmla="*/ 2173845 h 6869113"/>
              <a:gd name="connsiteX9" fmla="*/ 1647429 w 5787342"/>
              <a:gd name="connsiteY9" fmla="*/ 84883 h 6869113"/>
              <a:gd name="connsiteX10" fmla="*/ 0 w 5787342"/>
              <a:gd name="connsiteY10" fmla="*/ 0 h 6869113"/>
              <a:gd name="connsiteX11" fmla="*/ 287583 w 5787342"/>
              <a:gd name="connsiteY11" fmla="*/ 0 h 6869113"/>
              <a:gd name="connsiteX12" fmla="*/ 287459 w 5787342"/>
              <a:gd name="connsiteY12" fmla="*/ 1073 h 6869113"/>
              <a:gd name="connsiteX13" fmla="*/ 283608 w 5787342"/>
              <a:gd name="connsiteY13" fmla="*/ 1073 h 6869113"/>
              <a:gd name="connsiteX14" fmla="*/ 57404 w 5787342"/>
              <a:gd name="connsiteY14" fmla="*/ 1073 h 6869113"/>
              <a:gd name="connsiteX15" fmla="*/ 0 w 5787342"/>
              <a:gd name="connsiteY15" fmla="*/ 1073 h 686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87342" h="6869113">
                <a:moveTo>
                  <a:pt x="1714767" y="0"/>
                </a:moveTo>
                <a:lnTo>
                  <a:pt x="5787342" y="0"/>
                </a:lnTo>
                <a:lnTo>
                  <a:pt x="5787342" y="6869113"/>
                </a:lnTo>
                <a:lnTo>
                  <a:pt x="1205668" y="6869113"/>
                </a:lnTo>
                <a:lnTo>
                  <a:pt x="1087090" y="6716230"/>
                </a:lnTo>
                <a:cubicBezTo>
                  <a:pt x="736258" y="6224052"/>
                  <a:pt x="453658" y="5463204"/>
                  <a:pt x="283711" y="4544705"/>
                </a:cubicBezTo>
                <a:lnTo>
                  <a:pt x="239418" y="4281178"/>
                </a:lnTo>
                <a:lnTo>
                  <a:pt x="245833" y="4093288"/>
                </a:lnTo>
                <a:cubicBezTo>
                  <a:pt x="276629" y="3515545"/>
                  <a:pt x="399120" y="2855172"/>
                  <a:pt x="618226" y="2173845"/>
                </a:cubicBezTo>
                <a:cubicBezTo>
                  <a:pt x="885471" y="1339506"/>
                  <a:pt x="1253482" y="614120"/>
                  <a:pt x="1647429" y="84883"/>
                </a:cubicBezTo>
                <a:close/>
                <a:moveTo>
                  <a:pt x="0" y="0"/>
                </a:moveTo>
                <a:lnTo>
                  <a:pt x="287583" y="0"/>
                </a:lnTo>
                <a:lnTo>
                  <a:pt x="287459" y="1073"/>
                </a:lnTo>
                <a:lnTo>
                  <a:pt x="283608" y="1073"/>
                </a:lnTo>
                <a:cubicBezTo>
                  <a:pt x="198172" y="1073"/>
                  <a:pt x="123198" y="1073"/>
                  <a:pt x="57404" y="1073"/>
                </a:cubicBezTo>
                <a:lnTo>
                  <a:pt x="0" y="1073"/>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A46D41F2-8545-D73E-DDEB-6C39F452C5A8}"/>
              </a:ext>
            </a:extLst>
          </p:cNvPr>
          <p:cNvSpPr txBox="1"/>
          <p:nvPr/>
        </p:nvSpPr>
        <p:spPr>
          <a:xfrm>
            <a:off x="1392845" y="5152460"/>
            <a:ext cx="4728731" cy="1015663"/>
          </a:xfrm>
          <a:prstGeom prst="rect">
            <a:avLst/>
          </a:prstGeom>
          <a:noFill/>
        </p:spPr>
        <p:txBody>
          <a:bodyPr wrap="square">
            <a:spAutoFit/>
          </a:bodyPr>
          <a:lstStyle/>
          <a:p>
            <a:pPr marL="0" indent="0" eaLnBrk="1" hangingPunct="1">
              <a:buNone/>
            </a:pPr>
            <a:r>
              <a:rPr lang="en-US" sz="2000" b="1" dirty="0">
                <a:latin typeface="Arial" panose="020B0604020202020204" pitchFamily="34" charset="0"/>
                <a:cs typeface="Arial" panose="020B0604020202020204" pitchFamily="34" charset="0"/>
              </a:rPr>
              <a:t>Economic Vitality </a:t>
            </a:r>
            <a:r>
              <a:rPr lang="en-US" sz="2000" dirty="0">
                <a:latin typeface="Arial" panose="020B0604020202020204" pitchFamily="34" charset="0"/>
                <a:cs typeface="Arial" panose="020B0604020202020204" pitchFamily="34" charset="0"/>
              </a:rPr>
              <a:t>– homes close to jobs that workers can afford help our businesses and communities thrive</a:t>
            </a:r>
            <a:endParaRPr lang="en-US" altLang="en-US" sz="20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492A212D-71D9-46CF-70DE-D6A59082DE9C}"/>
              </a:ext>
            </a:extLst>
          </p:cNvPr>
          <p:cNvSpPr txBox="1"/>
          <p:nvPr/>
        </p:nvSpPr>
        <p:spPr>
          <a:xfrm>
            <a:off x="1412455" y="3234202"/>
            <a:ext cx="4429623" cy="707886"/>
          </a:xfrm>
          <a:prstGeom prst="rect">
            <a:avLst/>
          </a:prstGeom>
          <a:noFill/>
        </p:spPr>
        <p:txBody>
          <a:bodyPr wrap="square">
            <a:spAutoFit/>
          </a:bodyPr>
          <a:lstStyle/>
          <a:p>
            <a:pPr marL="0" indent="0" eaLnBrk="1" hangingPunct="1">
              <a:buNone/>
            </a:pPr>
            <a:r>
              <a:rPr lang="en-US" sz="2000" b="1" dirty="0">
                <a:latin typeface="Arial" panose="020B0604020202020204" pitchFamily="34" charset="0"/>
                <a:cs typeface="Arial" panose="020B0604020202020204" pitchFamily="34" charset="0"/>
              </a:rPr>
              <a:t>Climate and Air Quality </a:t>
            </a:r>
            <a:r>
              <a:rPr lang="en-US" sz="2000" dirty="0">
                <a:latin typeface="Arial" panose="020B0604020202020204" pitchFamily="34" charset="0"/>
                <a:cs typeface="Arial" panose="020B0604020202020204" pitchFamily="34" charset="0"/>
              </a:rPr>
              <a:t>– less driving also means fewer emissions</a:t>
            </a:r>
          </a:p>
        </p:txBody>
      </p:sp>
      <p:sp>
        <p:nvSpPr>
          <p:cNvPr id="33" name="TextBox 32">
            <a:extLst>
              <a:ext uri="{FF2B5EF4-FFF2-40B4-BE49-F238E27FC236}">
                <a16:creationId xmlns:a16="http://schemas.microsoft.com/office/drawing/2014/main" id="{7EC9100B-1C82-4D83-4751-CB2B082704E1}"/>
              </a:ext>
            </a:extLst>
          </p:cNvPr>
          <p:cNvSpPr txBox="1"/>
          <p:nvPr/>
        </p:nvSpPr>
        <p:spPr>
          <a:xfrm>
            <a:off x="1412455" y="4231336"/>
            <a:ext cx="4728732" cy="707886"/>
          </a:xfrm>
          <a:prstGeom prst="rect">
            <a:avLst/>
          </a:prstGeom>
          <a:noFill/>
        </p:spPr>
        <p:txBody>
          <a:bodyPr wrap="square" lIns="91440" tIns="45720" rIns="91440" bIns="45720" anchor="t">
            <a:spAutoFit/>
          </a:bodyPr>
          <a:lstStyle/>
          <a:p>
            <a:pPr marL="0" indent="0" eaLnBrk="1" hangingPunct="1">
              <a:buNone/>
            </a:pPr>
            <a:r>
              <a:rPr lang="en-US" sz="2000" b="1" dirty="0">
                <a:latin typeface="Arial"/>
                <a:cs typeface="Arial"/>
              </a:rPr>
              <a:t>Equity</a:t>
            </a:r>
            <a:r>
              <a:rPr lang="en-US" sz="2000" dirty="0">
                <a:latin typeface="Arial"/>
                <a:cs typeface="Arial"/>
              </a:rPr>
              <a:t> – diverse housing options support more inclusive communities</a:t>
            </a:r>
          </a:p>
        </p:txBody>
      </p:sp>
      <p:sp>
        <p:nvSpPr>
          <p:cNvPr id="5" name="Content Placeholder 6">
            <a:extLst>
              <a:ext uri="{FF2B5EF4-FFF2-40B4-BE49-F238E27FC236}">
                <a16:creationId xmlns:a16="http://schemas.microsoft.com/office/drawing/2014/main" id="{538D1184-1CAA-4D9D-ABB5-B6151C28C228}"/>
              </a:ext>
            </a:extLst>
          </p:cNvPr>
          <p:cNvSpPr>
            <a:spLocks noGrp="1"/>
          </p:cNvSpPr>
          <p:nvPr>
            <p:ph idx="1"/>
          </p:nvPr>
        </p:nvSpPr>
        <p:spPr>
          <a:xfrm>
            <a:off x="1375981" y="2081325"/>
            <a:ext cx="4572643" cy="646331"/>
          </a:xfrm>
        </p:spPr>
        <p:txBody>
          <a:bodyPr/>
          <a:lstStyle/>
          <a:p>
            <a:pPr marL="0" indent="0" eaLnBrk="1" hangingPunct="1">
              <a:lnSpc>
                <a:spcPct val="100000"/>
              </a:lnSpc>
              <a:buNone/>
            </a:pPr>
            <a:r>
              <a:rPr lang="en-US" sz="2000" b="1" dirty="0"/>
              <a:t>Traffic</a:t>
            </a:r>
            <a:r>
              <a:rPr lang="en-US" sz="2000" dirty="0"/>
              <a:t> – the less we have to drive, the less traffic congestion we will have</a:t>
            </a:r>
          </a:p>
        </p:txBody>
      </p:sp>
      <p:sp>
        <p:nvSpPr>
          <p:cNvPr id="14" name="Title 10">
            <a:extLst>
              <a:ext uri="{FF2B5EF4-FFF2-40B4-BE49-F238E27FC236}">
                <a16:creationId xmlns:a16="http://schemas.microsoft.com/office/drawing/2014/main" id="{1FB32867-EA1A-47D8-9666-609D0C82EA86}"/>
              </a:ext>
            </a:extLst>
          </p:cNvPr>
          <p:cNvSpPr>
            <a:spLocks noGrp="1"/>
          </p:cNvSpPr>
          <p:nvPr>
            <p:ph type="title"/>
          </p:nvPr>
        </p:nvSpPr>
        <p:spPr>
          <a:xfrm>
            <a:off x="401326" y="752851"/>
            <a:ext cx="6300959" cy="903610"/>
          </a:xfrm>
        </p:spPr>
        <p:txBody>
          <a:bodyPr/>
          <a:lstStyle/>
          <a:p>
            <a:r>
              <a:rPr lang="en-US" altLang="en-US" sz="4000" dirty="0"/>
              <a:t>Where we live affects other issues we care about</a:t>
            </a:r>
          </a:p>
        </p:txBody>
      </p:sp>
    </p:spTree>
    <p:extLst>
      <p:ext uri="{BB962C8B-B14F-4D97-AF65-F5344CB8AC3E}">
        <p14:creationId xmlns:p14="http://schemas.microsoft.com/office/powerpoint/2010/main" val="2094569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35784-E18F-DCD3-ABB3-D2E02F63EF18}"/>
            </a:ext>
          </a:extLst>
        </p:cNvPr>
        <p:cNvGrpSpPr/>
        <p:nvPr/>
      </p:nvGrpSpPr>
      <p:grpSpPr>
        <a:xfrm>
          <a:off x="0" y="0"/>
          <a:ext cx="0" cy="0"/>
          <a:chOff x="0" y="0"/>
          <a:chExt cx="0" cy="0"/>
        </a:xfrm>
      </p:grpSpPr>
      <p:sp>
        <p:nvSpPr>
          <p:cNvPr id="15363" name="Slide Number Placeholder 3">
            <a:extLst>
              <a:ext uri="{FF2B5EF4-FFF2-40B4-BE49-F238E27FC236}">
                <a16:creationId xmlns:a16="http://schemas.microsoft.com/office/drawing/2014/main" id="{80EA994B-E2D8-2EE3-D721-4AFC8D551355}"/>
              </a:ext>
              <a:ext uri="{C183D7F6-B498-43B3-948B-1728B52AA6E4}">
                <adec:decorative xmlns:adec="http://schemas.microsoft.com/office/drawing/2017/decorative" val="1"/>
              </a:ext>
            </a:extLst>
          </p:cNvPr>
          <p:cNvSpPr>
            <a:spLocks noGrp="1"/>
          </p:cNvSpPr>
          <p:nvPr>
            <p:ph type="sldNum" sz="quarter" idx="16"/>
          </p:nvPr>
        </p:nvSpPr>
        <p:spPr bwMode="auto">
          <a:xfrm>
            <a:off x="11768641" y="6524794"/>
            <a:ext cx="4714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fld id="{4E0E23D2-5430-47BF-9EE0-25257079B293}" type="slidenum">
              <a:rPr lang="en-US" altLang="en-US" sz="1200">
                <a:solidFill>
                  <a:schemeClr val="bg1"/>
                </a:solidFill>
                <a:latin typeface="Open Sans Light" panose="020B0606030504020204" pitchFamily="34" charset="0"/>
              </a:rPr>
              <a:pPr>
                <a:lnSpc>
                  <a:spcPct val="100000"/>
                </a:lnSpc>
                <a:spcBef>
                  <a:spcPct val="0"/>
                </a:spcBef>
                <a:buFontTx/>
                <a:buNone/>
              </a:pPr>
              <a:t>17</a:t>
            </a:fld>
            <a:endParaRPr lang="en-US" altLang="en-US" sz="1200">
              <a:solidFill>
                <a:schemeClr val="bg1"/>
              </a:solidFill>
              <a:latin typeface="Open Sans Light" panose="020B0606030504020204" pitchFamily="34" charset="0"/>
            </a:endParaRPr>
          </a:p>
        </p:txBody>
      </p:sp>
      <p:pic>
        <p:nvPicPr>
          <p:cNvPr id="5" name="Picture Placeholder 4" descr="Broomfield, Colorado in the snow">
            <a:extLst>
              <a:ext uri="{FF2B5EF4-FFF2-40B4-BE49-F238E27FC236}">
                <a16:creationId xmlns:a16="http://schemas.microsoft.com/office/drawing/2014/main" id="{BA426CEE-A357-899C-5A7E-259D8164B44C}"/>
              </a:ext>
            </a:extLst>
          </p:cNvPr>
          <p:cNvPicPr>
            <a:picLocks noGrp="1" noChangeAspect="1"/>
          </p:cNvPicPr>
          <p:nvPr>
            <p:ph type="pic" sz="quarter" idx="13"/>
          </p:nvPr>
        </p:nvPicPr>
        <p:blipFill>
          <a:blip r:embed="rId3"/>
          <a:srcRect l="18325" r="18325"/>
          <a:stretch/>
        </p:blipFill>
        <p:spPr/>
      </p:pic>
      <p:sp>
        <p:nvSpPr>
          <p:cNvPr id="30" name="Content Placeholder 29">
            <a:extLst>
              <a:ext uri="{FF2B5EF4-FFF2-40B4-BE49-F238E27FC236}">
                <a16:creationId xmlns:a16="http://schemas.microsoft.com/office/drawing/2014/main" id="{7623B4CD-1916-7C4F-D4C8-9BF833E1C8CD}"/>
              </a:ext>
            </a:extLst>
          </p:cNvPr>
          <p:cNvSpPr>
            <a:spLocks noGrp="1"/>
          </p:cNvSpPr>
          <p:nvPr>
            <p:ph idx="1"/>
          </p:nvPr>
        </p:nvSpPr>
        <p:spPr>
          <a:xfrm>
            <a:off x="347808" y="1934682"/>
            <a:ext cx="6008722" cy="4351338"/>
          </a:xfrm>
        </p:spPr>
        <p:txBody>
          <a:bodyPr/>
          <a:lstStyle/>
          <a:p>
            <a:pPr>
              <a:lnSpc>
                <a:spcPct val="100000"/>
              </a:lnSpc>
            </a:pPr>
            <a:r>
              <a:rPr lang="en-US">
                <a:latin typeface="Arial"/>
                <a:cs typeface="Arial"/>
              </a:rPr>
              <a:t>While every community is unique, we are all facing challenges in meeting our housing needs</a:t>
            </a:r>
          </a:p>
          <a:p>
            <a:pPr>
              <a:lnSpc>
                <a:spcPct val="100000"/>
              </a:lnSpc>
            </a:pPr>
            <a:r>
              <a:rPr lang="en-US">
                <a:latin typeface="Arial"/>
                <a:cs typeface="Arial"/>
              </a:rPr>
              <a:t>The ways in which homes are financed and built is similar across our region, including things like labor and material costs</a:t>
            </a:r>
          </a:p>
          <a:p>
            <a:pPr>
              <a:lnSpc>
                <a:spcPct val="100000"/>
              </a:lnSpc>
            </a:pPr>
            <a:r>
              <a:rPr lang="en-US">
                <a:latin typeface="Arial"/>
                <a:cs typeface="Arial"/>
              </a:rPr>
              <a:t>Housing affordability is an issue that affects us all</a:t>
            </a:r>
            <a:endParaRPr lang="en-US"/>
          </a:p>
        </p:txBody>
      </p:sp>
      <p:sp>
        <p:nvSpPr>
          <p:cNvPr id="14" name="Title 10">
            <a:extLst>
              <a:ext uri="{FF2B5EF4-FFF2-40B4-BE49-F238E27FC236}">
                <a16:creationId xmlns:a16="http://schemas.microsoft.com/office/drawing/2014/main" id="{638D6732-1641-3798-E509-77C6C0540E83}"/>
              </a:ext>
            </a:extLst>
          </p:cNvPr>
          <p:cNvSpPr>
            <a:spLocks noGrp="1"/>
          </p:cNvSpPr>
          <p:nvPr>
            <p:ph type="title"/>
          </p:nvPr>
        </p:nvSpPr>
        <p:spPr>
          <a:xfrm>
            <a:off x="344461" y="752851"/>
            <a:ext cx="6664898" cy="960475"/>
          </a:xfrm>
        </p:spPr>
        <p:txBody>
          <a:bodyPr/>
          <a:lstStyle/>
          <a:p>
            <a:r>
              <a:rPr lang="en-US" altLang="en-US" sz="4000">
                <a:latin typeface="Arial Narrow"/>
              </a:rPr>
              <a:t>All of the communities in our region face housing challenges</a:t>
            </a:r>
          </a:p>
        </p:txBody>
      </p:sp>
    </p:spTree>
    <p:extLst>
      <p:ext uri="{BB962C8B-B14F-4D97-AF65-F5344CB8AC3E}">
        <p14:creationId xmlns:p14="http://schemas.microsoft.com/office/powerpoint/2010/main" val="34801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8257E-CD18-BB7E-C4F7-6977D216ADAA}"/>
            </a:ext>
          </a:extLst>
        </p:cNvPr>
        <p:cNvGrpSpPr/>
        <p:nvPr/>
      </p:nvGrpSpPr>
      <p:grpSpPr>
        <a:xfrm>
          <a:off x="0" y="0"/>
          <a:ext cx="0" cy="0"/>
          <a:chOff x="0" y="0"/>
          <a:chExt cx="0" cy="0"/>
        </a:xfrm>
      </p:grpSpPr>
      <p:sp>
        <p:nvSpPr>
          <p:cNvPr id="15363" name="Slide Number Placeholder 3">
            <a:extLst>
              <a:ext uri="{FF2B5EF4-FFF2-40B4-BE49-F238E27FC236}">
                <a16:creationId xmlns:a16="http://schemas.microsoft.com/office/drawing/2014/main" id="{EBD833B9-CD76-7704-2F41-DBEAEB6EB569}"/>
              </a:ext>
              <a:ext uri="{C183D7F6-B498-43B3-948B-1728B52AA6E4}">
                <adec:decorative xmlns:adec="http://schemas.microsoft.com/office/drawing/2017/decorative" val="1"/>
              </a:ext>
            </a:extLst>
          </p:cNvPr>
          <p:cNvSpPr>
            <a:spLocks noGrp="1"/>
          </p:cNvSpPr>
          <p:nvPr>
            <p:ph type="sldNum" sz="quarter" idx="16"/>
          </p:nvPr>
        </p:nvSpPr>
        <p:spPr bwMode="auto">
          <a:xfrm>
            <a:off x="11768641" y="6524794"/>
            <a:ext cx="4714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fld id="{4E0E23D2-5430-47BF-9EE0-25257079B293}" type="slidenum">
              <a:rPr lang="en-US" altLang="en-US" sz="1200">
                <a:solidFill>
                  <a:schemeClr val="bg1"/>
                </a:solidFill>
                <a:latin typeface="Open Sans Light" panose="020B0606030504020204" pitchFamily="34" charset="0"/>
              </a:rPr>
              <a:pPr>
                <a:lnSpc>
                  <a:spcPct val="100000"/>
                </a:lnSpc>
                <a:spcBef>
                  <a:spcPct val="0"/>
                </a:spcBef>
                <a:buFontTx/>
                <a:buNone/>
              </a:pPr>
              <a:t>18</a:t>
            </a:fld>
            <a:endParaRPr lang="en-US" altLang="en-US" sz="1200">
              <a:solidFill>
                <a:schemeClr val="bg1"/>
              </a:solidFill>
              <a:latin typeface="Open Sans Light" panose="020B0606030504020204" pitchFamily="34" charset="0"/>
            </a:endParaRPr>
          </a:p>
        </p:txBody>
      </p:sp>
      <p:pic>
        <p:nvPicPr>
          <p:cNvPr id="4" name="Picture Placeholder 3" descr="Government building in Colorado">
            <a:extLst>
              <a:ext uri="{FF2B5EF4-FFF2-40B4-BE49-F238E27FC236}">
                <a16:creationId xmlns:a16="http://schemas.microsoft.com/office/drawing/2014/main" id="{2E1A75A0-86E6-3589-765B-AD4BFEA1477F}"/>
              </a:ext>
            </a:extLst>
          </p:cNvPr>
          <p:cNvPicPr>
            <a:picLocks noGrp="1" noChangeAspect="1"/>
          </p:cNvPicPr>
          <p:nvPr>
            <p:ph type="pic" sz="quarter" idx="13"/>
          </p:nvPr>
        </p:nvPicPr>
        <p:blipFill rotWithShape="1">
          <a:blip r:embed="rId3"/>
          <a:srcRect l="15841" t="4597" r="27086" b="9910"/>
          <a:stretch>
            <a:fillRect/>
          </a:stretch>
        </p:blipFill>
        <p:spPr>
          <a:xfrm>
            <a:off x="6233602" y="-106537"/>
            <a:ext cx="5958398" cy="6964537"/>
          </a:xfrm>
        </p:spPr>
      </p:pic>
      <p:sp>
        <p:nvSpPr>
          <p:cNvPr id="30" name="Content Placeholder 29">
            <a:extLst>
              <a:ext uri="{FF2B5EF4-FFF2-40B4-BE49-F238E27FC236}">
                <a16:creationId xmlns:a16="http://schemas.microsoft.com/office/drawing/2014/main" id="{6549D25E-7D49-9394-A526-750367CFB6D8}"/>
              </a:ext>
            </a:extLst>
          </p:cNvPr>
          <p:cNvSpPr>
            <a:spLocks noGrp="1"/>
          </p:cNvSpPr>
          <p:nvPr>
            <p:ph idx="1"/>
          </p:nvPr>
        </p:nvSpPr>
        <p:spPr>
          <a:xfrm>
            <a:off x="347808" y="1934682"/>
            <a:ext cx="6008722" cy="4351338"/>
          </a:xfrm>
        </p:spPr>
        <p:txBody>
          <a:bodyPr/>
          <a:lstStyle/>
          <a:p>
            <a:pPr>
              <a:lnSpc>
                <a:spcPct val="100000"/>
              </a:lnSpc>
              <a:buClr>
                <a:schemeClr val="tx1"/>
              </a:buClr>
            </a:pPr>
            <a:r>
              <a:rPr lang="en-US">
                <a:latin typeface="Arial"/>
                <a:cs typeface="Arial"/>
              </a:rPr>
              <a:t>The Colorado legislature has passed bipartisan bills in recent years to support the creation of more housing.</a:t>
            </a:r>
          </a:p>
          <a:p>
            <a:pPr>
              <a:lnSpc>
                <a:spcPct val="100000"/>
              </a:lnSpc>
              <a:buClr>
                <a:schemeClr val="tx1"/>
              </a:buClr>
            </a:pPr>
            <a:r>
              <a:rPr lang="en-US">
                <a:latin typeface="Arial"/>
                <a:cs typeface="Arial"/>
              </a:rPr>
              <a:t>The Governor’s office and state agencies are providing incentives and assistance for local governments working to increase housing opportunities.</a:t>
            </a:r>
          </a:p>
          <a:p>
            <a:pPr>
              <a:lnSpc>
                <a:spcPct val="100000"/>
              </a:lnSpc>
              <a:buClr>
                <a:schemeClr val="tx1"/>
              </a:buClr>
            </a:pPr>
            <a:endParaRPr lang="en-US">
              <a:latin typeface="Arial"/>
              <a:cs typeface="Arial"/>
            </a:endParaRPr>
          </a:p>
        </p:txBody>
      </p:sp>
      <p:sp>
        <p:nvSpPr>
          <p:cNvPr id="14" name="Title 10">
            <a:extLst>
              <a:ext uri="{FF2B5EF4-FFF2-40B4-BE49-F238E27FC236}">
                <a16:creationId xmlns:a16="http://schemas.microsoft.com/office/drawing/2014/main" id="{3EDBACDE-2F2B-5536-8F16-FEEDA00E6CC7}"/>
              </a:ext>
            </a:extLst>
          </p:cNvPr>
          <p:cNvSpPr>
            <a:spLocks noGrp="1"/>
          </p:cNvSpPr>
          <p:nvPr>
            <p:ph type="title"/>
          </p:nvPr>
        </p:nvSpPr>
        <p:spPr>
          <a:xfrm>
            <a:off x="344461" y="752851"/>
            <a:ext cx="6664898" cy="960475"/>
          </a:xfrm>
        </p:spPr>
        <p:txBody>
          <a:bodyPr/>
          <a:lstStyle/>
          <a:p>
            <a:r>
              <a:rPr lang="en-US" sz="4000"/>
              <a:t>Housing is a major focus for the entire state.</a:t>
            </a:r>
            <a:endParaRPr lang="en-US" altLang="en-US" sz="4000">
              <a:latin typeface="Arial Narrow"/>
            </a:endParaRPr>
          </a:p>
        </p:txBody>
      </p:sp>
    </p:spTree>
    <p:extLst>
      <p:ext uri="{BB962C8B-B14F-4D97-AF65-F5344CB8AC3E}">
        <p14:creationId xmlns:p14="http://schemas.microsoft.com/office/powerpoint/2010/main" val="3329836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7DC4DF2-922E-93BC-D360-6A51F07FAACF}"/>
              </a:ext>
            </a:extLst>
          </p:cNvPr>
          <p:cNvSpPr/>
          <p:nvPr/>
        </p:nvSpPr>
        <p:spPr bwMode="auto">
          <a:xfrm>
            <a:off x="7068368" y="2130862"/>
            <a:ext cx="1793914" cy="1793913"/>
          </a:xfrm>
          <a:prstGeom prst="ellipse">
            <a:avLst/>
          </a:prstGeom>
          <a:noFill/>
          <a:ln w="38100">
            <a:solidFill>
              <a:schemeClr val="accent2"/>
            </a:solidFill>
          </a:ln>
          <a:effectLst/>
        </p:spPr>
        <p:txBody>
          <a:bodyPr wrap="none" lIns="0" tIns="0" rIns="0" bIns="0" rtlCol="0" anchor="ctr"/>
          <a:lstStyle/>
          <a:p>
            <a:pPr marL="9525" algn="ctr" eaLnBrk="1" fontAlgn="auto" hangingPunct="1">
              <a:spcBef>
                <a:spcPts val="0"/>
              </a:spcBef>
              <a:spcAft>
                <a:spcPts val="0"/>
              </a:spcAft>
              <a:tabLst>
                <a:tab pos="1419225" algn="l"/>
              </a:tabLst>
            </a:pPr>
            <a:r>
              <a:rPr lang="en-US" b="1">
                <a:latin typeface="+mn-lt"/>
              </a:rPr>
              <a:t>Financing </a:t>
            </a:r>
            <a:br>
              <a:rPr lang="en-US" b="1">
                <a:latin typeface="+mn-lt"/>
              </a:rPr>
            </a:br>
            <a:r>
              <a:rPr lang="en-US" b="1">
                <a:latin typeface="+mn-lt"/>
              </a:rPr>
              <a:t>Experts</a:t>
            </a:r>
          </a:p>
        </p:txBody>
      </p:sp>
      <p:sp>
        <p:nvSpPr>
          <p:cNvPr id="11" name="Oval 10">
            <a:extLst>
              <a:ext uri="{FF2B5EF4-FFF2-40B4-BE49-F238E27FC236}">
                <a16:creationId xmlns:a16="http://schemas.microsoft.com/office/drawing/2014/main" id="{AD22C839-70AE-33E5-C06D-274DD39A66C3}"/>
              </a:ext>
            </a:extLst>
          </p:cNvPr>
          <p:cNvSpPr/>
          <p:nvPr/>
        </p:nvSpPr>
        <p:spPr bwMode="auto">
          <a:xfrm>
            <a:off x="7568364" y="3739773"/>
            <a:ext cx="1793914" cy="1793913"/>
          </a:xfrm>
          <a:prstGeom prst="ellipse">
            <a:avLst/>
          </a:prstGeom>
          <a:noFill/>
          <a:ln w="38100">
            <a:solidFill>
              <a:schemeClr val="accent4"/>
            </a:solidFill>
          </a:ln>
          <a:effectLst/>
        </p:spPr>
        <p:txBody>
          <a:bodyPr wrap="none" lIns="0" tIns="0" rIns="0" bIns="0" rtlCol="0" anchor="ctr"/>
          <a:lstStyle/>
          <a:p>
            <a:pPr marL="9525" algn="ctr" eaLnBrk="1" fontAlgn="auto" hangingPunct="1">
              <a:spcBef>
                <a:spcPts val="0"/>
              </a:spcBef>
              <a:spcAft>
                <a:spcPts val="0"/>
              </a:spcAft>
              <a:tabLst>
                <a:tab pos="1419225" algn="l"/>
              </a:tabLst>
            </a:pPr>
            <a:r>
              <a:rPr lang="en-US" b="1">
                <a:latin typeface="+mn-lt"/>
              </a:rPr>
              <a:t>Community </a:t>
            </a:r>
            <a:br>
              <a:rPr lang="en-US" b="1">
                <a:latin typeface="+mn-lt"/>
              </a:rPr>
            </a:br>
            <a:r>
              <a:rPr lang="en-US" b="1">
                <a:latin typeface="+mn-lt"/>
              </a:rPr>
              <a:t>Groups</a:t>
            </a:r>
          </a:p>
        </p:txBody>
      </p:sp>
      <p:sp>
        <p:nvSpPr>
          <p:cNvPr id="10" name="Oval 9">
            <a:extLst>
              <a:ext uri="{FF2B5EF4-FFF2-40B4-BE49-F238E27FC236}">
                <a16:creationId xmlns:a16="http://schemas.microsoft.com/office/drawing/2014/main" id="{669D958B-A8B0-1FC7-07B5-C98C5B1F5177}"/>
              </a:ext>
            </a:extLst>
          </p:cNvPr>
          <p:cNvSpPr/>
          <p:nvPr/>
        </p:nvSpPr>
        <p:spPr bwMode="auto">
          <a:xfrm>
            <a:off x="9199757" y="3768687"/>
            <a:ext cx="1793914" cy="1793913"/>
          </a:xfrm>
          <a:prstGeom prst="ellipse">
            <a:avLst/>
          </a:prstGeom>
          <a:noFill/>
          <a:ln w="38100">
            <a:solidFill>
              <a:schemeClr val="accent5"/>
            </a:solidFill>
          </a:ln>
          <a:effectLst/>
        </p:spPr>
        <p:txBody>
          <a:bodyPr wrap="none" lIns="0" tIns="0" rIns="0" bIns="0" rtlCol="0" anchor="ctr"/>
          <a:lstStyle/>
          <a:p>
            <a:pPr marL="9525" algn="ctr" eaLnBrk="1" fontAlgn="auto" hangingPunct="1">
              <a:spcBef>
                <a:spcPts val="0"/>
              </a:spcBef>
              <a:spcAft>
                <a:spcPts val="0"/>
              </a:spcAft>
              <a:tabLst>
                <a:tab pos="1419225" algn="l"/>
              </a:tabLst>
            </a:pPr>
            <a:r>
              <a:rPr lang="en-US" b="1">
                <a:latin typeface="+mn-lt"/>
              </a:rPr>
              <a:t>Nonprofits</a:t>
            </a:r>
          </a:p>
        </p:txBody>
      </p:sp>
      <p:sp>
        <p:nvSpPr>
          <p:cNvPr id="8" name="Oval 7">
            <a:extLst>
              <a:ext uri="{FF2B5EF4-FFF2-40B4-BE49-F238E27FC236}">
                <a16:creationId xmlns:a16="http://schemas.microsoft.com/office/drawing/2014/main" id="{F37ED966-93BE-F4CE-ED74-A2DA992A1919}"/>
              </a:ext>
            </a:extLst>
          </p:cNvPr>
          <p:cNvSpPr/>
          <p:nvPr/>
        </p:nvSpPr>
        <p:spPr bwMode="auto">
          <a:xfrm>
            <a:off x="9699753" y="2130862"/>
            <a:ext cx="1793914" cy="1793913"/>
          </a:xfrm>
          <a:prstGeom prst="ellipse">
            <a:avLst/>
          </a:prstGeom>
          <a:noFill/>
          <a:ln w="38100">
            <a:solidFill>
              <a:schemeClr val="accent3"/>
            </a:solidFill>
          </a:ln>
          <a:effectLst/>
        </p:spPr>
        <p:txBody>
          <a:bodyPr wrap="none" lIns="0" tIns="0" rIns="0" bIns="0" rtlCol="0" anchor="ctr"/>
          <a:lstStyle/>
          <a:p>
            <a:pPr marL="9525" algn="ctr" eaLnBrk="1" fontAlgn="auto" hangingPunct="1">
              <a:spcBef>
                <a:spcPts val="0"/>
              </a:spcBef>
              <a:spcAft>
                <a:spcPts val="0"/>
              </a:spcAft>
              <a:tabLst>
                <a:tab pos="1419225" algn="l"/>
              </a:tabLst>
            </a:pPr>
            <a:r>
              <a:rPr lang="en-US" b="1">
                <a:latin typeface="+mn-lt"/>
              </a:rPr>
              <a:t>Builders</a:t>
            </a:r>
          </a:p>
        </p:txBody>
      </p:sp>
      <p:sp>
        <p:nvSpPr>
          <p:cNvPr id="3" name="Oval 2">
            <a:extLst>
              <a:ext uri="{FF2B5EF4-FFF2-40B4-BE49-F238E27FC236}">
                <a16:creationId xmlns:a16="http://schemas.microsoft.com/office/drawing/2014/main" id="{32DA5800-625E-EDCF-D337-4A40DA974C64}"/>
              </a:ext>
            </a:extLst>
          </p:cNvPr>
          <p:cNvSpPr/>
          <p:nvPr/>
        </p:nvSpPr>
        <p:spPr bwMode="auto">
          <a:xfrm>
            <a:off x="8384060" y="1066881"/>
            <a:ext cx="1793914" cy="1793913"/>
          </a:xfrm>
          <a:prstGeom prst="ellipse">
            <a:avLst/>
          </a:prstGeom>
          <a:noFill/>
          <a:ln w="38100">
            <a:solidFill>
              <a:srgbClr val="009DDC"/>
            </a:solidFill>
          </a:ln>
          <a:effectLst/>
        </p:spPr>
        <p:txBody>
          <a:bodyPr wrap="none" lIns="0" tIns="0" rIns="0" bIns="0" rtlCol="0" anchor="ctr"/>
          <a:lstStyle/>
          <a:p>
            <a:pPr marL="9525" algn="ctr" eaLnBrk="1" fontAlgn="auto" hangingPunct="1">
              <a:spcBef>
                <a:spcPts val="0"/>
              </a:spcBef>
              <a:spcAft>
                <a:spcPts val="0"/>
              </a:spcAft>
              <a:tabLst>
                <a:tab pos="1419225" algn="l"/>
              </a:tabLst>
            </a:pPr>
            <a:r>
              <a:rPr lang="en-US" b="1" dirty="0">
                <a:latin typeface="+mn-lt"/>
              </a:rPr>
              <a:t>Local </a:t>
            </a:r>
            <a:br>
              <a:rPr lang="en-US" b="1" dirty="0">
                <a:latin typeface="+mn-lt"/>
              </a:rPr>
            </a:br>
            <a:r>
              <a:rPr lang="en-US" b="1" dirty="0">
                <a:latin typeface="+mn-lt"/>
              </a:rPr>
              <a:t>Governments</a:t>
            </a:r>
          </a:p>
        </p:txBody>
      </p:sp>
      <p:sp>
        <p:nvSpPr>
          <p:cNvPr id="4" name="Content Placeholder 3">
            <a:extLst>
              <a:ext uri="{FF2B5EF4-FFF2-40B4-BE49-F238E27FC236}">
                <a16:creationId xmlns:a16="http://schemas.microsoft.com/office/drawing/2014/main" id="{6BA4ED55-0A19-8B8E-A1AF-47C7EFB2B8EC}"/>
              </a:ext>
            </a:extLst>
          </p:cNvPr>
          <p:cNvSpPr>
            <a:spLocks noGrp="1"/>
          </p:cNvSpPr>
          <p:nvPr>
            <p:ph idx="1"/>
          </p:nvPr>
        </p:nvSpPr>
        <p:spPr>
          <a:xfrm>
            <a:off x="977097" y="2054225"/>
            <a:ext cx="5684960" cy="4351338"/>
          </a:xfrm>
        </p:spPr>
        <p:txBody>
          <a:bodyPr/>
          <a:lstStyle/>
          <a:p>
            <a:pPr>
              <a:lnSpc>
                <a:spcPct val="100000"/>
              </a:lnSpc>
              <a:buClr>
                <a:schemeClr val="tx1"/>
              </a:buClr>
            </a:pPr>
            <a:r>
              <a:rPr lang="en-US" sz="2400" dirty="0">
                <a:latin typeface="Arial"/>
                <a:cs typeface="Arial"/>
              </a:rPr>
              <a:t>Learn from each other and explore new approaches to shared challenges</a:t>
            </a:r>
          </a:p>
          <a:p>
            <a:pPr>
              <a:lnSpc>
                <a:spcPct val="100000"/>
              </a:lnSpc>
              <a:buClr>
                <a:schemeClr val="tx1"/>
              </a:buClr>
            </a:pPr>
            <a:r>
              <a:rPr lang="en-US" sz="2400" dirty="0">
                <a:latin typeface="Arial"/>
                <a:cs typeface="Arial"/>
              </a:rPr>
              <a:t>Leverage resources and do more with less</a:t>
            </a:r>
          </a:p>
          <a:p>
            <a:pPr>
              <a:lnSpc>
                <a:spcPct val="100000"/>
              </a:lnSpc>
              <a:buClr>
                <a:schemeClr val="tx1"/>
              </a:buClr>
            </a:pPr>
            <a:r>
              <a:rPr lang="en-US" sz="2400" dirty="0">
                <a:latin typeface="Arial"/>
                <a:cs typeface="Arial"/>
              </a:rPr>
              <a:t>Bring together home builders, community groups, finance experts, nonprofits and local governments</a:t>
            </a:r>
          </a:p>
          <a:p>
            <a:pPr>
              <a:lnSpc>
                <a:spcPct val="100000"/>
              </a:lnSpc>
              <a:buClr>
                <a:schemeClr val="tx1"/>
              </a:buClr>
            </a:pPr>
            <a:r>
              <a:rPr lang="en-US" sz="2400" dirty="0">
                <a:latin typeface="Arial"/>
                <a:cs typeface="Arial"/>
              </a:rPr>
              <a:t>Strengthen our regional ecosystem to achieve the change we want to see</a:t>
            </a:r>
          </a:p>
        </p:txBody>
      </p:sp>
      <p:sp>
        <p:nvSpPr>
          <p:cNvPr id="2" name="Title 1">
            <a:extLst>
              <a:ext uri="{FF2B5EF4-FFF2-40B4-BE49-F238E27FC236}">
                <a16:creationId xmlns:a16="http://schemas.microsoft.com/office/drawing/2014/main" id="{1D57F48A-1E78-4A46-4E85-8379E32DA819}"/>
              </a:ext>
            </a:extLst>
          </p:cNvPr>
          <p:cNvSpPr>
            <a:spLocks noGrp="1"/>
          </p:cNvSpPr>
          <p:nvPr>
            <p:ph type="title"/>
          </p:nvPr>
        </p:nvSpPr>
        <p:spPr>
          <a:xfrm>
            <a:off x="977096" y="787078"/>
            <a:ext cx="5913561" cy="903610"/>
          </a:xfrm>
        </p:spPr>
        <p:txBody>
          <a:bodyPr/>
          <a:lstStyle/>
          <a:p>
            <a:r>
              <a:rPr lang="en-US" dirty="0"/>
              <a:t>We can be more effective if we work together</a:t>
            </a:r>
          </a:p>
        </p:txBody>
      </p:sp>
    </p:spTree>
    <p:extLst>
      <p:ext uri="{BB962C8B-B14F-4D97-AF65-F5344CB8AC3E}">
        <p14:creationId xmlns:p14="http://schemas.microsoft.com/office/powerpoint/2010/main" val="1937703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BAD85-768B-03B4-AAAF-3AFBD864156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B32E6B-1CD3-5B2E-97B2-3566F732FE72}"/>
              </a:ext>
            </a:extLst>
          </p:cNvPr>
          <p:cNvSpPr>
            <a:spLocks noGrp="1"/>
          </p:cNvSpPr>
          <p:nvPr>
            <p:ph idx="1"/>
          </p:nvPr>
        </p:nvSpPr>
        <p:spPr>
          <a:xfrm>
            <a:off x="977096" y="1696536"/>
            <a:ext cx="10515600" cy="4351338"/>
          </a:xfrm>
        </p:spPr>
        <p:txBody>
          <a:bodyPr/>
          <a:lstStyle/>
          <a:p>
            <a:pPr marL="0" indent="0">
              <a:buNone/>
            </a:pPr>
            <a:r>
              <a:rPr lang="en-US" sz="1800" b="1" dirty="0">
                <a:highlight>
                  <a:srgbClr val="FFFF00"/>
                </a:highlight>
              </a:rPr>
              <a:t>NOTE TO USER: DELETE THIS SLIDE FROM YOUR FINAL PRESENTATION</a:t>
            </a:r>
          </a:p>
          <a:p>
            <a:pPr marL="0" indent="0">
              <a:buNone/>
            </a:pPr>
            <a:r>
              <a:rPr lang="en-US" sz="1800" b="1" dirty="0">
                <a:solidFill>
                  <a:srgbClr val="04244D"/>
                </a:solidFill>
                <a:latin typeface="Arial"/>
                <a:cs typeface="Arial"/>
              </a:rPr>
              <a:t>Customizing the Template</a:t>
            </a:r>
          </a:p>
          <a:p>
            <a:pPr marL="285750" indent="-285750">
              <a:lnSpc>
                <a:spcPct val="100000"/>
              </a:lnSpc>
            </a:pPr>
            <a:r>
              <a:rPr lang="en-US" sz="1800" b="1" dirty="0">
                <a:latin typeface="Arial"/>
                <a:cs typeface="Arial"/>
              </a:rPr>
              <a:t>ADD</a:t>
            </a:r>
            <a:r>
              <a:rPr lang="en-US" sz="1800" dirty="0">
                <a:latin typeface="Arial"/>
                <a:cs typeface="Arial"/>
              </a:rPr>
              <a:t> your jurisdiction's or organization’s name and logo to the title slide along with info about the time/date of your presentation.</a:t>
            </a:r>
            <a:endParaRPr lang="en-US" dirty="0"/>
          </a:p>
          <a:p>
            <a:pPr marL="285750" indent="-285750">
              <a:lnSpc>
                <a:spcPct val="100000"/>
              </a:lnSpc>
            </a:pPr>
            <a:r>
              <a:rPr lang="en-US" sz="1800" b="1" dirty="0">
                <a:latin typeface="Arial"/>
                <a:cs typeface="Arial"/>
              </a:rPr>
              <a:t>DELETE</a:t>
            </a:r>
            <a:r>
              <a:rPr lang="en-US" sz="1800" dirty="0">
                <a:latin typeface="Arial"/>
                <a:cs typeface="Arial"/>
              </a:rPr>
              <a:t> this and the previous slide as well as any other slides that are not pertinent to your audience or your jurisdiction.</a:t>
            </a:r>
          </a:p>
          <a:p>
            <a:pPr marL="285750" indent="-285750">
              <a:lnSpc>
                <a:spcPct val="100000"/>
              </a:lnSpc>
            </a:pPr>
            <a:r>
              <a:rPr lang="en-US" sz="1800" b="1" dirty="0">
                <a:latin typeface="Arial"/>
                <a:cs typeface="Arial"/>
              </a:rPr>
              <a:t>MODIFY</a:t>
            </a:r>
            <a:r>
              <a:rPr lang="en-US" sz="1800" dirty="0">
                <a:latin typeface="Arial"/>
                <a:cs typeface="Arial"/>
              </a:rPr>
              <a:t> specific terms, photos, and content to ensure it reflects your jurisdiction/organization’s or audience’s perspectives and priorities. Replace the photos with images of places, people and housing that will resonate with your audience. </a:t>
            </a:r>
          </a:p>
          <a:p>
            <a:pPr marL="742950" lvl="1" indent="-285750">
              <a:lnSpc>
                <a:spcPct val="100000"/>
              </a:lnSpc>
            </a:pPr>
            <a:r>
              <a:rPr lang="en-US" sz="1800" b="1" dirty="0">
                <a:latin typeface="Arial"/>
                <a:cs typeface="Arial"/>
              </a:rPr>
              <a:t>To change photos: </a:t>
            </a:r>
            <a:r>
              <a:rPr lang="en-US" sz="1800" dirty="0">
                <a:latin typeface="Arial"/>
                <a:cs typeface="Arial"/>
              </a:rPr>
              <a:t>right click on the image you want to change and select “Change picture.”</a:t>
            </a:r>
            <a:r>
              <a:rPr lang="en-US" sz="1800" b="1" dirty="0">
                <a:latin typeface="Arial"/>
                <a:cs typeface="Arial"/>
              </a:rPr>
              <a:t> </a:t>
            </a:r>
          </a:p>
          <a:p>
            <a:pPr marL="742950" lvl="1" indent="-285750">
              <a:lnSpc>
                <a:spcPct val="100000"/>
              </a:lnSpc>
            </a:pPr>
            <a:r>
              <a:rPr lang="en-US" sz="1800" b="1" dirty="0">
                <a:latin typeface="Arial"/>
                <a:cs typeface="Arial"/>
              </a:rPr>
              <a:t>To adjust image size: </a:t>
            </a:r>
            <a:r>
              <a:rPr lang="en-US" sz="1800" dirty="0">
                <a:latin typeface="Arial"/>
                <a:cs typeface="Arial"/>
              </a:rPr>
              <a:t>right click and choose “Crop.”</a:t>
            </a:r>
            <a:endParaRPr lang="en-US" sz="1800" dirty="0"/>
          </a:p>
          <a:p>
            <a:pPr marL="285750" indent="-285750">
              <a:lnSpc>
                <a:spcPct val="100000"/>
              </a:lnSpc>
              <a:buFont typeface="Arial" panose="020B0604020202020204" pitchFamily="34" charset="0"/>
              <a:buChar char="•"/>
            </a:pPr>
            <a:r>
              <a:rPr lang="en-US" sz="1800" b="1" dirty="0"/>
              <a:t>ADD</a:t>
            </a:r>
            <a:r>
              <a:rPr lang="en-US" sz="1800" dirty="0"/>
              <a:t> slides that provide more information about local strategies and priorities to address the housing challenges specific to your community.</a:t>
            </a:r>
            <a:endParaRPr lang="en-US" sz="2400" dirty="0"/>
          </a:p>
          <a:p>
            <a:pPr marL="0" indent="0">
              <a:buNone/>
            </a:pPr>
            <a:endParaRPr lang="en-US" b="1" dirty="0">
              <a:highlight>
                <a:srgbClr val="FFFF00"/>
              </a:highlight>
            </a:endParaRPr>
          </a:p>
        </p:txBody>
      </p:sp>
      <p:sp>
        <p:nvSpPr>
          <p:cNvPr id="7" name="Title 1">
            <a:extLst>
              <a:ext uri="{FF2B5EF4-FFF2-40B4-BE49-F238E27FC236}">
                <a16:creationId xmlns:a16="http://schemas.microsoft.com/office/drawing/2014/main" id="{2F6717B9-E87B-FFE9-6537-A421B2D8180F}"/>
              </a:ext>
            </a:extLst>
          </p:cNvPr>
          <p:cNvSpPr txBox="1">
            <a:spLocks noGrp="1"/>
          </p:cNvSpPr>
          <p:nvPr>
            <p:ph type="title" idx="4294967295"/>
          </p:nvPr>
        </p:nvSpPr>
        <p:spPr bwMode="auto">
          <a:xfrm>
            <a:off x="977096" y="637721"/>
            <a:ext cx="10515600" cy="90361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0" fontAlgn="base" hangingPunct="0">
              <a:lnSpc>
                <a:spcPct val="90000"/>
              </a:lnSpc>
              <a:spcBef>
                <a:spcPct val="0"/>
              </a:spcBef>
              <a:spcAft>
                <a:spcPct val="0"/>
              </a:spcAft>
              <a:defRPr sz="4400" b="1" kern="1200">
                <a:solidFill>
                  <a:schemeClr val="tx1"/>
                </a:solidFill>
                <a:latin typeface="Arial Narrow" panose="020B0606020202030204" pitchFamily="34" charset="0"/>
                <a:ea typeface="+mj-ea"/>
                <a:cs typeface="+mj-cs"/>
              </a:defRPr>
            </a:lvl1pPr>
            <a:lvl2pPr algn="l" rtl="0" eaLnBrk="0" fontAlgn="base" hangingPunct="0">
              <a:lnSpc>
                <a:spcPct val="90000"/>
              </a:lnSpc>
              <a:spcBef>
                <a:spcPct val="0"/>
              </a:spcBef>
              <a:spcAft>
                <a:spcPct val="0"/>
              </a:spcAft>
              <a:defRPr sz="4400" b="1">
                <a:solidFill>
                  <a:schemeClr val="tx1"/>
                </a:solidFill>
                <a:latin typeface="Arial Narrow" panose="020B0606020202030204" pitchFamily="34" charset="0"/>
              </a:defRPr>
            </a:lvl2pPr>
            <a:lvl3pPr algn="l" rtl="0" eaLnBrk="0" fontAlgn="base" hangingPunct="0">
              <a:lnSpc>
                <a:spcPct val="90000"/>
              </a:lnSpc>
              <a:spcBef>
                <a:spcPct val="0"/>
              </a:spcBef>
              <a:spcAft>
                <a:spcPct val="0"/>
              </a:spcAft>
              <a:defRPr sz="4400" b="1">
                <a:solidFill>
                  <a:schemeClr val="tx1"/>
                </a:solidFill>
                <a:latin typeface="Arial Narrow" panose="020B0606020202030204" pitchFamily="34" charset="0"/>
              </a:defRPr>
            </a:lvl3pPr>
            <a:lvl4pPr algn="l" rtl="0" eaLnBrk="0" fontAlgn="base" hangingPunct="0">
              <a:lnSpc>
                <a:spcPct val="90000"/>
              </a:lnSpc>
              <a:spcBef>
                <a:spcPct val="0"/>
              </a:spcBef>
              <a:spcAft>
                <a:spcPct val="0"/>
              </a:spcAft>
              <a:defRPr sz="4400" b="1">
                <a:solidFill>
                  <a:schemeClr val="tx1"/>
                </a:solidFill>
                <a:latin typeface="Arial Narrow" panose="020B0606020202030204" pitchFamily="34" charset="0"/>
              </a:defRPr>
            </a:lvl4pPr>
            <a:lvl5pPr algn="l" rtl="0" eaLnBrk="0" fontAlgn="base" hangingPunct="0">
              <a:lnSpc>
                <a:spcPct val="90000"/>
              </a:lnSpc>
              <a:spcBef>
                <a:spcPct val="0"/>
              </a:spcBef>
              <a:spcAft>
                <a:spcPct val="0"/>
              </a:spcAft>
              <a:defRPr sz="4400" b="1">
                <a:solidFill>
                  <a:schemeClr val="tx1"/>
                </a:solidFill>
                <a:latin typeface="Arial Narrow" panose="020B0606020202030204" pitchFamily="34" charset="0"/>
              </a:defRPr>
            </a:lvl5pPr>
            <a:lvl6pPr marL="457200" algn="l" rtl="0" fontAlgn="base">
              <a:lnSpc>
                <a:spcPct val="90000"/>
              </a:lnSpc>
              <a:spcBef>
                <a:spcPct val="0"/>
              </a:spcBef>
              <a:spcAft>
                <a:spcPct val="0"/>
              </a:spcAft>
              <a:defRPr sz="4400">
                <a:solidFill>
                  <a:schemeClr val="tx1"/>
                </a:solidFill>
                <a:latin typeface="Raleway" pitchFamily="2" charset="0"/>
              </a:defRPr>
            </a:lvl6pPr>
            <a:lvl7pPr marL="914400" algn="l" rtl="0" fontAlgn="base">
              <a:lnSpc>
                <a:spcPct val="90000"/>
              </a:lnSpc>
              <a:spcBef>
                <a:spcPct val="0"/>
              </a:spcBef>
              <a:spcAft>
                <a:spcPct val="0"/>
              </a:spcAft>
              <a:defRPr sz="4400">
                <a:solidFill>
                  <a:schemeClr val="tx1"/>
                </a:solidFill>
                <a:latin typeface="Raleway" pitchFamily="2" charset="0"/>
              </a:defRPr>
            </a:lvl7pPr>
            <a:lvl8pPr marL="1371600" algn="l" rtl="0" fontAlgn="base">
              <a:lnSpc>
                <a:spcPct val="90000"/>
              </a:lnSpc>
              <a:spcBef>
                <a:spcPct val="0"/>
              </a:spcBef>
              <a:spcAft>
                <a:spcPct val="0"/>
              </a:spcAft>
              <a:defRPr sz="4400">
                <a:solidFill>
                  <a:schemeClr val="tx1"/>
                </a:solidFill>
                <a:latin typeface="Raleway" pitchFamily="2" charset="0"/>
              </a:defRPr>
            </a:lvl8pPr>
            <a:lvl9pPr marL="1828800" algn="l" rtl="0" fontAlgn="base">
              <a:lnSpc>
                <a:spcPct val="90000"/>
              </a:lnSpc>
              <a:spcBef>
                <a:spcPct val="0"/>
              </a:spcBef>
              <a:spcAft>
                <a:spcPct val="0"/>
              </a:spcAft>
              <a:defRPr sz="4400">
                <a:solidFill>
                  <a:schemeClr val="tx1"/>
                </a:solidFill>
                <a:latin typeface="Raleway"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91C5"/>
                </a:solidFill>
                <a:effectLst/>
                <a:uLnTx/>
                <a:uFillTx/>
                <a:latin typeface="Arial Narrow"/>
                <a:ea typeface="+mj-ea"/>
                <a:cs typeface="+mj-cs"/>
              </a:rPr>
              <a:t>Why Housing Matters </a:t>
            </a:r>
            <a:r>
              <a:rPr kumimoji="0" lang="en-US" sz="2400" b="1" i="0" u="none" strike="noStrike" kern="1200" cap="none" spc="0" normalizeH="0" baseline="0" noProof="0" dirty="0">
                <a:ln>
                  <a:noFill/>
                </a:ln>
                <a:solidFill>
                  <a:srgbClr val="0091C5"/>
                </a:solidFill>
                <a:effectLst/>
                <a:uLnTx/>
                <a:uFillTx/>
                <a:latin typeface="Arial Narrow"/>
                <a:ea typeface="+mj-ea"/>
                <a:cs typeface="+mj-cs"/>
              </a:rPr>
              <a:t>PRESENTATION TEMPLATE continued</a:t>
            </a:r>
            <a:br>
              <a:rPr kumimoji="0" lang="en-US" sz="2400" b="1" i="0" u="none" strike="noStrike" kern="1200" cap="none" spc="0" normalizeH="0" baseline="0" noProof="0" dirty="0">
                <a:ln>
                  <a:noFill/>
                </a:ln>
                <a:solidFill>
                  <a:srgbClr val="0091C5"/>
                </a:solidFill>
                <a:effectLst/>
                <a:uLnTx/>
                <a:uFillTx/>
                <a:latin typeface="Arial Narrow"/>
                <a:ea typeface="+mj-ea"/>
                <a:cs typeface="+mj-cs"/>
              </a:rPr>
            </a:br>
            <a:r>
              <a:rPr kumimoji="0" lang="en-US" sz="2000" b="1" i="0" u="none" strike="noStrike" kern="1200" cap="none" spc="0" normalizeH="0" baseline="0" noProof="0" dirty="0">
                <a:ln>
                  <a:noFill/>
                </a:ln>
                <a:solidFill>
                  <a:srgbClr val="04244D"/>
                </a:solidFill>
                <a:effectLst/>
                <a:uLnTx/>
                <a:uFillTx/>
                <a:latin typeface="Arial Narrow"/>
                <a:ea typeface="+mj-ea"/>
                <a:cs typeface="+mj-cs"/>
              </a:rPr>
              <a:t>DRCOG Regional Housing Strategy / Tools for Talking About Housing</a:t>
            </a:r>
            <a:endParaRPr kumimoji="0" lang="en-US" sz="2000" b="0" i="0" u="none" strike="noStrike" kern="1200" cap="none" spc="0" normalizeH="0" baseline="0" noProof="0" dirty="0">
              <a:ln>
                <a:noFill/>
              </a:ln>
              <a:solidFill>
                <a:srgbClr val="000000"/>
              </a:solidFill>
              <a:effectLst/>
              <a:uLnTx/>
              <a:uFillTx/>
              <a:latin typeface="Arial Narrow"/>
              <a:ea typeface="+mj-ea"/>
              <a:cs typeface="+mj-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Arial Narrow"/>
              <a:ea typeface="+mj-ea"/>
              <a:cs typeface="+mj-cs"/>
            </a:endParaRPr>
          </a:p>
        </p:txBody>
      </p:sp>
      <p:cxnSp>
        <p:nvCxnSpPr>
          <p:cNvPr id="10" name="Straight Arrow Connector 9">
            <a:extLst>
              <a:ext uri="{FF2B5EF4-FFF2-40B4-BE49-F238E27FC236}">
                <a16:creationId xmlns:a16="http://schemas.microsoft.com/office/drawing/2014/main" id="{98885C96-BD09-9DE6-2A2A-C9BA12ED25A1}"/>
              </a:ext>
              <a:ext uri="{C183D7F6-B498-43B3-948B-1728B52AA6E4}">
                <adec:decorative xmlns:adec="http://schemas.microsoft.com/office/drawing/2017/decorative" val="1"/>
              </a:ext>
            </a:extLst>
          </p:cNvPr>
          <p:cNvCxnSpPr/>
          <p:nvPr/>
        </p:nvCxnSpPr>
        <p:spPr>
          <a:xfrm flipV="1">
            <a:off x="1083734" y="1405467"/>
            <a:ext cx="10176933" cy="16933"/>
          </a:xfrm>
          <a:prstGeom prst="straightConnector1">
            <a:avLst/>
          </a:prstGeom>
          <a:ln w="57150">
            <a:solidFill>
              <a:srgbClr val="0091C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563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8480A-6F89-4B2D-5119-D4FAF3F148BE}"/>
            </a:ext>
          </a:extLst>
        </p:cNvPr>
        <p:cNvGrpSpPr/>
        <p:nvPr/>
      </p:nvGrpSpPr>
      <p:grpSpPr>
        <a:xfrm>
          <a:off x="0" y="0"/>
          <a:ext cx="0" cy="0"/>
          <a:chOff x="0" y="0"/>
          <a:chExt cx="0" cy="0"/>
        </a:xfrm>
      </p:grpSpPr>
      <p:pic>
        <p:nvPicPr>
          <p:cNvPr id="4" name="Picture Placeholder 18" descr="Transit center in Colorado">
            <a:extLst>
              <a:ext uri="{FF2B5EF4-FFF2-40B4-BE49-F238E27FC236}">
                <a16:creationId xmlns:a16="http://schemas.microsoft.com/office/drawing/2014/main" id="{ED31F29B-60FB-DF89-CD8E-8133F3111046}"/>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brightnessContrast bright="25000"/>
                    </a14:imgEffect>
                  </a14:imgLayer>
                </a14:imgProps>
              </a:ext>
            </a:extLst>
          </a:blip>
          <a:srcRect l="37027" t="43" r="6845" b="-43"/>
          <a:stretch>
            <a:fillRect/>
          </a:stretch>
        </p:blipFill>
        <p:spPr>
          <a:xfrm>
            <a:off x="6404658" y="-21433"/>
            <a:ext cx="5787342" cy="6882369"/>
          </a:xfrm>
        </p:spPr>
      </p:pic>
      <p:sp>
        <p:nvSpPr>
          <p:cNvPr id="30" name="Content Placeholder 29">
            <a:extLst>
              <a:ext uri="{FF2B5EF4-FFF2-40B4-BE49-F238E27FC236}">
                <a16:creationId xmlns:a16="http://schemas.microsoft.com/office/drawing/2014/main" id="{A0B38526-3D7E-0C98-F0C0-EAD217D2B797}"/>
              </a:ext>
            </a:extLst>
          </p:cNvPr>
          <p:cNvSpPr>
            <a:spLocks noGrp="1"/>
          </p:cNvSpPr>
          <p:nvPr>
            <p:ph idx="1"/>
          </p:nvPr>
        </p:nvSpPr>
        <p:spPr>
          <a:xfrm>
            <a:off x="395936" y="2356018"/>
            <a:ext cx="6008722" cy="4351338"/>
          </a:xfrm>
        </p:spPr>
        <p:txBody>
          <a:bodyPr/>
          <a:lstStyle/>
          <a:p>
            <a:pPr>
              <a:lnSpc>
                <a:spcPct val="100000"/>
              </a:lnSpc>
            </a:pPr>
            <a:r>
              <a:rPr lang="en-US" sz="2400">
                <a:latin typeface="Arial"/>
                <a:cs typeface="Arial"/>
              </a:rPr>
              <a:t>By working together, we can get more done and make a bigger difference</a:t>
            </a:r>
          </a:p>
          <a:p>
            <a:pPr>
              <a:lnSpc>
                <a:spcPct val="100000"/>
              </a:lnSpc>
            </a:pPr>
            <a:r>
              <a:rPr lang="en-US" sz="2400">
                <a:latin typeface="Arial"/>
                <a:cs typeface="Arial"/>
              </a:rPr>
              <a:t>Coordinating efforts allows us to plan for housing in ways that reflect the needs of our local community as well as the region</a:t>
            </a:r>
          </a:p>
          <a:p>
            <a:pPr>
              <a:lnSpc>
                <a:spcPct val="100000"/>
              </a:lnSpc>
            </a:pPr>
            <a:r>
              <a:rPr lang="en-US" sz="2400"/>
              <a:t>When communities work together, we can share ideas and resources and create better, smarter solutions</a:t>
            </a:r>
          </a:p>
        </p:txBody>
      </p:sp>
      <p:sp>
        <p:nvSpPr>
          <p:cNvPr id="14" name="Title 10">
            <a:extLst>
              <a:ext uri="{FF2B5EF4-FFF2-40B4-BE49-F238E27FC236}">
                <a16:creationId xmlns:a16="http://schemas.microsoft.com/office/drawing/2014/main" id="{0C69CF3A-448A-415F-A465-B5A043739A23}"/>
              </a:ext>
            </a:extLst>
          </p:cNvPr>
          <p:cNvSpPr>
            <a:spLocks noGrp="1"/>
          </p:cNvSpPr>
          <p:nvPr>
            <p:ph type="title"/>
          </p:nvPr>
        </p:nvSpPr>
        <p:spPr>
          <a:xfrm>
            <a:off x="395936" y="973569"/>
            <a:ext cx="6300959" cy="903610"/>
          </a:xfrm>
        </p:spPr>
        <p:txBody>
          <a:bodyPr/>
          <a:lstStyle/>
          <a:p>
            <a:r>
              <a:rPr lang="en-US" altLang="en-US" sz="4000">
                <a:latin typeface="Arial Narrow"/>
              </a:rPr>
              <a:t>A regional strategy can support local action and collaboration</a:t>
            </a:r>
          </a:p>
        </p:txBody>
      </p:sp>
    </p:spTree>
    <p:extLst>
      <p:ext uri="{BB962C8B-B14F-4D97-AF65-F5344CB8AC3E}">
        <p14:creationId xmlns:p14="http://schemas.microsoft.com/office/powerpoint/2010/main" val="1794993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0953D-F780-2B07-3C1D-38D1F05E5214}"/>
            </a:ext>
          </a:extLst>
        </p:cNvPr>
        <p:cNvGrpSpPr/>
        <p:nvPr/>
      </p:nvGrpSpPr>
      <p:grpSpPr>
        <a:xfrm>
          <a:off x="0" y="0"/>
          <a:ext cx="0" cy="0"/>
          <a:chOff x="0" y="0"/>
          <a:chExt cx="0" cy="0"/>
        </a:xfrm>
      </p:grpSpPr>
      <p:pic>
        <p:nvPicPr>
          <p:cNvPr id="26" name="Graphic 25">
            <a:extLst>
              <a:ext uri="{FF2B5EF4-FFF2-40B4-BE49-F238E27FC236}">
                <a16:creationId xmlns:a16="http://schemas.microsoft.com/office/drawing/2014/main" id="{EC41E5A5-695A-2983-D0E9-07029388AF9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366" y="1694368"/>
            <a:ext cx="986887" cy="986887"/>
          </a:xfrm>
          <a:prstGeom prst="rect">
            <a:avLst/>
          </a:prstGeom>
        </p:spPr>
      </p:pic>
      <p:grpSp>
        <p:nvGrpSpPr>
          <p:cNvPr id="47" name="Group 46">
            <a:extLst>
              <a:ext uri="{FF2B5EF4-FFF2-40B4-BE49-F238E27FC236}">
                <a16:creationId xmlns:a16="http://schemas.microsoft.com/office/drawing/2014/main" id="{9269FE37-41BE-9686-7D94-AA59EA514F41}"/>
              </a:ext>
              <a:ext uri="{C183D7F6-B498-43B3-948B-1728B52AA6E4}">
                <adec:decorative xmlns:adec="http://schemas.microsoft.com/office/drawing/2017/decorative" val="1"/>
              </a:ext>
            </a:extLst>
          </p:cNvPr>
          <p:cNvGrpSpPr/>
          <p:nvPr/>
        </p:nvGrpSpPr>
        <p:grpSpPr>
          <a:xfrm>
            <a:off x="994799" y="3097240"/>
            <a:ext cx="1015157" cy="986887"/>
            <a:chOff x="3287093" y="4318511"/>
            <a:chExt cx="981263" cy="981397"/>
          </a:xfrm>
        </p:grpSpPr>
        <p:sp>
          <p:nvSpPr>
            <p:cNvPr id="48" name="Freeform: Shape 47">
              <a:extLst>
                <a:ext uri="{FF2B5EF4-FFF2-40B4-BE49-F238E27FC236}">
                  <a16:creationId xmlns:a16="http://schemas.microsoft.com/office/drawing/2014/main" id="{8A4913AB-D1C7-2090-7A56-AF58728EEBC6}"/>
                </a:ext>
              </a:extLst>
            </p:cNvPr>
            <p:cNvSpPr/>
            <p:nvPr/>
          </p:nvSpPr>
          <p:spPr>
            <a:xfrm>
              <a:off x="3551749" y="4318511"/>
              <a:ext cx="451807" cy="477201"/>
            </a:xfrm>
            <a:custGeom>
              <a:avLst/>
              <a:gdLst>
                <a:gd name="connsiteX0" fmla="*/ 445701 w 451807"/>
                <a:gd name="connsiteY0" fmla="*/ 296242 h 477201"/>
                <a:gd name="connsiteX1" fmla="*/ 410705 w 451807"/>
                <a:gd name="connsiteY1" fmla="*/ 273827 h 477201"/>
                <a:gd name="connsiteX2" fmla="*/ 414188 w 451807"/>
                <a:gd name="connsiteY2" fmla="*/ 238462 h 477201"/>
                <a:gd name="connsiteX3" fmla="*/ 410705 w 451807"/>
                <a:gd name="connsiteY3" fmla="*/ 201705 h 477201"/>
                <a:gd name="connsiteX4" fmla="*/ 445004 w 451807"/>
                <a:gd name="connsiteY4" fmla="*/ 179659 h 477201"/>
                <a:gd name="connsiteX5" fmla="*/ 450946 w 451807"/>
                <a:gd name="connsiteY5" fmla="*/ 165644 h 477201"/>
                <a:gd name="connsiteX6" fmla="*/ 433776 w 451807"/>
                <a:gd name="connsiteY6" fmla="*/ 121183 h 477201"/>
                <a:gd name="connsiteX7" fmla="*/ 404722 w 451807"/>
                <a:gd name="connsiteY7" fmla="*/ 84098 h 477201"/>
                <a:gd name="connsiteX8" fmla="*/ 390011 w 451807"/>
                <a:gd name="connsiteY8" fmla="*/ 81639 h 477201"/>
                <a:gd name="connsiteX9" fmla="*/ 353254 w 451807"/>
                <a:gd name="connsiteY9" fmla="*/ 99833 h 477201"/>
                <a:gd name="connsiteX10" fmla="*/ 284656 w 451807"/>
                <a:gd name="connsiteY10" fmla="*/ 59593 h 477201"/>
                <a:gd name="connsiteX11" fmla="*/ 282198 w 451807"/>
                <a:gd name="connsiteY11" fmla="*/ 18655 h 477201"/>
                <a:gd name="connsiteX12" fmla="*/ 272732 w 451807"/>
                <a:gd name="connsiteY12" fmla="*/ 7099 h 477201"/>
                <a:gd name="connsiteX13" fmla="*/ 178932 w 451807"/>
                <a:gd name="connsiteY13" fmla="*/ 7099 h 477201"/>
                <a:gd name="connsiteX14" fmla="*/ 169835 w 451807"/>
                <a:gd name="connsiteY14" fmla="*/ 18655 h 477201"/>
                <a:gd name="connsiteX15" fmla="*/ 167377 w 451807"/>
                <a:gd name="connsiteY15" fmla="*/ 59593 h 477201"/>
                <a:gd name="connsiteX16" fmla="*/ 99107 w 451807"/>
                <a:gd name="connsiteY16" fmla="*/ 99833 h 477201"/>
                <a:gd name="connsiteX17" fmla="*/ 62022 w 451807"/>
                <a:gd name="connsiteY17" fmla="*/ 81639 h 477201"/>
                <a:gd name="connsiteX18" fmla="*/ 46983 w 451807"/>
                <a:gd name="connsiteY18" fmla="*/ 84098 h 477201"/>
                <a:gd name="connsiteX19" fmla="*/ 18298 w 451807"/>
                <a:gd name="connsiteY19" fmla="*/ 121183 h 477201"/>
                <a:gd name="connsiteX20" fmla="*/ 1128 w 451807"/>
                <a:gd name="connsiteY20" fmla="*/ 165644 h 477201"/>
                <a:gd name="connsiteX21" fmla="*/ 7070 w 451807"/>
                <a:gd name="connsiteY21" fmla="*/ 179659 h 477201"/>
                <a:gd name="connsiteX22" fmla="*/ 41369 w 451807"/>
                <a:gd name="connsiteY22" fmla="*/ 201705 h 477201"/>
                <a:gd name="connsiteX23" fmla="*/ 37517 w 451807"/>
                <a:gd name="connsiteY23" fmla="*/ 238462 h 477201"/>
                <a:gd name="connsiteX24" fmla="*/ 41000 w 451807"/>
                <a:gd name="connsiteY24" fmla="*/ 273827 h 477201"/>
                <a:gd name="connsiteX25" fmla="*/ 6332 w 451807"/>
                <a:gd name="connsiteY25" fmla="*/ 296242 h 477201"/>
                <a:gd name="connsiteX26" fmla="*/ 390 w 451807"/>
                <a:gd name="connsiteY26" fmla="*/ 309887 h 477201"/>
                <a:gd name="connsiteX27" fmla="*/ 16823 w 451807"/>
                <a:gd name="connsiteY27" fmla="*/ 354349 h 477201"/>
                <a:gd name="connsiteX28" fmla="*/ 45876 w 451807"/>
                <a:gd name="connsiteY28" fmla="*/ 392172 h 477201"/>
                <a:gd name="connsiteX29" fmla="*/ 60587 w 451807"/>
                <a:gd name="connsiteY29" fmla="*/ 394630 h 477201"/>
                <a:gd name="connsiteX30" fmla="*/ 97673 w 451807"/>
                <a:gd name="connsiteY30" fmla="*/ 376764 h 477201"/>
                <a:gd name="connsiteX31" fmla="*/ 167336 w 451807"/>
                <a:gd name="connsiteY31" fmla="*/ 417373 h 477201"/>
                <a:gd name="connsiteX32" fmla="*/ 169794 w 451807"/>
                <a:gd name="connsiteY32" fmla="*/ 458310 h 477201"/>
                <a:gd name="connsiteX33" fmla="*/ 178891 w 451807"/>
                <a:gd name="connsiteY33" fmla="*/ 470194 h 477201"/>
                <a:gd name="connsiteX34" fmla="*/ 226139 w 451807"/>
                <a:gd name="connsiteY34" fmla="*/ 477201 h 477201"/>
                <a:gd name="connsiteX35" fmla="*/ 272691 w 451807"/>
                <a:gd name="connsiteY35" fmla="*/ 470194 h 477201"/>
                <a:gd name="connsiteX36" fmla="*/ 282157 w 451807"/>
                <a:gd name="connsiteY36" fmla="*/ 458310 h 477201"/>
                <a:gd name="connsiteX37" fmla="*/ 284615 w 451807"/>
                <a:gd name="connsiteY37" fmla="*/ 417373 h 477201"/>
                <a:gd name="connsiteX38" fmla="*/ 353909 w 451807"/>
                <a:gd name="connsiteY38" fmla="*/ 376764 h 477201"/>
                <a:gd name="connsiteX39" fmla="*/ 391363 w 451807"/>
                <a:gd name="connsiteY39" fmla="*/ 394630 h 477201"/>
                <a:gd name="connsiteX40" fmla="*/ 406075 w 451807"/>
                <a:gd name="connsiteY40" fmla="*/ 392172 h 477201"/>
                <a:gd name="connsiteX41" fmla="*/ 434759 w 451807"/>
                <a:gd name="connsiteY41" fmla="*/ 354349 h 477201"/>
                <a:gd name="connsiteX42" fmla="*/ 451560 w 451807"/>
                <a:gd name="connsiteY42" fmla="*/ 309887 h 477201"/>
                <a:gd name="connsiteX43" fmla="*/ 445619 w 451807"/>
                <a:gd name="connsiteY43" fmla="*/ 296242 h 477201"/>
                <a:gd name="connsiteX44" fmla="*/ 226221 w 451807"/>
                <a:gd name="connsiteY44" fmla="*/ 334761 h 477201"/>
                <a:gd name="connsiteX45" fmla="*/ 129636 w 451807"/>
                <a:gd name="connsiteY45" fmla="*/ 238503 h 477201"/>
                <a:gd name="connsiteX46" fmla="*/ 226221 w 451807"/>
                <a:gd name="connsiteY46" fmla="*/ 142246 h 477201"/>
                <a:gd name="connsiteX47" fmla="*/ 322479 w 451807"/>
                <a:gd name="connsiteY47" fmla="*/ 238503 h 477201"/>
                <a:gd name="connsiteX48" fmla="*/ 226221 w 451807"/>
                <a:gd name="connsiteY48" fmla="*/ 334761 h 47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51807" h="477201">
                  <a:moveTo>
                    <a:pt x="445701" y="296242"/>
                  </a:moveTo>
                  <a:lnTo>
                    <a:pt x="410705" y="273827"/>
                  </a:lnTo>
                  <a:cubicBezTo>
                    <a:pt x="413164" y="262271"/>
                    <a:pt x="414188" y="250387"/>
                    <a:pt x="414188" y="238462"/>
                  </a:cubicBezTo>
                  <a:cubicBezTo>
                    <a:pt x="414188" y="226538"/>
                    <a:pt x="413123" y="213957"/>
                    <a:pt x="410705" y="201705"/>
                  </a:cubicBezTo>
                  <a:lnTo>
                    <a:pt x="445004" y="179659"/>
                  </a:lnTo>
                  <a:cubicBezTo>
                    <a:pt x="449921" y="176503"/>
                    <a:pt x="452011" y="171258"/>
                    <a:pt x="450946" y="165644"/>
                  </a:cubicBezTo>
                  <a:cubicBezTo>
                    <a:pt x="447463" y="149909"/>
                    <a:pt x="441849" y="135525"/>
                    <a:pt x="433776" y="121183"/>
                  </a:cubicBezTo>
                  <a:cubicBezTo>
                    <a:pt x="426072" y="107168"/>
                    <a:pt x="416606" y="95285"/>
                    <a:pt x="404722" y="84098"/>
                  </a:cubicBezTo>
                  <a:cubicBezTo>
                    <a:pt x="400870" y="80246"/>
                    <a:pt x="394929" y="79180"/>
                    <a:pt x="390011" y="81639"/>
                  </a:cubicBezTo>
                  <a:lnTo>
                    <a:pt x="353254" y="99833"/>
                  </a:lnTo>
                  <a:cubicBezTo>
                    <a:pt x="333297" y="81639"/>
                    <a:pt x="309858" y="67624"/>
                    <a:pt x="284656" y="59593"/>
                  </a:cubicBezTo>
                  <a:lnTo>
                    <a:pt x="282198" y="18655"/>
                  </a:lnTo>
                  <a:cubicBezTo>
                    <a:pt x="281829" y="13041"/>
                    <a:pt x="278018" y="8493"/>
                    <a:pt x="272732" y="7099"/>
                  </a:cubicBezTo>
                  <a:cubicBezTo>
                    <a:pt x="241916" y="-2366"/>
                    <a:pt x="209748" y="-2366"/>
                    <a:pt x="178932" y="7099"/>
                  </a:cubicBezTo>
                  <a:cubicBezTo>
                    <a:pt x="174015" y="8493"/>
                    <a:pt x="170163" y="13041"/>
                    <a:pt x="169835" y="18655"/>
                  </a:cubicBezTo>
                  <a:lnTo>
                    <a:pt x="167377" y="59593"/>
                  </a:lnTo>
                  <a:cubicBezTo>
                    <a:pt x="141847" y="67624"/>
                    <a:pt x="118735" y="81639"/>
                    <a:pt x="99107" y="99833"/>
                  </a:cubicBezTo>
                  <a:lnTo>
                    <a:pt x="62022" y="81639"/>
                  </a:lnTo>
                  <a:cubicBezTo>
                    <a:pt x="57104" y="79180"/>
                    <a:pt x="51162" y="80246"/>
                    <a:pt x="46983" y="84098"/>
                  </a:cubicBezTo>
                  <a:cubicBezTo>
                    <a:pt x="35427" y="95285"/>
                    <a:pt x="26002" y="107209"/>
                    <a:pt x="18298" y="121183"/>
                  </a:cubicBezTo>
                  <a:cubicBezTo>
                    <a:pt x="10266" y="135525"/>
                    <a:pt x="4652" y="149868"/>
                    <a:pt x="1128" y="165644"/>
                  </a:cubicBezTo>
                  <a:cubicBezTo>
                    <a:pt x="63" y="171258"/>
                    <a:pt x="2193" y="176503"/>
                    <a:pt x="7070" y="179659"/>
                  </a:cubicBezTo>
                  <a:lnTo>
                    <a:pt x="41369" y="201705"/>
                  </a:lnTo>
                  <a:cubicBezTo>
                    <a:pt x="38910" y="213957"/>
                    <a:pt x="37517" y="225841"/>
                    <a:pt x="37517" y="238462"/>
                  </a:cubicBezTo>
                  <a:cubicBezTo>
                    <a:pt x="37517" y="251084"/>
                    <a:pt x="38910" y="262599"/>
                    <a:pt x="41000" y="273827"/>
                  </a:cubicBezTo>
                  <a:lnTo>
                    <a:pt x="6332" y="296242"/>
                  </a:lnTo>
                  <a:cubicBezTo>
                    <a:pt x="1415" y="299028"/>
                    <a:pt x="-1003" y="304642"/>
                    <a:pt x="390" y="309887"/>
                  </a:cubicBezTo>
                  <a:cubicBezTo>
                    <a:pt x="3874" y="325992"/>
                    <a:pt x="9160" y="340006"/>
                    <a:pt x="16823" y="354349"/>
                  </a:cubicBezTo>
                  <a:cubicBezTo>
                    <a:pt x="24854" y="368691"/>
                    <a:pt x="34320" y="380944"/>
                    <a:pt x="45876" y="392172"/>
                  </a:cubicBezTo>
                  <a:cubicBezTo>
                    <a:pt x="49728" y="396024"/>
                    <a:pt x="55670" y="396720"/>
                    <a:pt x="60587" y="394630"/>
                  </a:cubicBezTo>
                  <a:lnTo>
                    <a:pt x="97673" y="376764"/>
                  </a:lnTo>
                  <a:cubicBezTo>
                    <a:pt x="117957" y="394958"/>
                    <a:pt x="141765" y="408973"/>
                    <a:pt x="167336" y="417373"/>
                  </a:cubicBezTo>
                  <a:lnTo>
                    <a:pt x="169794" y="458310"/>
                  </a:lnTo>
                  <a:cubicBezTo>
                    <a:pt x="170163" y="463924"/>
                    <a:pt x="173974" y="468473"/>
                    <a:pt x="178891" y="470194"/>
                  </a:cubicBezTo>
                  <a:cubicBezTo>
                    <a:pt x="194299" y="474743"/>
                    <a:pt x="209707" y="477201"/>
                    <a:pt x="226139" y="477201"/>
                  </a:cubicBezTo>
                  <a:cubicBezTo>
                    <a:pt x="242572" y="477201"/>
                    <a:pt x="257283" y="474743"/>
                    <a:pt x="272691" y="470194"/>
                  </a:cubicBezTo>
                  <a:cubicBezTo>
                    <a:pt x="277936" y="468432"/>
                    <a:pt x="281788" y="463884"/>
                    <a:pt x="282157" y="458310"/>
                  </a:cubicBezTo>
                  <a:lnTo>
                    <a:pt x="284615" y="417373"/>
                  </a:lnTo>
                  <a:cubicBezTo>
                    <a:pt x="310513" y="408973"/>
                    <a:pt x="333953" y="394958"/>
                    <a:pt x="353909" y="376764"/>
                  </a:cubicBezTo>
                  <a:lnTo>
                    <a:pt x="391363" y="394630"/>
                  </a:lnTo>
                  <a:cubicBezTo>
                    <a:pt x="396281" y="396720"/>
                    <a:pt x="402223" y="396024"/>
                    <a:pt x="406075" y="392172"/>
                  </a:cubicBezTo>
                  <a:cubicBezTo>
                    <a:pt x="417630" y="380616"/>
                    <a:pt x="427055" y="368732"/>
                    <a:pt x="434759" y="354349"/>
                  </a:cubicBezTo>
                  <a:cubicBezTo>
                    <a:pt x="442463" y="340006"/>
                    <a:pt x="448077" y="325992"/>
                    <a:pt x="451560" y="309887"/>
                  </a:cubicBezTo>
                  <a:cubicBezTo>
                    <a:pt x="452626" y="304642"/>
                    <a:pt x="450167" y="299028"/>
                    <a:pt x="445619" y="296242"/>
                  </a:cubicBezTo>
                  <a:close/>
                  <a:moveTo>
                    <a:pt x="226221" y="334761"/>
                  </a:moveTo>
                  <a:cubicBezTo>
                    <a:pt x="172663" y="334761"/>
                    <a:pt x="129636" y="291693"/>
                    <a:pt x="129636" y="238503"/>
                  </a:cubicBezTo>
                  <a:cubicBezTo>
                    <a:pt x="129636" y="185314"/>
                    <a:pt x="172704" y="142246"/>
                    <a:pt x="226221" y="142246"/>
                  </a:cubicBezTo>
                  <a:cubicBezTo>
                    <a:pt x="279739" y="142246"/>
                    <a:pt x="322479" y="185314"/>
                    <a:pt x="322479" y="238503"/>
                  </a:cubicBezTo>
                  <a:cubicBezTo>
                    <a:pt x="322479" y="291693"/>
                    <a:pt x="279083" y="334761"/>
                    <a:pt x="226221" y="334761"/>
                  </a:cubicBezTo>
                  <a:close/>
                </a:path>
              </a:pathLst>
            </a:custGeom>
            <a:solidFill>
              <a:schemeClr val="tx2"/>
            </a:solidFill>
            <a:ln w="4065" cap="flat">
              <a:noFill/>
              <a:prstDash val="solid"/>
              <a:miter/>
            </a:ln>
          </p:spPr>
          <p:txBody>
            <a:bodyPr rtlCol="0" anchor="ctr"/>
            <a:lstStyle/>
            <a:p>
              <a:endParaRPr lang="en-US"/>
            </a:p>
          </p:txBody>
        </p:sp>
        <p:grpSp>
          <p:nvGrpSpPr>
            <p:cNvPr id="49" name="Graphic 82">
              <a:extLst>
                <a:ext uri="{FF2B5EF4-FFF2-40B4-BE49-F238E27FC236}">
                  <a16:creationId xmlns:a16="http://schemas.microsoft.com/office/drawing/2014/main" id="{4FACC27C-1034-7FCC-1409-13859FB6D6FE}"/>
                </a:ext>
              </a:extLst>
            </p:cNvPr>
            <p:cNvGrpSpPr/>
            <p:nvPr/>
          </p:nvGrpSpPr>
          <p:grpSpPr>
            <a:xfrm>
              <a:off x="3287093" y="4715477"/>
              <a:ext cx="343438" cy="444777"/>
              <a:chOff x="3287093" y="4715477"/>
              <a:chExt cx="343438" cy="444777"/>
            </a:xfrm>
            <a:solidFill>
              <a:srgbClr val="1E3970"/>
            </a:solidFill>
          </p:grpSpPr>
          <p:sp>
            <p:nvSpPr>
              <p:cNvPr id="56" name="Freeform: Shape 55">
                <a:extLst>
                  <a:ext uri="{FF2B5EF4-FFF2-40B4-BE49-F238E27FC236}">
                    <a16:creationId xmlns:a16="http://schemas.microsoft.com/office/drawing/2014/main" id="{54C81C40-2D77-052A-44C9-7CA08DE9F194}"/>
                  </a:ext>
                </a:extLst>
              </p:cNvPr>
              <p:cNvSpPr/>
              <p:nvPr/>
            </p:nvSpPr>
            <p:spPr>
              <a:xfrm>
                <a:off x="3287093" y="4941144"/>
                <a:ext cx="343438" cy="219110"/>
              </a:xfrm>
              <a:custGeom>
                <a:avLst/>
                <a:gdLst>
                  <a:gd name="connsiteX0" fmla="*/ 327416 w 343438"/>
                  <a:gd name="connsiteY0" fmla="*/ 15736 h 219110"/>
                  <a:gd name="connsiteX1" fmla="*/ 343438 w 343438"/>
                  <a:gd name="connsiteY1" fmla="*/ 86177 h 219110"/>
                  <a:gd name="connsiteX2" fmla="*/ 243124 w 343438"/>
                  <a:gd name="connsiteY2" fmla="*/ 219110 h 219110"/>
                  <a:gd name="connsiteX3" fmla="*/ 12949 w 343438"/>
                  <a:gd name="connsiteY3" fmla="*/ 219110 h 219110"/>
                  <a:gd name="connsiteX4" fmla="*/ 0 w 343438"/>
                  <a:gd name="connsiteY4" fmla="*/ 206161 h 219110"/>
                  <a:gd name="connsiteX5" fmla="*/ 0 w 343438"/>
                  <a:gd name="connsiteY5" fmla="*/ 90029 h 219110"/>
                  <a:gd name="connsiteX6" fmla="*/ 76588 w 343438"/>
                  <a:gd name="connsiteY6" fmla="*/ 0 h 219110"/>
                  <a:gd name="connsiteX7" fmla="*/ 80358 w 343438"/>
                  <a:gd name="connsiteY7" fmla="*/ 0 h 219110"/>
                  <a:gd name="connsiteX8" fmla="*/ 186369 w 343438"/>
                  <a:gd name="connsiteY8" fmla="*/ 37003 h 219110"/>
                  <a:gd name="connsiteX9" fmla="*/ 292584 w 343438"/>
                  <a:gd name="connsiteY9" fmla="*/ 0 h 219110"/>
                  <a:gd name="connsiteX10" fmla="*/ 296149 w 343438"/>
                  <a:gd name="connsiteY10" fmla="*/ 0 h 219110"/>
                  <a:gd name="connsiteX11" fmla="*/ 327457 w 343438"/>
                  <a:gd name="connsiteY11" fmla="*/ 11105 h 219110"/>
                  <a:gd name="connsiteX12" fmla="*/ 327457 w 343438"/>
                  <a:gd name="connsiteY12" fmla="*/ 15736 h 21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438" h="219110">
                    <a:moveTo>
                      <a:pt x="327416" y="15736"/>
                    </a:moveTo>
                    <a:cubicBezTo>
                      <a:pt x="327416" y="40937"/>
                      <a:pt x="333194" y="64828"/>
                      <a:pt x="343438" y="86177"/>
                    </a:cubicBezTo>
                    <a:cubicBezTo>
                      <a:pt x="287667" y="106502"/>
                      <a:pt x="247344" y="158873"/>
                      <a:pt x="243124" y="219110"/>
                    </a:cubicBezTo>
                    <a:lnTo>
                      <a:pt x="12949" y="219110"/>
                    </a:lnTo>
                    <a:cubicBezTo>
                      <a:pt x="5655" y="219110"/>
                      <a:pt x="0" y="213456"/>
                      <a:pt x="0" y="206161"/>
                    </a:cubicBezTo>
                    <a:lnTo>
                      <a:pt x="0" y="90029"/>
                    </a:lnTo>
                    <a:cubicBezTo>
                      <a:pt x="0" y="44543"/>
                      <a:pt x="33479" y="6843"/>
                      <a:pt x="76588" y="0"/>
                    </a:cubicBezTo>
                    <a:lnTo>
                      <a:pt x="80358" y="0"/>
                    </a:lnTo>
                    <a:cubicBezTo>
                      <a:pt x="109535" y="23358"/>
                      <a:pt x="146538" y="37003"/>
                      <a:pt x="186369" y="37003"/>
                    </a:cubicBezTo>
                    <a:cubicBezTo>
                      <a:pt x="226200" y="37003"/>
                      <a:pt x="263367" y="23358"/>
                      <a:pt x="292584" y="0"/>
                    </a:cubicBezTo>
                    <a:lnTo>
                      <a:pt x="296149" y="0"/>
                    </a:lnTo>
                    <a:cubicBezTo>
                      <a:pt x="307418" y="1762"/>
                      <a:pt x="317991" y="5573"/>
                      <a:pt x="327457" y="11105"/>
                    </a:cubicBezTo>
                    <a:cubicBezTo>
                      <a:pt x="327457" y="12662"/>
                      <a:pt x="327457" y="14178"/>
                      <a:pt x="327457" y="15736"/>
                    </a:cubicBezTo>
                    <a:close/>
                  </a:path>
                </a:pathLst>
              </a:custGeom>
              <a:solidFill>
                <a:srgbClr val="1E3970"/>
              </a:solidFill>
              <a:ln w="406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D20BCEE-2FF8-39CD-6D0D-CCDAA4C95D8D}"/>
                  </a:ext>
                </a:extLst>
              </p:cNvPr>
              <p:cNvSpPr/>
              <p:nvPr/>
            </p:nvSpPr>
            <p:spPr>
              <a:xfrm>
                <a:off x="3371835" y="4715477"/>
                <a:ext cx="203456" cy="203497"/>
              </a:xfrm>
              <a:custGeom>
                <a:avLst/>
                <a:gdLst>
                  <a:gd name="connsiteX0" fmla="*/ 101708 w 203456"/>
                  <a:gd name="connsiteY0" fmla="*/ 203498 h 203497"/>
                  <a:gd name="connsiteX1" fmla="*/ 203457 w 203456"/>
                  <a:gd name="connsiteY1" fmla="*/ 101749 h 203497"/>
                  <a:gd name="connsiteX2" fmla="*/ 101708 w 203456"/>
                  <a:gd name="connsiteY2" fmla="*/ 0 h 203497"/>
                  <a:gd name="connsiteX3" fmla="*/ 0 w 203456"/>
                  <a:gd name="connsiteY3" fmla="*/ 101749 h 203497"/>
                  <a:gd name="connsiteX4" fmla="*/ 101708 w 203456"/>
                  <a:gd name="connsiteY4" fmla="*/ 203498 h 203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56" h="203497">
                    <a:moveTo>
                      <a:pt x="101708" y="203498"/>
                    </a:moveTo>
                    <a:cubicBezTo>
                      <a:pt x="157807" y="203498"/>
                      <a:pt x="203457" y="157848"/>
                      <a:pt x="203457" y="101749"/>
                    </a:cubicBezTo>
                    <a:cubicBezTo>
                      <a:pt x="203457" y="45650"/>
                      <a:pt x="157807" y="0"/>
                      <a:pt x="101708" y="0"/>
                    </a:cubicBezTo>
                    <a:cubicBezTo>
                      <a:pt x="45609" y="0"/>
                      <a:pt x="0" y="45650"/>
                      <a:pt x="0" y="101749"/>
                    </a:cubicBezTo>
                    <a:cubicBezTo>
                      <a:pt x="0" y="157848"/>
                      <a:pt x="45650" y="203498"/>
                      <a:pt x="101708" y="203498"/>
                    </a:cubicBezTo>
                    <a:close/>
                  </a:path>
                </a:pathLst>
              </a:custGeom>
              <a:solidFill>
                <a:srgbClr val="1E3970"/>
              </a:solidFill>
              <a:ln w="4065" cap="flat">
                <a:noFill/>
                <a:prstDash val="solid"/>
                <a:miter/>
              </a:ln>
            </p:spPr>
            <p:txBody>
              <a:bodyPr rtlCol="0" anchor="ctr"/>
              <a:lstStyle/>
              <a:p>
                <a:endParaRPr lang="en-US"/>
              </a:p>
            </p:txBody>
          </p:sp>
        </p:grpSp>
        <p:grpSp>
          <p:nvGrpSpPr>
            <p:cNvPr id="50" name="Graphic 82">
              <a:extLst>
                <a:ext uri="{FF2B5EF4-FFF2-40B4-BE49-F238E27FC236}">
                  <a16:creationId xmlns:a16="http://schemas.microsoft.com/office/drawing/2014/main" id="{7BEF051C-2483-30B3-0E49-658CCE13EF16}"/>
                </a:ext>
              </a:extLst>
            </p:cNvPr>
            <p:cNvGrpSpPr/>
            <p:nvPr/>
          </p:nvGrpSpPr>
          <p:grpSpPr>
            <a:xfrm>
              <a:off x="3924959" y="4715477"/>
              <a:ext cx="343397" cy="444777"/>
              <a:chOff x="3924959" y="4715477"/>
              <a:chExt cx="343397" cy="444777"/>
            </a:xfrm>
            <a:solidFill>
              <a:srgbClr val="1E3970"/>
            </a:solidFill>
          </p:grpSpPr>
          <p:sp>
            <p:nvSpPr>
              <p:cNvPr id="54" name="Freeform: Shape 53">
                <a:extLst>
                  <a:ext uri="{FF2B5EF4-FFF2-40B4-BE49-F238E27FC236}">
                    <a16:creationId xmlns:a16="http://schemas.microsoft.com/office/drawing/2014/main" id="{BE4DB0E8-5386-2994-D815-014858824A51}"/>
                  </a:ext>
                </a:extLst>
              </p:cNvPr>
              <p:cNvSpPr/>
              <p:nvPr/>
            </p:nvSpPr>
            <p:spPr>
              <a:xfrm>
                <a:off x="3924959" y="4941144"/>
                <a:ext cx="343397" cy="219110"/>
              </a:xfrm>
              <a:custGeom>
                <a:avLst/>
                <a:gdLst>
                  <a:gd name="connsiteX0" fmla="*/ 343397 w 343397"/>
                  <a:gd name="connsiteY0" fmla="*/ 90029 h 219110"/>
                  <a:gd name="connsiteX1" fmla="*/ 343397 w 343397"/>
                  <a:gd name="connsiteY1" fmla="*/ 206161 h 219110"/>
                  <a:gd name="connsiteX2" fmla="*/ 330448 w 343397"/>
                  <a:gd name="connsiteY2" fmla="*/ 219110 h 219110"/>
                  <a:gd name="connsiteX3" fmla="*/ 100274 w 343397"/>
                  <a:gd name="connsiteY3" fmla="*/ 219110 h 219110"/>
                  <a:gd name="connsiteX4" fmla="*/ 0 w 343397"/>
                  <a:gd name="connsiteY4" fmla="*/ 86095 h 219110"/>
                  <a:gd name="connsiteX5" fmla="*/ 15981 w 343397"/>
                  <a:gd name="connsiteY5" fmla="*/ 15736 h 219110"/>
                  <a:gd name="connsiteX6" fmla="*/ 15941 w 343397"/>
                  <a:gd name="connsiteY6" fmla="*/ 11105 h 219110"/>
                  <a:gd name="connsiteX7" fmla="*/ 47043 w 343397"/>
                  <a:gd name="connsiteY7" fmla="*/ 0 h 219110"/>
                  <a:gd name="connsiteX8" fmla="*/ 50813 w 343397"/>
                  <a:gd name="connsiteY8" fmla="*/ 0 h 219110"/>
                  <a:gd name="connsiteX9" fmla="*/ 156824 w 343397"/>
                  <a:gd name="connsiteY9" fmla="*/ 37003 h 219110"/>
                  <a:gd name="connsiteX10" fmla="*/ 263080 w 343397"/>
                  <a:gd name="connsiteY10" fmla="*/ 0 h 219110"/>
                  <a:gd name="connsiteX11" fmla="*/ 266604 w 343397"/>
                  <a:gd name="connsiteY11" fmla="*/ 0 h 219110"/>
                  <a:gd name="connsiteX12" fmla="*/ 343397 w 343397"/>
                  <a:gd name="connsiteY12" fmla="*/ 90029 h 21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397" h="219110">
                    <a:moveTo>
                      <a:pt x="343397" y="90029"/>
                    </a:moveTo>
                    <a:lnTo>
                      <a:pt x="343397" y="206161"/>
                    </a:lnTo>
                    <a:cubicBezTo>
                      <a:pt x="343397" y="213456"/>
                      <a:pt x="337496" y="219110"/>
                      <a:pt x="330448" y="219110"/>
                    </a:cubicBezTo>
                    <a:lnTo>
                      <a:pt x="100274" y="219110"/>
                    </a:lnTo>
                    <a:cubicBezTo>
                      <a:pt x="96217" y="157889"/>
                      <a:pt x="56509" y="106257"/>
                      <a:pt x="0" y="86095"/>
                    </a:cubicBezTo>
                    <a:cubicBezTo>
                      <a:pt x="10245" y="64787"/>
                      <a:pt x="15981" y="40896"/>
                      <a:pt x="15981" y="15736"/>
                    </a:cubicBezTo>
                    <a:cubicBezTo>
                      <a:pt x="15981" y="14178"/>
                      <a:pt x="15941" y="12662"/>
                      <a:pt x="15941" y="11105"/>
                    </a:cubicBezTo>
                    <a:cubicBezTo>
                      <a:pt x="25406" y="5573"/>
                      <a:pt x="35897" y="1762"/>
                      <a:pt x="47043" y="0"/>
                    </a:cubicBezTo>
                    <a:lnTo>
                      <a:pt x="50813" y="0"/>
                    </a:lnTo>
                    <a:cubicBezTo>
                      <a:pt x="80030" y="23358"/>
                      <a:pt x="116993" y="37003"/>
                      <a:pt x="156824" y="37003"/>
                    </a:cubicBezTo>
                    <a:cubicBezTo>
                      <a:pt x="196654" y="37003"/>
                      <a:pt x="233863" y="23358"/>
                      <a:pt x="263080" y="0"/>
                    </a:cubicBezTo>
                    <a:lnTo>
                      <a:pt x="266604" y="0"/>
                    </a:lnTo>
                    <a:cubicBezTo>
                      <a:pt x="310205" y="6843"/>
                      <a:pt x="343397" y="44543"/>
                      <a:pt x="343397" y="90029"/>
                    </a:cubicBezTo>
                    <a:close/>
                  </a:path>
                </a:pathLst>
              </a:custGeom>
              <a:solidFill>
                <a:srgbClr val="1E3970"/>
              </a:solidFill>
              <a:ln w="406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16BD483-959F-0BC2-AD84-6665A515E8A9}"/>
                  </a:ext>
                </a:extLst>
              </p:cNvPr>
              <p:cNvSpPr/>
              <p:nvPr/>
            </p:nvSpPr>
            <p:spPr>
              <a:xfrm>
                <a:off x="3980198" y="4715477"/>
                <a:ext cx="203456" cy="203497"/>
              </a:xfrm>
              <a:custGeom>
                <a:avLst/>
                <a:gdLst>
                  <a:gd name="connsiteX0" fmla="*/ 101708 w 203456"/>
                  <a:gd name="connsiteY0" fmla="*/ 203498 h 203497"/>
                  <a:gd name="connsiteX1" fmla="*/ 203457 w 203456"/>
                  <a:gd name="connsiteY1" fmla="*/ 101749 h 203497"/>
                  <a:gd name="connsiteX2" fmla="*/ 101708 w 203456"/>
                  <a:gd name="connsiteY2" fmla="*/ 0 h 203497"/>
                  <a:gd name="connsiteX3" fmla="*/ 0 w 203456"/>
                  <a:gd name="connsiteY3" fmla="*/ 101749 h 203497"/>
                  <a:gd name="connsiteX4" fmla="*/ 101708 w 203456"/>
                  <a:gd name="connsiteY4" fmla="*/ 203498 h 203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56" h="203497">
                    <a:moveTo>
                      <a:pt x="101708" y="203498"/>
                    </a:moveTo>
                    <a:cubicBezTo>
                      <a:pt x="157807" y="203498"/>
                      <a:pt x="203457" y="157848"/>
                      <a:pt x="203457" y="101749"/>
                    </a:cubicBezTo>
                    <a:cubicBezTo>
                      <a:pt x="203457" y="45650"/>
                      <a:pt x="157807" y="0"/>
                      <a:pt x="101708" y="0"/>
                    </a:cubicBezTo>
                    <a:cubicBezTo>
                      <a:pt x="45609" y="0"/>
                      <a:pt x="0" y="45650"/>
                      <a:pt x="0" y="101749"/>
                    </a:cubicBezTo>
                    <a:cubicBezTo>
                      <a:pt x="0" y="157848"/>
                      <a:pt x="45650" y="203498"/>
                      <a:pt x="101708" y="203498"/>
                    </a:cubicBezTo>
                    <a:close/>
                  </a:path>
                </a:pathLst>
              </a:custGeom>
              <a:solidFill>
                <a:srgbClr val="1E3970"/>
              </a:solidFill>
              <a:ln w="4065" cap="flat">
                <a:noFill/>
                <a:prstDash val="solid"/>
                <a:miter/>
              </a:ln>
            </p:spPr>
            <p:txBody>
              <a:bodyPr rtlCol="0" anchor="ctr"/>
              <a:lstStyle/>
              <a:p>
                <a:endParaRPr lang="en-US"/>
              </a:p>
            </p:txBody>
          </p:sp>
        </p:grpSp>
        <p:grpSp>
          <p:nvGrpSpPr>
            <p:cNvPr id="51" name="Graphic 82">
              <a:extLst>
                <a:ext uri="{FF2B5EF4-FFF2-40B4-BE49-F238E27FC236}">
                  <a16:creationId xmlns:a16="http://schemas.microsoft.com/office/drawing/2014/main" id="{898D8222-B0DE-CC54-861A-2FA75200FE90}"/>
                </a:ext>
              </a:extLst>
            </p:cNvPr>
            <p:cNvGrpSpPr/>
            <p:nvPr/>
          </p:nvGrpSpPr>
          <p:grpSpPr>
            <a:xfrm>
              <a:off x="3591274" y="4855131"/>
              <a:ext cx="372901" cy="444777"/>
              <a:chOff x="3591274" y="4855131"/>
              <a:chExt cx="372901" cy="444777"/>
            </a:xfrm>
            <a:solidFill>
              <a:srgbClr val="1E3970"/>
            </a:solidFill>
          </p:grpSpPr>
          <p:sp>
            <p:nvSpPr>
              <p:cNvPr id="52" name="Freeform: Shape 51">
                <a:extLst>
                  <a:ext uri="{FF2B5EF4-FFF2-40B4-BE49-F238E27FC236}">
                    <a16:creationId xmlns:a16="http://schemas.microsoft.com/office/drawing/2014/main" id="{70F96F28-8316-92BB-F81A-982B217F0FE7}"/>
                  </a:ext>
                </a:extLst>
              </p:cNvPr>
              <p:cNvSpPr/>
              <p:nvPr/>
            </p:nvSpPr>
            <p:spPr>
              <a:xfrm>
                <a:off x="3591274" y="5080839"/>
                <a:ext cx="372901" cy="219069"/>
              </a:xfrm>
              <a:custGeom>
                <a:avLst/>
                <a:gdLst>
                  <a:gd name="connsiteX0" fmla="*/ 372902 w 372901"/>
                  <a:gd name="connsiteY0" fmla="*/ 89988 h 219069"/>
                  <a:gd name="connsiteX1" fmla="*/ 372902 w 372901"/>
                  <a:gd name="connsiteY1" fmla="*/ 206120 h 219069"/>
                  <a:gd name="connsiteX2" fmla="*/ 359953 w 372901"/>
                  <a:gd name="connsiteY2" fmla="*/ 219069 h 219069"/>
                  <a:gd name="connsiteX3" fmla="*/ 12949 w 372901"/>
                  <a:gd name="connsiteY3" fmla="*/ 219069 h 219069"/>
                  <a:gd name="connsiteX4" fmla="*/ 0 w 372901"/>
                  <a:gd name="connsiteY4" fmla="*/ 206120 h 219069"/>
                  <a:gd name="connsiteX5" fmla="*/ 0 w 372901"/>
                  <a:gd name="connsiteY5" fmla="*/ 89988 h 219069"/>
                  <a:gd name="connsiteX6" fmla="*/ 76547 w 372901"/>
                  <a:gd name="connsiteY6" fmla="*/ 0 h 219069"/>
                  <a:gd name="connsiteX7" fmla="*/ 80317 w 372901"/>
                  <a:gd name="connsiteY7" fmla="*/ 0 h 219069"/>
                  <a:gd name="connsiteX8" fmla="*/ 186328 w 372901"/>
                  <a:gd name="connsiteY8" fmla="*/ 37003 h 219069"/>
                  <a:gd name="connsiteX9" fmla="*/ 292584 w 372901"/>
                  <a:gd name="connsiteY9" fmla="*/ 0 h 219069"/>
                  <a:gd name="connsiteX10" fmla="*/ 296109 w 372901"/>
                  <a:gd name="connsiteY10" fmla="*/ 0 h 219069"/>
                  <a:gd name="connsiteX11" fmla="*/ 372902 w 372901"/>
                  <a:gd name="connsiteY11" fmla="*/ 89988 h 21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2901" h="219069">
                    <a:moveTo>
                      <a:pt x="372902" y="89988"/>
                    </a:moveTo>
                    <a:lnTo>
                      <a:pt x="372902" y="206120"/>
                    </a:lnTo>
                    <a:cubicBezTo>
                      <a:pt x="372902" y="213414"/>
                      <a:pt x="367001" y="219069"/>
                      <a:pt x="359953" y="219069"/>
                    </a:cubicBezTo>
                    <a:lnTo>
                      <a:pt x="12949" y="219069"/>
                    </a:lnTo>
                    <a:cubicBezTo>
                      <a:pt x="5655" y="219069"/>
                      <a:pt x="0" y="213414"/>
                      <a:pt x="0" y="206120"/>
                    </a:cubicBezTo>
                    <a:lnTo>
                      <a:pt x="0" y="89988"/>
                    </a:lnTo>
                    <a:cubicBezTo>
                      <a:pt x="0" y="44502"/>
                      <a:pt x="33438" y="6843"/>
                      <a:pt x="76547" y="0"/>
                    </a:cubicBezTo>
                    <a:lnTo>
                      <a:pt x="80317" y="0"/>
                    </a:lnTo>
                    <a:cubicBezTo>
                      <a:pt x="109535" y="23317"/>
                      <a:pt x="146497" y="37003"/>
                      <a:pt x="186328" y="37003"/>
                    </a:cubicBezTo>
                    <a:cubicBezTo>
                      <a:pt x="226159" y="37003"/>
                      <a:pt x="263367" y="23358"/>
                      <a:pt x="292584" y="0"/>
                    </a:cubicBezTo>
                    <a:lnTo>
                      <a:pt x="296109" y="0"/>
                    </a:lnTo>
                    <a:cubicBezTo>
                      <a:pt x="339709" y="6843"/>
                      <a:pt x="372902" y="44543"/>
                      <a:pt x="372902" y="89988"/>
                    </a:cubicBezTo>
                    <a:close/>
                  </a:path>
                </a:pathLst>
              </a:custGeom>
              <a:solidFill>
                <a:srgbClr val="1E3970"/>
              </a:solidFill>
              <a:ln w="406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4579891B-7C1D-4625-13D4-AF43DD713300}"/>
                  </a:ext>
                </a:extLst>
              </p:cNvPr>
              <p:cNvSpPr/>
              <p:nvPr/>
            </p:nvSpPr>
            <p:spPr>
              <a:xfrm>
                <a:off x="3676017" y="4855131"/>
                <a:ext cx="203456" cy="203497"/>
              </a:xfrm>
              <a:custGeom>
                <a:avLst/>
                <a:gdLst>
                  <a:gd name="connsiteX0" fmla="*/ 101708 w 203456"/>
                  <a:gd name="connsiteY0" fmla="*/ 203498 h 203497"/>
                  <a:gd name="connsiteX1" fmla="*/ 203457 w 203456"/>
                  <a:gd name="connsiteY1" fmla="*/ 101749 h 203497"/>
                  <a:gd name="connsiteX2" fmla="*/ 101708 w 203456"/>
                  <a:gd name="connsiteY2" fmla="*/ 0 h 203497"/>
                  <a:gd name="connsiteX3" fmla="*/ 0 w 203456"/>
                  <a:gd name="connsiteY3" fmla="*/ 101749 h 203497"/>
                  <a:gd name="connsiteX4" fmla="*/ 101708 w 203456"/>
                  <a:gd name="connsiteY4" fmla="*/ 203498 h 203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56" h="203497">
                    <a:moveTo>
                      <a:pt x="101708" y="203498"/>
                    </a:moveTo>
                    <a:cubicBezTo>
                      <a:pt x="157807" y="203498"/>
                      <a:pt x="203457" y="157848"/>
                      <a:pt x="203457" y="101749"/>
                    </a:cubicBezTo>
                    <a:cubicBezTo>
                      <a:pt x="203457" y="45650"/>
                      <a:pt x="157807" y="0"/>
                      <a:pt x="101708" y="0"/>
                    </a:cubicBezTo>
                    <a:cubicBezTo>
                      <a:pt x="45609" y="0"/>
                      <a:pt x="0" y="45650"/>
                      <a:pt x="0" y="101749"/>
                    </a:cubicBezTo>
                    <a:cubicBezTo>
                      <a:pt x="0" y="157848"/>
                      <a:pt x="45650" y="203498"/>
                      <a:pt x="101708" y="203498"/>
                    </a:cubicBezTo>
                    <a:close/>
                  </a:path>
                </a:pathLst>
              </a:custGeom>
              <a:solidFill>
                <a:srgbClr val="1E3970"/>
              </a:solidFill>
              <a:ln w="4065" cap="flat">
                <a:noFill/>
                <a:prstDash val="solid"/>
                <a:miter/>
              </a:ln>
            </p:spPr>
            <p:txBody>
              <a:bodyPr rtlCol="0" anchor="ctr"/>
              <a:lstStyle/>
              <a:p>
                <a:endParaRPr lang="en-US"/>
              </a:p>
            </p:txBody>
          </p:sp>
        </p:grpSp>
      </p:grpSp>
      <p:grpSp>
        <p:nvGrpSpPr>
          <p:cNvPr id="27" name="Group 26">
            <a:extLst>
              <a:ext uri="{FF2B5EF4-FFF2-40B4-BE49-F238E27FC236}">
                <a16:creationId xmlns:a16="http://schemas.microsoft.com/office/drawing/2014/main" id="{8E3D05E9-AC42-0977-3248-A044C9FC031F}"/>
              </a:ext>
              <a:ext uri="{C183D7F6-B498-43B3-948B-1728B52AA6E4}">
                <adec:decorative xmlns:adec="http://schemas.microsoft.com/office/drawing/2017/decorative" val="1"/>
              </a:ext>
            </a:extLst>
          </p:cNvPr>
          <p:cNvGrpSpPr/>
          <p:nvPr/>
        </p:nvGrpSpPr>
        <p:grpSpPr>
          <a:xfrm>
            <a:off x="772904" y="4827862"/>
            <a:ext cx="1451809" cy="671540"/>
            <a:chOff x="3704241" y="3537861"/>
            <a:chExt cx="1889166" cy="928787"/>
          </a:xfrm>
        </p:grpSpPr>
        <p:sp>
          <p:nvSpPr>
            <p:cNvPr id="28" name="Freeform: Shape 27">
              <a:extLst>
                <a:ext uri="{FF2B5EF4-FFF2-40B4-BE49-F238E27FC236}">
                  <a16:creationId xmlns:a16="http://schemas.microsoft.com/office/drawing/2014/main" id="{82F4F652-D55A-075C-7B8E-D40319A487DE}"/>
                </a:ext>
              </a:extLst>
            </p:cNvPr>
            <p:cNvSpPr/>
            <p:nvPr/>
          </p:nvSpPr>
          <p:spPr>
            <a:xfrm flipH="1">
              <a:off x="4995095" y="3618616"/>
              <a:ext cx="532663" cy="638051"/>
            </a:xfrm>
            <a:custGeom>
              <a:avLst/>
              <a:gdLst>
                <a:gd name="connsiteX0" fmla="*/ 34488 w 532663"/>
                <a:gd name="connsiteY0" fmla="*/ 365190 h 638051"/>
                <a:gd name="connsiteX1" fmla="*/ 116836 w 532663"/>
                <a:gd name="connsiteY1" fmla="*/ 365190 h 638051"/>
                <a:gd name="connsiteX2" fmla="*/ 116836 w 532663"/>
                <a:gd name="connsiteY2" fmla="*/ 638052 h 638051"/>
                <a:gd name="connsiteX3" fmla="*/ 510552 w 532663"/>
                <a:gd name="connsiteY3" fmla="*/ 565942 h 638051"/>
                <a:gd name="connsiteX4" fmla="*/ 510552 w 532663"/>
                <a:gd name="connsiteY4" fmla="*/ 358219 h 638051"/>
                <a:gd name="connsiteX5" fmla="*/ 501947 w 532663"/>
                <a:gd name="connsiteY5" fmla="*/ 358219 h 638051"/>
                <a:gd name="connsiteX6" fmla="*/ 417147 w 532663"/>
                <a:gd name="connsiteY6" fmla="*/ 314376 h 638051"/>
                <a:gd name="connsiteX7" fmla="*/ 394599 w 532663"/>
                <a:gd name="connsiteY7" fmla="*/ 231210 h 638051"/>
                <a:gd name="connsiteX8" fmla="*/ 437625 w 532663"/>
                <a:gd name="connsiteY8" fmla="*/ 156650 h 638051"/>
                <a:gd name="connsiteX9" fmla="*/ 532664 w 532663"/>
                <a:gd name="connsiteY9" fmla="*/ 83288 h 638051"/>
                <a:gd name="connsiteX10" fmla="*/ 435175 w 532663"/>
                <a:gd name="connsiteY10" fmla="*/ 8292 h 638051"/>
                <a:gd name="connsiteX11" fmla="*/ 387628 w 532663"/>
                <a:gd name="connsiteY11" fmla="*/ 8292 h 638051"/>
                <a:gd name="connsiteX12" fmla="*/ 15208 w 532663"/>
                <a:gd name="connsiteY12" fmla="*/ 295967 h 638051"/>
                <a:gd name="connsiteX13" fmla="*/ 448 w 532663"/>
                <a:gd name="connsiteY13" fmla="*/ 321783 h 638051"/>
                <a:gd name="connsiteX14" fmla="*/ 8236 w 532663"/>
                <a:gd name="connsiteY14" fmla="*/ 350485 h 638051"/>
                <a:gd name="connsiteX15" fmla="*/ 34433 w 532663"/>
                <a:gd name="connsiteY15" fmla="*/ 365245 h 63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663" h="638051">
                  <a:moveTo>
                    <a:pt x="34488" y="365190"/>
                  </a:moveTo>
                  <a:lnTo>
                    <a:pt x="116836" y="365190"/>
                  </a:lnTo>
                  <a:lnTo>
                    <a:pt x="116836" y="638052"/>
                  </a:lnTo>
                  <a:cubicBezTo>
                    <a:pt x="236874" y="605700"/>
                    <a:pt x="369601" y="581519"/>
                    <a:pt x="510552" y="565942"/>
                  </a:cubicBezTo>
                  <a:lnTo>
                    <a:pt x="510552" y="358219"/>
                  </a:lnTo>
                  <a:lnTo>
                    <a:pt x="501947" y="358219"/>
                  </a:lnTo>
                  <a:cubicBezTo>
                    <a:pt x="470794" y="358219"/>
                    <a:pt x="437625" y="341009"/>
                    <a:pt x="417147" y="314376"/>
                  </a:cubicBezTo>
                  <a:cubicBezTo>
                    <a:pt x="398739" y="290630"/>
                    <a:pt x="390950" y="261111"/>
                    <a:pt x="394599" y="231210"/>
                  </a:cubicBezTo>
                  <a:cubicBezTo>
                    <a:pt x="398303" y="201691"/>
                    <a:pt x="413879" y="175059"/>
                    <a:pt x="437625" y="156650"/>
                  </a:cubicBezTo>
                  <a:lnTo>
                    <a:pt x="532664" y="83288"/>
                  </a:lnTo>
                  <a:lnTo>
                    <a:pt x="435175" y="8292"/>
                  </a:lnTo>
                  <a:cubicBezTo>
                    <a:pt x="421232" y="-2764"/>
                    <a:pt x="401571" y="-2764"/>
                    <a:pt x="387628" y="8292"/>
                  </a:cubicBezTo>
                  <a:lnTo>
                    <a:pt x="15208" y="295967"/>
                  </a:lnTo>
                  <a:cubicBezTo>
                    <a:pt x="7038" y="302122"/>
                    <a:pt x="1701" y="311544"/>
                    <a:pt x="448" y="321783"/>
                  </a:cubicBezTo>
                  <a:cubicBezTo>
                    <a:pt x="-1186" y="332022"/>
                    <a:pt x="1701" y="342261"/>
                    <a:pt x="8236" y="350485"/>
                  </a:cubicBezTo>
                  <a:cubicBezTo>
                    <a:pt x="14772" y="359090"/>
                    <a:pt x="27081" y="365245"/>
                    <a:pt x="34433" y="365245"/>
                  </a:cubicBezTo>
                  <a:close/>
                </a:path>
              </a:pathLst>
            </a:custGeom>
            <a:solidFill>
              <a:srgbClr val="203A72"/>
            </a:solidFill>
            <a:ln w="543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4B282DA-DF29-E828-A515-BCB79829F64C}"/>
                </a:ext>
              </a:extLst>
            </p:cNvPr>
            <p:cNvSpPr/>
            <p:nvPr/>
          </p:nvSpPr>
          <p:spPr>
            <a:xfrm flipH="1">
              <a:off x="3769820" y="3618670"/>
              <a:ext cx="522588" cy="637997"/>
            </a:xfrm>
            <a:custGeom>
              <a:avLst/>
              <a:gdLst>
                <a:gd name="connsiteX0" fmla="*/ 105223 w 522588"/>
                <a:gd name="connsiteY0" fmla="*/ 314322 h 637997"/>
                <a:gd name="connsiteX1" fmla="*/ 16720 w 522588"/>
                <a:gd name="connsiteY1" fmla="*/ 358165 h 637997"/>
                <a:gd name="connsiteX2" fmla="*/ 11819 w 522588"/>
                <a:gd name="connsiteY2" fmla="*/ 358165 h 637997"/>
                <a:gd name="connsiteX3" fmla="*/ 11819 w 522588"/>
                <a:gd name="connsiteY3" fmla="*/ 565888 h 637997"/>
                <a:gd name="connsiteX4" fmla="*/ 405534 w 522588"/>
                <a:gd name="connsiteY4" fmla="*/ 637997 h 637997"/>
                <a:gd name="connsiteX5" fmla="*/ 405534 w 522588"/>
                <a:gd name="connsiteY5" fmla="*/ 365136 h 637997"/>
                <a:gd name="connsiteX6" fmla="*/ 484179 w 522588"/>
                <a:gd name="connsiteY6" fmla="*/ 365136 h 637997"/>
                <a:gd name="connsiteX7" fmla="*/ 514515 w 522588"/>
                <a:gd name="connsiteY7" fmla="*/ 350376 h 637997"/>
                <a:gd name="connsiteX8" fmla="*/ 507544 w 522588"/>
                <a:gd name="connsiteY8" fmla="*/ 295913 h 637997"/>
                <a:gd name="connsiteX9" fmla="*/ 393661 w 522588"/>
                <a:gd name="connsiteY9" fmla="*/ 207846 h 637997"/>
                <a:gd name="connsiteX10" fmla="*/ 393661 w 522588"/>
                <a:gd name="connsiteY10" fmla="*/ 61176 h 637997"/>
                <a:gd name="connsiteX11" fmla="*/ 373183 w 522588"/>
                <a:gd name="connsiteY11" fmla="*/ 41079 h 637997"/>
                <a:gd name="connsiteX12" fmla="*/ 335930 w 522588"/>
                <a:gd name="connsiteY12" fmla="*/ 41079 h 637997"/>
                <a:gd name="connsiteX13" fmla="*/ 315452 w 522588"/>
                <a:gd name="connsiteY13" fmla="*/ 61176 h 637997"/>
                <a:gd name="connsiteX14" fmla="*/ 315452 w 522588"/>
                <a:gd name="connsiteY14" fmla="*/ 147609 h 637997"/>
                <a:gd name="connsiteX15" fmla="*/ 134797 w 522588"/>
                <a:gd name="connsiteY15" fmla="*/ 8292 h 637997"/>
                <a:gd name="connsiteX16" fmla="*/ 87250 w 522588"/>
                <a:gd name="connsiteY16" fmla="*/ 8292 h 637997"/>
                <a:gd name="connsiteX17" fmla="*/ 0 w 522588"/>
                <a:gd name="connsiteY17" fmla="*/ 75500 h 637997"/>
                <a:gd name="connsiteX18" fmla="*/ 0 w 522588"/>
                <a:gd name="connsiteY18" fmla="*/ 90641 h 637997"/>
                <a:gd name="connsiteX19" fmla="*/ 85235 w 522588"/>
                <a:gd name="connsiteY19" fmla="*/ 156596 h 637997"/>
                <a:gd name="connsiteX20" fmla="*/ 105332 w 522588"/>
                <a:gd name="connsiteY20" fmla="*/ 314322 h 63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2588" h="637997">
                  <a:moveTo>
                    <a:pt x="105223" y="314322"/>
                  </a:moveTo>
                  <a:cubicBezTo>
                    <a:pt x="84745" y="341390"/>
                    <a:pt x="53211" y="357348"/>
                    <a:pt x="16720" y="358165"/>
                  </a:cubicBezTo>
                  <a:lnTo>
                    <a:pt x="11819" y="358165"/>
                  </a:lnTo>
                  <a:lnTo>
                    <a:pt x="11819" y="565888"/>
                  </a:lnTo>
                  <a:cubicBezTo>
                    <a:pt x="152770" y="581464"/>
                    <a:pt x="285497" y="605646"/>
                    <a:pt x="405534" y="637997"/>
                  </a:cubicBezTo>
                  <a:lnTo>
                    <a:pt x="405534" y="365136"/>
                  </a:lnTo>
                  <a:lnTo>
                    <a:pt x="484179" y="365136"/>
                  </a:lnTo>
                  <a:cubicBezTo>
                    <a:pt x="495671" y="364700"/>
                    <a:pt x="507108" y="359798"/>
                    <a:pt x="514515" y="350376"/>
                  </a:cubicBezTo>
                  <a:cubicBezTo>
                    <a:pt x="527641" y="333166"/>
                    <a:pt x="524373" y="308984"/>
                    <a:pt x="507544" y="295913"/>
                  </a:cubicBezTo>
                  <a:lnTo>
                    <a:pt x="393661" y="207846"/>
                  </a:lnTo>
                  <a:lnTo>
                    <a:pt x="393661" y="61176"/>
                  </a:lnTo>
                  <a:cubicBezTo>
                    <a:pt x="393661" y="50120"/>
                    <a:pt x="384239" y="41079"/>
                    <a:pt x="373183" y="41079"/>
                  </a:cubicBezTo>
                  <a:lnTo>
                    <a:pt x="335930" y="41079"/>
                  </a:lnTo>
                  <a:cubicBezTo>
                    <a:pt x="324874" y="41079"/>
                    <a:pt x="315452" y="50065"/>
                    <a:pt x="315452" y="61176"/>
                  </a:cubicBezTo>
                  <a:lnTo>
                    <a:pt x="315452" y="147609"/>
                  </a:lnTo>
                  <a:lnTo>
                    <a:pt x="134797" y="8292"/>
                  </a:lnTo>
                  <a:cubicBezTo>
                    <a:pt x="120854" y="-2764"/>
                    <a:pt x="101193" y="-2764"/>
                    <a:pt x="87250" y="8292"/>
                  </a:cubicBezTo>
                  <a:lnTo>
                    <a:pt x="0" y="75500"/>
                  </a:lnTo>
                  <a:lnTo>
                    <a:pt x="0" y="90641"/>
                  </a:lnTo>
                  <a:lnTo>
                    <a:pt x="85235" y="156596"/>
                  </a:lnTo>
                  <a:cubicBezTo>
                    <a:pt x="134415" y="194284"/>
                    <a:pt x="143402" y="265141"/>
                    <a:pt x="105332" y="314322"/>
                  </a:cubicBezTo>
                  <a:close/>
                </a:path>
              </a:pathLst>
            </a:custGeom>
            <a:solidFill>
              <a:srgbClr val="203A72"/>
            </a:solidFill>
            <a:ln w="543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28492C4-97B4-D3A9-6AB3-25E40F25ACEF}"/>
                </a:ext>
              </a:extLst>
            </p:cNvPr>
            <p:cNvSpPr/>
            <p:nvPr/>
          </p:nvSpPr>
          <p:spPr>
            <a:xfrm flipH="1">
              <a:off x="4237278" y="3537861"/>
              <a:ext cx="823021" cy="639345"/>
            </a:xfrm>
            <a:custGeom>
              <a:avLst/>
              <a:gdLst>
                <a:gd name="connsiteX0" fmla="*/ 448 w 823021"/>
                <a:gd name="connsiteY0" fmla="*/ 321388 h 639345"/>
                <a:gd name="connsiteX1" fmla="*/ 8236 w 823021"/>
                <a:gd name="connsiteY1" fmla="*/ 350472 h 639345"/>
                <a:gd name="connsiteX2" fmla="*/ 34433 w 823021"/>
                <a:gd name="connsiteY2" fmla="*/ 365231 h 639345"/>
                <a:gd name="connsiteX3" fmla="*/ 116782 w 823021"/>
                <a:gd name="connsiteY3" fmla="*/ 365231 h 639345"/>
                <a:gd name="connsiteX4" fmla="*/ 116782 w 823021"/>
                <a:gd name="connsiteY4" fmla="*/ 639345 h 639345"/>
                <a:gd name="connsiteX5" fmla="*/ 411374 w 823021"/>
                <a:gd name="connsiteY5" fmla="*/ 627036 h 639345"/>
                <a:gd name="connsiteX6" fmla="*/ 705966 w 823021"/>
                <a:gd name="connsiteY6" fmla="*/ 639345 h 639345"/>
                <a:gd name="connsiteX7" fmla="*/ 705966 w 823021"/>
                <a:gd name="connsiteY7" fmla="*/ 365231 h 639345"/>
                <a:gd name="connsiteX8" fmla="*/ 784611 w 823021"/>
                <a:gd name="connsiteY8" fmla="*/ 365231 h 639345"/>
                <a:gd name="connsiteX9" fmla="*/ 814948 w 823021"/>
                <a:gd name="connsiteY9" fmla="*/ 350472 h 639345"/>
                <a:gd name="connsiteX10" fmla="*/ 807976 w 823021"/>
                <a:gd name="connsiteY10" fmla="*/ 295573 h 639345"/>
                <a:gd name="connsiteX11" fmla="*/ 694093 w 823021"/>
                <a:gd name="connsiteY11" fmla="*/ 207887 h 639345"/>
                <a:gd name="connsiteX12" fmla="*/ 694093 w 823021"/>
                <a:gd name="connsiteY12" fmla="*/ 61271 h 639345"/>
                <a:gd name="connsiteX13" fmla="*/ 673615 w 823021"/>
                <a:gd name="connsiteY13" fmla="*/ 40793 h 639345"/>
                <a:gd name="connsiteX14" fmla="*/ 636308 w 823021"/>
                <a:gd name="connsiteY14" fmla="*/ 40793 h 639345"/>
                <a:gd name="connsiteX15" fmla="*/ 616211 w 823021"/>
                <a:gd name="connsiteY15" fmla="*/ 61271 h 639345"/>
                <a:gd name="connsiteX16" fmla="*/ 616211 w 823021"/>
                <a:gd name="connsiteY16" fmla="*/ 147705 h 639345"/>
                <a:gd name="connsiteX17" fmla="*/ 435175 w 823021"/>
                <a:gd name="connsiteY17" fmla="*/ 8006 h 639345"/>
                <a:gd name="connsiteX18" fmla="*/ 387628 w 823021"/>
                <a:gd name="connsiteY18" fmla="*/ 8006 h 639345"/>
                <a:gd name="connsiteX19" fmla="*/ 15208 w 823021"/>
                <a:gd name="connsiteY19" fmla="*/ 295627 h 639345"/>
                <a:gd name="connsiteX20" fmla="*/ 448 w 823021"/>
                <a:gd name="connsiteY20" fmla="*/ 321443 h 63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3021" h="639345">
                  <a:moveTo>
                    <a:pt x="448" y="321388"/>
                  </a:moveTo>
                  <a:cubicBezTo>
                    <a:pt x="-1186" y="331627"/>
                    <a:pt x="1701" y="341866"/>
                    <a:pt x="8236" y="350472"/>
                  </a:cubicBezTo>
                  <a:cubicBezTo>
                    <a:pt x="14772" y="358641"/>
                    <a:pt x="26645" y="365231"/>
                    <a:pt x="34433" y="365231"/>
                  </a:cubicBezTo>
                  <a:lnTo>
                    <a:pt x="116782" y="365231"/>
                  </a:lnTo>
                  <a:lnTo>
                    <a:pt x="116782" y="639345"/>
                  </a:lnTo>
                  <a:cubicBezTo>
                    <a:pt x="212256" y="631176"/>
                    <a:pt x="310998" y="627036"/>
                    <a:pt x="411374" y="627036"/>
                  </a:cubicBezTo>
                  <a:cubicBezTo>
                    <a:pt x="511750" y="627036"/>
                    <a:pt x="610492" y="631121"/>
                    <a:pt x="705966" y="639345"/>
                  </a:cubicBezTo>
                  <a:lnTo>
                    <a:pt x="705966" y="365231"/>
                  </a:lnTo>
                  <a:lnTo>
                    <a:pt x="784611" y="365231"/>
                  </a:lnTo>
                  <a:cubicBezTo>
                    <a:pt x="796103" y="364795"/>
                    <a:pt x="807541" y="359512"/>
                    <a:pt x="814948" y="350472"/>
                  </a:cubicBezTo>
                  <a:cubicBezTo>
                    <a:pt x="828073" y="333261"/>
                    <a:pt x="824805" y="308698"/>
                    <a:pt x="807976" y="295573"/>
                  </a:cubicBezTo>
                  <a:lnTo>
                    <a:pt x="694093" y="207887"/>
                  </a:lnTo>
                  <a:lnTo>
                    <a:pt x="694093" y="61271"/>
                  </a:lnTo>
                  <a:cubicBezTo>
                    <a:pt x="694093" y="50215"/>
                    <a:pt x="684671" y="40793"/>
                    <a:pt x="673615" y="40793"/>
                  </a:cubicBezTo>
                  <a:lnTo>
                    <a:pt x="636308" y="40793"/>
                  </a:lnTo>
                  <a:cubicBezTo>
                    <a:pt x="625252" y="40793"/>
                    <a:pt x="616211" y="50215"/>
                    <a:pt x="616211" y="61271"/>
                  </a:cubicBezTo>
                  <a:lnTo>
                    <a:pt x="616211" y="147705"/>
                  </a:lnTo>
                  <a:lnTo>
                    <a:pt x="435175" y="8006"/>
                  </a:lnTo>
                  <a:cubicBezTo>
                    <a:pt x="421232" y="-2669"/>
                    <a:pt x="401571" y="-2669"/>
                    <a:pt x="387628" y="8006"/>
                  </a:cubicBezTo>
                  <a:lnTo>
                    <a:pt x="15208" y="295627"/>
                  </a:lnTo>
                  <a:cubicBezTo>
                    <a:pt x="7038" y="302163"/>
                    <a:pt x="1701" y="311203"/>
                    <a:pt x="448" y="321443"/>
                  </a:cubicBezTo>
                  <a:close/>
                </a:path>
              </a:pathLst>
            </a:custGeom>
            <a:solidFill>
              <a:srgbClr val="203A72"/>
            </a:solidFill>
            <a:ln w="543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A4EBC9F-6AE8-D937-BD0A-5A217DD64B8A}"/>
                </a:ext>
              </a:extLst>
            </p:cNvPr>
            <p:cNvSpPr/>
            <p:nvPr/>
          </p:nvSpPr>
          <p:spPr>
            <a:xfrm flipH="1">
              <a:off x="3704241" y="4238477"/>
              <a:ext cx="1889166" cy="228171"/>
            </a:xfrm>
            <a:custGeom>
              <a:avLst/>
              <a:gdLst>
                <a:gd name="connsiteX0" fmla="*/ 1860610 w 1889166"/>
                <a:gd name="connsiteY0" fmla="*/ 145145 h 228171"/>
                <a:gd name="connsiteX1" fmla="*/ 944591 w 1889166"/>
                <a:gd name="connsiteY1" fmla="*/ 0 h 228171"/>
                <a:gd name="connsiteX2" fmla="*/ 28572 w 1889166"/>
                <a:gd name="connsiteY2" fmla="*/ 145145 h 228171"/>
                <a:gd name="connsiteX3" fmla="*/ 55585 w 1889166"/>
                <a:gd name="connsiteY3" fmla="*/ 227766 h 228171"/>
                <a:gd name="connsiteX4" fmla="*/ 944591 w 1889166"/>
                <a:gd name="connsiteY4" fmla="*/ 180873 h 228171"/>
                <a:gd name="connsiteX5" fmla="*/ 1833596 w 1889166"/>
                <a:gd name="connsiteY5" fmla="*/ 227766 h 228171"/>
                <a:gd name="connsiteX6" fmla="*/ 1860610 w 1889166"/>
                <a:gd name="connsiteY6" fmla="*/ 145145 h 2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9166" h="228171">
                  <a:moveTo>
                    <a:pt x="1860610" y="145145"/>
                  </a:moveTo>
                  <a:cubicBezTo>
                    <a:pt x="1644336" y="56587"/>
                    <a:pt x="1314342" y="0"/>
                    <a:pt x="944591" y="0"/>
                  </a:cubicBezTo>
                  <a:cubicBezTo>
                    <a:pt x="574839" y="0"/>
                    <a:pt x="244846" y="56587"/>
                    <a:pt x="28572" y="145145"/>
                  </a:cubicBezTo>
                  <a:cubicBezTo>
                    <a:pt x="-22352" y="166004"/>
                    <a:pt x="-185" y="234029"/>
                    <a:pt x="55585" y="227766"/>
                  </a:cubicBezTo>
                  <a:cubicBezTo>
                    <a:pt x="323600" y="197756"/>
                    <a:pt x="625327" y="180873"/>
                    <a:pt x="944591" y="180873"/>
                  </a:cubicBezTo>
                  <a:cubicBezTo>
                    <a:pt x="1263855" y="180873"/>
                    <a:pt x="1565636" y="197756"/>
                    <a:pt x="1833596" y="227766"/>
                  </a:cubicBezTo>
                  <a:cubicBezTo>
                    <a:pt x="1889312" y="234029"/>
                    <a:pt x="1911533" y="166004"/>
                    <a:pt x="1860610" y="145145"/>
                  </a:cubicBezTo>
                  <a:close/>
                </a:path>
              </a:pathLst>
            </a:custGeom>
            <a:solidFill>
              <a:schemeClr val="tx2"/>
            </a:solidFill>
            <a:ln w="5435" cap="flat">
              <a:noFill/>
              <a:prstDash val="solid"/>
              <a:miter/>
            </a:ln>
          </p:spPr>
          <p:txBody>
            <a:bodyPr rtlCol="0" anchor="ctr"/>
            <a:lstStyle/>
            <a:p>
              <a:endParaRPr lang="en-US"/>
            </a:p>
          </p:txBody>
        </p:sp>
      </p:grpSp>
      <p:sp>
        <p:nvSpPr>
          <p:cNvPr id="33" name="TextBox 32">
            <a:extLst>
              <a:ext uri="{FF2B5EF4-FFF2-40B4-BE49-F238E27FC236}">
                <a16:creationId xmlns:a16="http://schemas.microsoft.com/office/drawing/2014/main" id="{330BC789-F8CD-AC5A-CA7D-364AF7B99837}"/>
              </a:ext>
            </a:extLst>
          </p:cNvPr>
          <p:cNvSpPr txBox="1"/>
          <p:nvPr/>
        </p:nvSpPr>
        <p:spPr>
          <a:xfrm>
            <a:off x="2397158" y="4564345"/>
            <a:ext cx="8333656" cy="1200329"/>
          </a:xfrm>
          <a:prstGeom prst="rect">
            <a:avLst/>
          </a:prstGeom>
          <a:noFill/>
        </p:spPr>
        <p:txBody>
          <a:bodyPr wrap="square">
            <a:spAutoFit/>
          </a:bodyPr>
          <a:lstStyle/>
          <a:p>
            <a:pPr marL="0" indent="0">
              <a:buClr>
                <a:schemeClr val="tx1"/>
              </a:buClr>
              <a:buNone/>
            </a:pPr>
            <a:r>
              <a:rPr lang="en-US" sz="2400">
                <a:latin typeface="Arial" panose="020B0604020202020204" pitchFamily="34" charset="0"/>
                <a:cs typeface="Arial" panose="020B0604020202020204" pitchFamily="34" charset="0"/>
              </a:rPr>
              <a:t>People across the region are giving input to shape the outline of a </a:t>
            </a:r>
            <a:r>
              <a:rPr lang="en-US" sz="2400" b="1">
                <a:latin typeface="Arial" panose="020B0604020202020204" pitchFamily="34" charset="0"/>
                <a:cs typeface="Arial" panose="020B0604020202020204" pitchFamily="34" charset="0"/>
              </a:rPr>
              <a:t>regional housing strategy</a:t>
            </a:r>
            <a:r>
              <a:rPr lang="en-US" sz="2400">
                <a:latin typeface="Arial" panose="020B0604020202020204" pitchFamily="34" charset="0"/>
                <a:cs typeface="Arial" panose="020B0604020202020204" pitchFamily="34" charset="0"/>
              </a:rPr>
              <a:t>: what we want to achieve and how we can best work together</a:t>
            </a:r>
          </a:p>
        </p:txBody>
      </p:sp>
      <p:sp>
        <p:nvSpPr>
          <p:cNvPr id="35" name="TextBox 34">
            <a:extLst>
              <a:ext uri="{FF2B5EF4-FFF2-40B4-BE49-F238E27FC236}">
                <a16:creationId xmlns:a16="http://schemas.microsoft.com/office/drawing/2014/main" id="{150BE733-8C0E-2DE0-8DF2-59EF9EA6BD55}"/>
              </a:ext>
            </a:extLst>
          </p:cNvPr>
          <p:cNvSpPr txBox="1"/>
          <p:nvPr/>
        </p:nvSpPr>
        <p:spPr>
          <a:xfrm>
            <a:off x="2428849" y="2976945"/>
            <a:ext cx="8202209" cy="1200329"/>
          </a:xfrm>
          <a:prstGeom prst="rect">
            <a:avLst/>
          </a:prstGeom>
          <a:noFill/>
        </p:spPr>
        <p:txBody>
          <a:bodyPr wrap="square">
            <a:spAutoFit/>
          </a:bodyPr>
          <a:lstStyle/>
          <a:p>
            <a:pPr marL="0" indent="0">
              <a:buClr>
                <a:schemeClr val="tx1"/>
              </a:buClr>
              <a:buNone/>
            </a:pPr>
            <a:r>
              <a:rPr lang="en-US" sz="2400" dirty="0">
                <a:latin typeface="Arial" panose="020B0604020202020204" pitchFamily="34" charset="0"/>
                <a:cs typeface="Arial" panose="020B0604020202020204" pitchFamily="34" charset="0"/>
              </a:rPr>
              <a:t>We are now working together to gather information on housing efforts across the region to better </a:t>
            </a:r>
            <a:r>
              <a:rPr lang="en-US" sz="2400" b="1" dirty="0">
                <a:latin typeface="Arial" panose="020B0604020202020204" pitchFamily="34" charset="0"/>
                <a:cs typeface="Arial" panose="020B0604020202020204" pitchFamily="34" charset="0"/>
              </a:rPr>
              <a:t>understand what is working, what isn't, and what's missing</a:t>
            </a:r>
          </a:p>
        </p:txBody>
      </p:sp>
      <p:sp>
        <p:nvSpPr>
          <p:cNvPr id="4" name="Content Placeholder 3">
            <a:extLst>
              <a:ext uri="{FF2B5EF4-FFF2-40B4-BE49-F238E27FC236}">
                <a16:creationId xmlns:a16="http://schemas.microsoft.com/office/drawing/2014/main" id="{023E6BC8-F15E-8034-B3B6-2D5CD90F3BBE}"/>
              </a:ext>
            </a:extLst>
          </p:cNvPr>
          <p:cNvSpPr>
            <a:spLocks noGrp="1"/>
          </p:cNvSpPr>
          <p:nvPr>
            <p:ph idx="1"/>
          </p:nvPr>
        </p:nvSpPr>
        <p:spPr>
          <a:xfrm>
            <a:off x="2428849" y="1843787"/>
            <a:ext cx="8369820" cy="837468"/>
          </a:xfrm>
        </p:spPr>
        <p:txBody>
          <a:bodyPr/>
          <a:lstStyle/>
          <a:p>
            <a:pPr marL="0" indent="0">
              <a:lnSpc>
                <a:spcPct val="100000"/>
              </a:lnSpc>
              <a:buClr>
                <a:schemeClr val="tx1"/>
              </a:buClr>
              <a:buNone/>
            </a:pPr>
            <a:r>
              <a:rPr lang="en-US" sz="2400" dirty="0"/>
              <a:t>DRCOG completed a </a:t>
            </a:r>
            <a:r>
              <a:rPr lang="en-US" sz="2400" b="1" dirty="0"/>
              <a:t>Regional Housing Needs Assessment</a:t>
            </a:r>
            <a:r>
              <a:rPr lang="en-US" sz="2400" dirty="0"/>
              <a:t> to understand the shared housing challenges our region faces.</a:t>
            </a:r>
          </a:p>
        </p:txBody>
      </p:sp>
      <p:sp>
        <p:nvSpPr>
          <p:cNvPr id="2" name="Title 1">
            <a:extLst>
              <a:ext uri="{FF2B5EF4-FFF2-40B4-BE49-F238E27FC236}">
                <a16:creationId xmlns:a16="http://schemas.microsoft.com/office/drawing/2014/main" id="{FBC314D1-4C51-CA34-5CCF-D8E91990235A}"/>
              </a:ext>
            </a:extLst>
          </p:cNvPr>
          <p:cNvSpPr>
            <a:spLocks noGrp="1"/>
          </p:cNvSpPr>
          <p:nvPr>
            <p:ph type="title"/>
          </p:nvPr>
        </p:nvSpPr>
        <p:spPr/>
        <p:txBody>
          <a:bodyPr/>
          <a:lstStyle/>
          <a:p>
            <a:r>
              <a:rPr lang="en-US">
                <a:latin typeface="Arial Narrow"/>
              </a:rPr>
              <a:t>Working toward a regional housing strategy</a:t>
            </a:r>
            <a:endParaRPr lang="en-US"/>
          </a:p>
        </p:txBody>
      </p:sp>
    </p:spTree>
    <p:extLst>
      <p:ext uri="{BB962C8B-B14F-4D97-AF65-F5344CB8AC3E}">
        <p14:creationId xmlns:p14="http://schemas.microsoft.com/office/powerpoint/2010/main" val="1696577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3C0CA-4E7C-F2D6-3754-AE06B7797FD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88032C-86D4-285C-B320-F60AA6773D76}"/>
              </a:ext>
            </a:extLst>
          </p:cNvPr>
          <p:cNvSpPr>
            <a:spLocks noGrp="1"/>
          </p:cNvSpPr>
          <p:nvPr>
            <p:ph type="title" idx="4294967295"/>
          </p:nvPr>
        </p:nvSpPr>
        <p:spPr bwMode="auto">
          <a:xfrm>
            <a:off x="838200" y="2289175"/>
            <a:ext cx="10515600" cy="17303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rPr>
              <a:t>NOTE TO USER:</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rPr>
              <a:t>Consider adding a slide or two about the recent, current or upcoming work you are doing to address housing needs in your community.</a:t>
            </a:r>
            <a:endParaRPr kumimoji="0" lang="en-US" sz="2800" b="1"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9849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607DE-8DEE-A741-A164-22577CFB051A}"/>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6CA0720F-A55A-866E-0820-749AD2E991A0}"/>
              </a:ext>
              <a:ext uri="{C183D7F6-B498-43B3-948B-1728B52AA6E4}">
                <adec:decorative xmlns:adec="http://schemas.microsoft.com/office/drawing/2017/decorative" val="1"/>
              </a:ext>
            </a:extLst>
          </p:cNvPr>
          <p:cNvGrpSpPr/>
          <p:nvPr/>
        </p:nvGrpSpPr>
        <p:grpSpPr>
          <a:xfrm>
            <a:off x="4736315" y="449223"/>
            <a:ext cx="1363746" cy="1284287"/>
            <a:chOff x="5090711" y="1773432"/>
            <a:chExt cx="1381136" cy="1300664"/>
          </a:xfrm>
        </p:grpSpPr>
        <p:sp>
          <p:nvSpPr>
            <p:cNvPr id="32" name="Freeform: Shape 24">
              <a:extLst>
                <a:ext uri="{FF2B5EF4-FFF2-40B4-BE49-F238E27FC236}">
                  <a16:creationId xmlns:a16="http://schemas.microsoft.com/office/drawing/2014/main" id="{10227F2D-FBA6-A057-13F1-527E41B1B63B}"/>
                </a:ext>
              </a:extLst>
            </p:cNvPr>
            <p:cNvSpPr/>
            <p:nvPr/>
          </p:nvSpPr>
          <p:spPr>
            <a:xfrm>
              <a:off x="5499679" y="1773432"/>
              <a:ext cx="584492" cy="483792"/>
            </a:xfrm>
            <a:custGeom>
              <a:avLst/>
              <a:gdLst>
                <a:gd name="connsiteX0" fmla="*/ 109078 w 584492"/>
                <a:gd name="connsiteY0" fmla="*/ 371078 h 483792"/>
                <a:gd name="connsiteX1" fmla="*/ 64478 w 584492"/>
                <a:gd name="connsiteY1" fmla="*/ 444234 h 483792"/>
                <a:gd name="connsiteX2" fmla="*/ 90512 w 584492"/>
                <a:gd name="connsiteY2" fmla="*/ 482174 h 483792"/>
                <a:gd name="connsiteX3" fmla="*/ 244745 w 584492"/>
                <a:gd name="connsiteY3" fmla="*/ 414316 h 483792"/>
                <a:gd name="connsiteX4" fmla="*/ 292271 w 584492"/>
                <a:gd name="connsiteY4" fmla="*/ 417292 h 483792"/>
                <a:gd name="connsiteX5" fmla="*/ 584492 w 584492"/>
                <a:gd name="connsiteY5" fmla="*/ 208621 h 483792"/>
                <a:gd name="connsiteX6" fmla="*/ 292221 w 584492"/>
                <a:gd name="connsiteY6" fmla="*/ 0 h 483792"/>
                <a:gd name="connsiteX7" fmla="*/ 0 w 584492"/>
                <a:gd name="connsiteY7" fmla="*/ 208671 h 483792"/>
                <a:gd name="connsiteX8" fmla="*/ 109078 w 584492"/>
                <a:gd name="connsiteY8" fmla="*/ 371128 h 483792"/>
                <a:gd name="connsiteX9" fmla="*/ 447110 w 584492"/>
                <a:gd name="connsiteY9" fmla="*/ 160843 h 483792"/>
                <a:gd name="connsiteX10" fmla="*/ 494888 w 584492"/>
                <a:gd name="connsiteY10" fmla="*/ 208621 h 483792"/>
                <a:gd name="connsiteX11" fmla="*/ 447110 w 584492"/>
                <a:gd name="connsiteY11" fmla="*/ 256400 h 483792"/>
                <a:gd name="connsiteX12" fmla="*/ 399331 w 584492"/>
                <a:gd name="connsiteY12" fmla="*/ 208621 h 483792"/>
                <a:gd name="connsiteX13" fmla="*/ 447110 w 584492"/>
                <a:gd name="connsiteY13" fmla="*/ 160843 h 483792"/>
                <a:gd name="connsiteX14" fmla="*/ 292221 w 584492"/>
                <a:gd name="connsiteY14" fmla="*/ 160843 h 483792"/>
                <a:gd name="connsiteX15" fmla="*/ 339999 w 584492"/>
                <a:gd name="connsiteY15" fmla="*/ 208621 h 483792"/>
                <a:gd name="connsiteX16" fmla="*/ 292221 w 584492"/>
                <a:gd name="connsiteY16" fmla="*/ 256400 h 483792"/>
                <a:gd name="connsiteX17" fmla="*/ 244442 w 584492"/>
                <a:gd name="connsiteY17" fmla="*/ 208621 h 483792"/>
                <a:gd name="connsiteX18" fmla="*/ 292221 w 584492"/>
                <a:gd name="connsiteY18" fmla="*/ 160843 h 483792"/>
                <a:gd name="connsiteX19" fmla="*/ 137332 w 584492"/>
                <a:gd name="connsiteY19" fmla="*/ 160843 h 483792"/>
                <a:gd name="connsiteX20" fmla="*/ 185110 w 584492"/>
                <a:gd name="connsiteY20" fmla="*/ 208621 h 483792"/>
                <a:gd name="connsiteX21" fmla="*/ 137332 w 584492"/>
                <a:gd name="connsiteY21" fmla="*/ 256400 h 483792"/>
                <a:gd name="connsiteX22" fmla="*/ 89553 w 584492"/>
                <a:gd name="connsiteY22" fmla="*/ 208621 h 483792"/>
                <a:gd name="connsiteX23" fmla="*/ 137332 w 584492"/>
                <a:gd name="connsiteY23" fmla="*/ 160843 h 48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4492" h="483792">
                  <a:moveTo>
                    <a:pt x="109078" y="371078"/>
                  </a:moveTo>
                  <a:cubicBezTo>
                    <a:pt x="102721" y="390048"/>
                    <a:pt x="89957" y="414518"/>
                    <a:pt x="64478" y="444234"/>
                  </a:cubicBezTo>
                  <a:cubicBezTo>
                    <a:pt x="48333" y="463002"/>
                    <a:pt x="67304" y="490802"/>
                    <a:pt x="90512" y="482174"/>
                  </a:cubicBezTo>
                  <a:cubicBezTo>
                    <a:pt x="138593" y="464314"/>
                    <a:pt x="193738" y="439189"/>
                    <a:pt x="244745" y="414316"/>
                  </a:cubicBezTo>
                  <a:cubicBezTo>
                    <a:pt x="260234" y="416132"/>
                    <a:pt x="276026" y="417292"/>
                    <a:pt x="292271" y="417292"/>
                  </a:cubicBezTo>
                  <a:cubicBezTo>
                    <a:pt x="453669" y="417292"/>
                    <a:pt x="584492" y="323855"/>
                    <a:pt x="584492" y="208621"/>
                  </a:cubicBezTo>
                  <a:cubicBezTo>
                    <a:pt x="584492" y="93388"/>
                    <a:pt x="453618" y="0"/>
                    <a:pt x="292221" y="0"/>
                  </a:cubicBezTo>
                  <a:cubicBezTo>
                    <a:pt x="130823" y="0"/>
                    <a:pt x="0" y="93388"/>
                    <a:pt x="0" y="208671"/>
                  </a:cubicBezTo>
                  <a:cubicBezTo>
                    <a:pt x="0" y="274361"/>
                    <a:pt x="42632" y="332885"/>
                    <a:pt x="109078" y="371128"/>
                  </a:cubicBezTo>
                  <a:close/>
                  <a:moveTo>
                    <a:pt x="447110" y="160843"/>
                  </a:moveTo>
                  <a:cubicBezTo>
                    <a:pt x="473497" y="160843"/>
                    <a:pt x="494888" y="182234"/>
                    <a:pt x="494888" y="208621"/>
                  </a:cubicBezTo>
                  <a:cubicBezTo>
                    <a:pt x="494888" y="235008"/>
                    <a:pt x="473497" y="256400"/>
                    <a:pt x="447110" y="256400"/>
                  </a:cubicBezTo>
                  <a:cubicBezTo>
                    <a:pt x="420723" y="256400"/>
                    <a:pt x="399331" y="235008"/>
                    <a:pt x="399331" y="208621"/>
                  </a:cubicBezTo>
                  <a:cubicBezTo>
                    <a:pt x="399331" y="182234"/>
                    <a:pt x="420723" y="160843"/>
                    <a:pt x="447110" y="160843"/>
                  </a:cubicBezTo>
                  <a:close/>
                  <a:moveTo>
                    <a:pt x="292221" y="160843"/>
                  </a:moveTo>
                  <a:cubicBezTo>
                    <a:pt x="318607" y="160843"/>
                    <a:pt x="339999" y="182234"/>
                    <a:pt x="339999" y="208621"/>
                  </a:cubicBezTo>
                  <a:cubicBezTo>
                    <a:pt x="339999" y="235008"/>
                    <a:pt x="318607" y="256400"/>
                    <a:pt x="292221" y="256400"/>
                  </a:cubicBezTo>
                  <a:cubicBezTo>
                    <a:pt x="265834" y="256400"/>
                    <a:pt x="244442" y="235008"/>
                    <a:pt x="244442" y="208621"/>
                  </a:cubicBezTo>
                  <a:cubicBezTo>
                    <a:pt x="244442" y="182234"/>
                    <a:pt x="265834" y="160843"/>
                    <a:pt x="292221" y="160843"/>
                  </a:cubicBezTo>
                  <a:close/>
                  <a:moveTo>
                    <a:pt x="137332" y="160843"/>
                  </a:moveTo>
                  <a:cubicBezTo>
                    <a:pt x="163718" y="160843"/>
                    <a:pt x="185110" y="182234"/>
                    <a:pt x="185110" y="208621"/>
                  </a:cubicBezTo>
                  <a:cubicBezTo>
                    <a:pt x="185110" y="235008"/>
                    <a:pt x="163718" y="256400"/>
                    <a:pt x="137332" y="256400"/>
                  </a:cubicBezTo>
                  <a:cubicBezTo>
                    <a:pt x="110945" y="256400"/>
                    <a:pt x="89553" y="235008"/>
                    <a:pt x="89553" y="208621"/>
                  </a:cubicBezTo>
                  <a:cubicBezTo>
                    <a:pt x="89553" y="182234"/>
                    <a:pt x="110945" y="160843"/>
                    <a:pt x="137332" y="160843"/>
                  </a:cubicBezTo>
                  <a:close/>
                </a:path>
              </a:pathLst>
            </a:custGeom>
            <a:solidFill>
              <a:schemeClr val="tx2"/>
            </a:solidFill>
            <a:ln w="5041" cap="flat">
              <a:noFill/>
              <a:prstDash val="solid"/>
              <a:miter/>
            </a:ln>
          </p:spPr>
          <p:txBody>
            <a:bodyPr rtlCol="0" anchor="ctr"/>
            <a:lstStyle/>
            <a:p>
              <a:endParaRPr lang="en-US"/>
            </a:p>
          </p:txBody>
        </p:sp>
        <p:sp>
          <p:nvSpPr>
            <p:cNvPr id="33" name="Freeform: Shape 26">
              <a:extLst>
                <a:ext uri="{FF2B5EF4-FFF2-40B4-BE49-F238E27FC236}">
                  <a16:creationId xmlns:a16="http://schemas.microsoft.com/office/drawing/2014/main" id="{BA0E336F-BE0D-66C0-2B4B-EA2C8B3C59BC}"/>
                </a:ext>
              </a:extLst>
            </p:cNvPr>
            <p:cNvSpPr/>
            <p:nvPr/>
          </p:nvSpPr>
          <p:spPr>
            <a:xfrm>
              <a:off x="5780221" y="2465664"/>
              <a:ext cx="691626" cy="608432"/>
            </a:xfrm>
            <a:custGeom>
              <a:avLst/>
              <a:gdLst>
                <a:gd name="connsiteX0" fmla="*/ 432554 w 691626"/>
                <a:gd name="connsiteY0" fmla="*/ 11731 h 608432"/>
                <a:gd name="connsiteX1" fmla="*/ 378116 w 691626"/>
                <a:gd name="connsiteY1" fmla="*/ 47855 h 608432"/>
                <a:gd name="connsiteX2" fmla="*/ 220654 w 691626"/>
                <a:gd name="connsiteY2" fmla="*/ 210665 h 608432"/>
                <a:gd name="connsiteX3" fmla="*/ 51385 w 691626"/>
                <a:gd name="connsiteY3" fmla="*/ 274992 h 608432"/>
                <a:gd name="connsiteX4" fmla="*/ 5221 w 691626"/>
                <a:gd name="connsiteY4" fmla="*/ 377764 h 608432"/>
                <a:gd name="connsiteX5" fmla="*/ 79689 w 691626"/>
                <a:gd name="connsiteY5" fmla="*/ 429175 h 608432"/>
                <a:gd name="connsiteX6" fmla="*/ 107943 w 691626"/>
                <a:gd name="connsiteY6" fmla="*/ 423978 h 608432"/>
                <a:gd name="connsiteX7" fmla="*/ 293810 w 691626"/>
                <a:gd name="connsiteY7" fmla="*/ 353345 h 608432"/>
                <a:gd name="connsiteX8" fmla="*/ 322769 w 691626"/>
                <a:gd name="connsiteY8" fmla="*/ 334223 h 608432"/>
                <a:gd name="connsiteX9" fmla="*/ 336291 w 691626"/>
                <a:gd name="connsiteY9" fmla="*/ 320248 h 608432"/>
                <a:gd name="connsiteX10" fmla="*/ 352587 w 691626"/>
                <a:gd name="connsiteY10" fmla="*/ 584871 h 608432"/>
                <a:gd name="connsiteX11" fmla="*/ 378267 w 691626"/>
                <a:gd name="connsiteY11" fmla="*/ 608432 h 608432"/>
                <a:gd name="connsiteX12" fmla="*/ 665241 w 691626"/>
                <a:gd name="connsiteY12" fmla="*/ 608432 h 608432"/>
                <a:gd name="connsiteX13" fmla="*/ 690316 w 691626"/>
                <a:gd name="connsiteY13" fmla="*/ 581592 h 608432"/>
                <a:gd name="connsiteX14" fmla="*/ 658581 w 691626"/>
                <a:gd name="connsiteY14" fmla="*/ 71416 h 608432"/>
                <a:gd name="connsiteX15" fmla="*/ 432403 w 691626"/>
                <a:gd name="connsiteY15" fmla="*/ 11781 h 60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626" h="608432">
                  <a:moveTo>
                    <a:pt x="432554" y="11731"/>
                  </a:moveTo>
                  <a:cubicBezTo>
                    <a:pt x="409195" y="19046"/>
                    <a:pt x="393756" y="31710"/>
                    <a:pt x="378116" y="47855"/>
                  </a:cubicBezTo>
                  <a:cubicBezTo>
                    <a:pt x="362475" y="64050"/>
                    <a:pt x="220654" y="210665"/>
                    <a:pt x="220654" y="210665"/>
                  </a:cubicBezTo>
                  <a:lnTo>
                    <a:pt x="51385" y="274992"/>
                  </a:lnTo>
                  <a:cubicBezTo>
                    <a:pt x="10267" y="290582"/>
                    <a:pt x="-10419" y="336645"/>
                    <a:pt x="5221" y="377764"/>
                  </a:cubicBezTo>
                  <a:cubicBezTo>
                    <a:pt x="17330" y="409599"/>
                    <a:pt x="47602" y="429175"/>
                    <a:pt x="79689" y="429175"/>
                  </a:cubicBezTo>
                  <a:cubicBezTo>
                    <a:pt x="89074" y="429175"/>
                    <a:pt x="98659" y="427510"/>
                    <a:pt x="107943" y="423978"/>
                  </a:cubicBezTo>
                  <a:lnTo>
                    <a:pt x="293810" y="353345"/>
                  </a:lnTo>
                  <a:cubicBezTo>
                    <a:pt x="304758" y="349157"/>
                    <a:pt x="314647" y="342649"/>
                    <a:pt x="322769" y="334223"/>
                  </a:cubicBezTo>
                  <a:lnTo>
                    <a:pt x="336291" y="320248"/>
                  </a:lnTo>
                  <a:cubicBezTo>
                    <a:pt x="338107" y="414846"/>
                    <a:pt x="351426" y="576748"/>
                    <a:pt x="352587" y="584871"/>
                  </a:cubicBezTo>
                  <a:cubicBezTo>
                    <a:pt x="354554" y="598846"/>
                    <a:pt x="360861" y="608432"/>
                    <a:pt x="378267" y="608432"/>
                  </a:cubicBezTo>
                  <a:lnTo>
                    <a:pt x="665241" y="608432"/>
                  </a:lnTo>
                  <a:cubicBezTo>
                    <a:pt x="680377" y="608432"/>
                    <a:pt x="690215" y="596778"/>
                    <a:pt x="690316" y="581592"/>
                  </a:cubicBezTo>
                  <a:cubicBezTo>
                    <a:pt x="691728" y="408035"/>
                    <a:pt x="698489" y="165258"/>
                    <a:pt x="658581" y="71416"/>
                  </a:cubicBezTo>
                  <a:cubicBezTo>
                    <a:pt x="620843" y="-17330"/>
                    <a:pt x="485025" y="-4717"/>
                    <a:pt x="432403" y="11781"/>
                  </a:cubicBezTo>
                  <a:close/>
                </a:path>
              </a:pathLst>
            </a:custGeom>
            <a:solidFill>
              <a:srgbClr val="203A72"/>
            </a:solidFill>
            <a:ln w="5041" cap="flat">
              <a:noFill/>
              <a:prstDash val="solid"/>
              <a:miter/>
            </a:ln>
          </p:spPr>
          <p:txBody>
            <a:bodyPr rtlCol="0" anchor="ctr"/>
            <a:lstStyle/>
            <a:p>
              <a:endParaRPr lang="en-US"/>
            </a:p>
          </p:txBody>
        </p:sp>
        <p:sp>
          <p:nvSpPr>
            <p:cNvPr id="34" name="Freeform: Shape 28">
              <a:extLst>
                <a:ext uri="{FF2B5EF4-FFF2-40B4-BE49-F238E27FC236}">
                  <a16:creationId xmlns:a16="http://schemas.microsoft.com/office/drawing/2014/main" id="{47A31AA0-9F33-A5DF-B86F-88E0A03042B1}"/>
                </a:ext>
              </a:extLst>
            </p:cNvPr>
            <p:cNvSpPr/>
            <p:nvPr/>
          </p:nvSpPr>
          <p:spPr>
            <a:xfrm>
              <a:off x="6099105" y="2076752"/>
              <a:ext cx="348172" cy="348172"/>
            </a:xfrm>
            <a:custGeom>
              <a:avLst/>
              <a:gdLst>
                <a:gd name="connsiteX0" fmla="*/ 174112 w 348172"/>
                <a:gd name="connsiteY0" fmla="*/ 348173 h 348172"/>
                <a:gd name="connsiteX1" fmla="*/ 348173 w 348172"/>
                <a:gd name="connsiteY1" fmla="*/ 174061 h 348172"/>
                <a:gd name="connsiteX2" fmla="*/ 174112 w 348172"/>
                <a:gd name="connsiteY2" fmla="*/ 0 h 348172"/>
                <a:gd name="connsiteX3" fmla="*/ 0 w 348172"/>
                <a:gd name="connsiteY3" fmla="*/ 174061 h 348172"/>
                <a:gd name="connsiteX4" fmla="*/ 174112 w 348172"/>
                <a:gd name="connsiteY4" fmla="*/ 348173 h 348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172" h="348172">
                  <a:moveTo>
                    <a:pt x="174112" y="348173"/>
                  </a:moveTo>
                  <a:cubicBezTo>
                    <a:pt x="270274" y="348173"/>
                    <a:pt x="348173" y="270224"/>
                    <a:pt x="348173" y="174061"/>
                  </a:cubicBezTo>
                  <a:cubicBezTo>
                    <a:pt x="348173" y="77899"/>
                    <a:pt x="270223" y="0"/>
                    <a:pt x="174112" y="0"/>
                  </a:cubicBezTo>
                  <a:cubicBezTo>
                    <a:pt x="78000" y="0"/>
                    <a:pt x="0" y="77949"/>
                    <a:pt x="0" y="174061"/>
                  </a:cubicBezTo>
                  <a:cubicBezTo>
                    <a:pt x="0" y="270173"/>
                    <a:pt x="77949" y="348173"/>
                    <a:pt x="174112" y="348173"/>
                  </a:cubicBezTo>
                  <a:close/>
                </a:path>
              </a:pathLst>
            </a:custGeom>
            <a:solidFill>
              <a:srgbClr val="203A72"/>
            </a:solidFill>
            <a:ln w="5041" cap="flat">
              <a:noFill/>
              <a:prstDash val="solid"/>
              <a:miter/>
            </a:ln>
          </p:spPr>
          <p:txBody>
            <a:bodyPr rtlCol="0" anchor="ctr"/>
            <a:lstStyle/>
            <a:p>
              <a:endParaRPr lang="en-US"/>
            </a:p>
          </p:txBody>
        </p:sp>
        <p:sp>
          <p:nvSpPr>
            <p:cNvPr id="35" name="Freeform: Shape 29">
              <a:extLst>
                <a:ext uri="{FF2B5EF4-FFF2-40B4-BE49-F238E27FC236}">
                  <a16:creationId xmlns:a16="http://schemas.microsoft.com/office/drawing/2014/main" id="{364FFF54-529E-CA14-10BC-0C3D0B6F73F2}"/>
                </a:ext>
              </a:extLst>
            </p:cNvPr>
            <p:cNvSpPr/>
            <p:nvPr/>
          </p:nvSpPr>
          <p:spPr>
            <a:xfrm>
              <a:off x="5115383" y="2076752"/>
              <a:ext cx="348172" cy="348223"/>
            </a:xfrm>
            <a:custGeom>
              <a:avLst/>
              <a:gdLst>
                <a:gd name="connsiteX0" fmla="*/ 174061 w 348172"/>
                <a:gd name="connsiteY0" fmla="*/ 348173 h 348223"/>
                <a:gd name="connsiteX1" fmla="*/ 348173 w 348172"/>
                <a:gd name="connsiteY1" fmla="*/ 174061 h 348223"/>
                <a:gd name="connsiteX2" fmla="*/ 174061 w 348172"/>
                <a:gd name="connsiteY2" fmla="*/ 0 h 348223"/>
                <a:gd name="connsiteX3" fmla="*/ 0 w 348172"/>
                <a:gd name="connsiteY3" fmla="*/ 174112 h 348223"/>
                <a:gd name="connsiteX4" fmla="*/ 174061 w 348172"/>
                <a:gd name="connsiteY4" fmla="*/ 348223 h 348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172" h="348223">
                  <a:moveTo>
                    <a:pt x="174061" y="348173"/>
                  </a:moveTo>
                  <a:cubicBezTo>
                    <a:pt x="270224" y="348173"/>
                    <a:pt x="348173" y="270224"/>
                    <a:pt x="348173" y="174061"/>
                  </a:cubicBezTo>
                  <a:cubicBezTo>
                    <a:pt x="348173" y="77899"/>
                    <a:pt x="270224" y="0"/>
                    <a:pt x="174061" y="0"/>
                  </a:cubicBezTo>
                  <a:cubicBezTo>
                    <a:pt x="77899" y="0"/>
                    <a:pt x="0" y="78000"/>
                    <a:pt x="0" y="174112"/>
                  </a:cubicBezTo>
                  <a:cubicBezTo>
                    <a:pt x="0" y="270224"/>
                    <a:pt x="77949" y="348223"/>
                    <a:pt x="174061" y="348223"/>
                  </a:cubicBezTo>
                  <a:close/>
                </a:path>
              </a:pathLst>
            </a:custGeom>
            <a:solidFill>
              <a:srgbClr val="203A72"/>
            </a:solidFill>
            <a:ln w="5041" cap="flat">
              <a:noFill/>
              <a:prstDash val="solid"/>
              <a:miter/>
            </a:ln>
          </p:spPr>
          <p:txBody>
            <a:bodyPr rtlCol="0" anchor="ctr"/>
            <a:lstStyle/>
            <a:p>
              <a:endParaRPr lang="en-US"/>
            </a:p>
          </p:txBody>
        </p:sp>
        <p:sp>
          <p:nvSpPr>
            <p:cNvPr id="36" name="Freeform: Shape 30">
              <a:extLst>
                <a:ext uri="{FF2B5EF4-FFF2-40B4-BE49-F238E27FC236}">
                  <a16:creationId xmlns:a16="http://schemas.microsoft.com/office/drawing/2014/main" id="{659241C3-DDCB-4EC0-E6A3-79CC33F2E7D7}"/>
                </a:ext>
              </a:extLst>
            </p:cNvPr>
            <p:cNvSpPr/>
            <p:nvPr/>
          </p:nvSpPr>
          <p:spPr>
            <a:xfrm>
              <a:off x="5090711" y="2464951"/>
              <a:ext cx="746581" cy="609095"/>
            </a:xfrm>
            <a:custGeom>
              <a:avLst/>
              <a:gdLst>
                <a:gd name="connsiteX0" fmla="*/ 737919 w 746581"/>
                <a:gd name="connsiteY0" fmla="*/ 115468 h 609095"/>
                <a:gd name="connsiteX1" fmla="*/ 630758 w 746581"/>
                <a:gd name="connsiteY1" fmla="*/ 80706 h 609095"/>
                <a:gd name="connsiteX2" fmla="*/ 481822 w 746581"/>
                <a:gd name="connsiteY2" fmla="*/ 156688 h 609095"/>
                <a:gd name="connsiteX3" fmla="*/ 372794 w 746581"/>
                <a:gd name="connsiteY3" fmla="*/ 80151 h 609095"/>
                <a:gd name="connsiteX4" fmla="*/ 259175 w 746581"/>
                <a:gd name="connsiteY4" fmla="*/ 12394 h 609095"/>
                <a:gd name="connsiteX5" fmla="*/ 32997 w 746581"/>
                <a:gd name="connsiteY5" fmla="*/ 72029 h 609095"/>
                <a:gd name="connsiteX6" fmla="*/ 1312 w 746581"/>
                <a:gd name="connsiteY6" fmla="*/ 582255 h 609095"/>
                <a:gd name="connsiteX7" fmla="*/ 26387 w 746581"/>
                <a:gd name="connsiteY7" fmla="*/ 609095 h 609095"/>
                <a:gd name="connsiteX8" fmla="*/ 313361 w 746581"/>
                <a:gd name="connsiteY8" fmla="*/ 609095 h 609095"/>
                <a:gd name="connsiteX9" fmla="*/ 339041 w 746581"/>
                <a:gd name="connsiteY9" fmla="*/ 585534 h 609095"/>
                <a:gd name="connsiteX10" fmla="*/ 355539 w 746581"/>
                <a:gd name="connsiteY10" fmla="*/ 293717 h 609095"/>
                <a:gd name="connsiteX11" fmla="*/ 355741 w 746581"/>
                <a:gd name="connsiteY11" fmla="*/ 263748 h 609095"/>
                <a:gd name="connsiteX12" fmla="*/ 431420 w 746581"/>
                <a:gd name="connsiteY12" fmla="*/ 315008 h 609095"/>
                <a:gd name="connsiteX13" fmla="*/ 476070 w 746581"/>
                <a:gd name="connsiteY13" fmla="*/ 328731 h 609095"/>
                <a:gd name="connsiteX14" fmla="*/ 512295 w 746581"/>
                <a:gd name="connsiteY14" fmla="*/ 320053 h 609095"/>
                <a:gd name="connsiteX15" fmla="*/ 703107 w 746581"/>
                <a:gd name="connsiteY15" fmla="*/ 222680 h 609095"/>
                <a:gd name="connsiteX16" fmla="*/ 737868 w 746581"/>
                <a:gd name="connsiteY16" fmla="*/ 115519 h 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6581" h="609095">
                  <a:moveTo>
                    <a:pt x="737919" y="115468"/>
                  </a:moveTo>
                  <a:cubicBezTo>
                    <a:pt x="717940" y="76267"/>
                    <a:pt x="669959" y="60727"/>
                    <a:pt x="630758" y="80706"/>
                  </a:cubicBezTo>
                  <a:lnTo>
                    <a:pt x="481822" y="156688"/>
                  </a:lnTo>
                  <a:cubicBezTo>
                    <a:pt x="481822" y="156688"/>
                    <a:pt x="399383" y="99576"/>
                    <a:pt x="372794" y="80151"/>
                  </a:cubicBezTo>
                  <a:cubicBezTo>
                    <a:pt x="356044" y="67942"/>
                    <a:pt x="307004" y="28791"/>
                    <a:pt x="259175" y="12394"/>
                  </a:cubicBezTo>
                  <a:cubicBezTo>
                    <a:pt x="207007" y="-5466"/>
                    <a:pt x="70735" y="-16768"/>
                    <a:pt x="32997" y="72029"/>
                  </a:cubicBezTo>
                  <a:cubicBezTo>
                    <a:pt x="-6861" y="165870"/>
                    <a:pt x="-100" y="408648"/>
                    <a:pt x="1312" y="582255"/>
                  </a:cubicBezTo>
                  <a:cubicBezTo>
                    <a:pt x="1464" y="597441"/>
                    <a:pt x="11252" y="609095"/>
                    <a:pt x="26387" y="609095"/>
                  </a:cubicBezTo>
                  <a:lnTo>
                    <a:pt x="313361" y="609095"/>
                  </a:lnTo>
                  <a:cubicBezTo>
                    <a:pt x="330818" y="609095"/>
                    <a:pt x="337074" y="599509"/>
                    <a:pt x="339041" y="585534"/>
                  </a:cubicBezTo>
                  <a:cubicBezTo>
                    <a:pt x="340353" y="576553"/>
                    <a:pt x="356498" y="380091"/>
                    <a:pt x="355539" y="293717"/>
                  </a:cubicBezTo>
                  <a:cubicBezTo>
                    <a:pt x="355438" y="284535"/>
                    <a:pt x="355539" y="274343"/>
                    <a:pt x="355741" y="263748"/>
                  </a:cubicBezTo>
                  <a:lnTo>
                    <a:pt x="431420" y="315008"/>
                  </a:lnTo>
                  <a:cubicBezTo>
                    <a:pt x="444840" y="324089"/>
                    <a:pt x="460430" y="328731"/>
                    <a:pt x="476070" y="328731"/>
                  </a:cubicBezTo>
                  <a:cubicBezTo>
                    <a:pt x="488431" y="328731"/>
                    <a:pt x="500843" y="325855"/>
                    <a:pt x="512295" y="320053"/>
                  </a:cubicBezTo>
                  <a:lnTo>
                    <a:pt x="703107" y="222680"/>
                  </a:lnTo>
                  <a:cubicBezTo>
                    <a:pt x="742308" y="202701"/>
                    <a:pt x="757848" y="154720"/>
                    <a:pt x="737868" y="115519"/>
                  </a:cubicBezTo>
                  <a:close/>
                </a:path>
              </a:pathLst>
            </a:custGeom>
            <a:solidFill>
              <a:srgbClr val="203A72"/>
            </a:solidFill>
            <a:ln w="5041" cap="flat">
              <a:noFill/>
              <a:prstDash val="solid"/>
              <a:miter/>
            </a:ln>
          </p:spPr>
          <p:txBody>
            <a:bodyPr rtlCol="0" anchor="ctr"/>
            <a:lstStyle/>
            <a:p>
              <a:endParaRPr lang="en-US"/>
            </a:p>
          </p:txBody>
        </p:sp>
      </p:grpSp>
      <p:sp>
        <p:nvSpPr>
          <p:cNvPr id="5" name="Slide Number Placeholder 4">
            <a:extLst>
              <a:ext uri="{FF2B5EF4-FFF2-40B4-BE49-F238E27FC236}">
                <a16:creationId xmlns:a16="http://schemas.microsoft.com/office/drawing/2014/main" id="{9897B4BC-FEAD-3179-E254-37A436F0F1F0}"/>
              </a:ext>
              <a:ext uri="{C183D7F6-B498-43B3-948B-1728B52AA6E4}">
                <adec:decorative xmlns:adec="http://schemas.microsoft.com/office/drawing/2017/decorative" val="1"/>
              </a:ext>
            </a:extLst>
          </p:cNvPr>
          <p:cNvSpPr>
            <a:spLocks noGrp="1"/>
          </p:cNvSpPr>
          <p:nvPr>
            <p:ph type="sldNum" sz="quarter" idx="16"/>
          </p:nvPr>
        </p:nvSpPr>
        <p:spPr>
          <a:xfrm>
            <a:off x="11442700" y="6356350"/>
            <a:ext cx="646113" cy="365125"/>
          </a:xfrm>
        </p:spPr>
        <p:txBody>
          <a:bodyPr anchor="b">
            <a:normAutofit/>
          </a:bodyPr>
          <a:lstStyle/>
          <a:p>
            <a:fld id="{B4EA82D9-4871-4B3E-AAD3-600D406B356E}" type="slidenum">
              <a:rPr lang="en-US" altLang="en-US" smtClean="0"/>
              <a:pPr/>
              <a:t>23</a:t>
            </a:fld>
            <a:endParaRPr lang="en-US" altLang="en-US"/>
          </a:p>
        </p:txBody>
      </p:sp>
      <p:pic>
        <p:nvPicPr>
          <p:cNvPr id="2" name="Picture Placeholder 2" descr="Illustration of a farmers’ market">
            <a:extLst>
              <a:ext uri="{FF2B5EF4-FFF2-40B4-BE49-F238E27FC236}">
                <a16:creationId xmlns:a16="http://schemas.microsoft.com/office/drawing/2014/main" id="{95AFD0C4-BE5E-04C4-F080-C38DA0C26F8C}"/>
              </a:ext>
            </a:extLst>
          </p:cNvPr>
          <p:cNvPicPr>
            <a:picLocks noChangeAspect="1" noChangeArrowheads="1"/>
          </p:cNvPicPr>
          <p:nvPr/>
        </p:nvPicPr>
        <p:blipFill rotWithShape="1">
          <a:blip r:embed="rId3"/>
          <a:srcRect l="20799" r="13017"/>
          <a:stretch>
            <a:fillRect/>
          </a:stretch>
        </p:blipFill>
        <p:spPr bwMode="auto">
          <a:xfrm>
            <a:off x="-880110" y="0"/>
            <a:ext cx="5812680" cy="6869113"/>
          </a:xfrm>
          <a:custGeom>
            <a:avLst/>
            <a:gdLst>
              <a:gd name="connsiteX0" fmla="*/ 0 w 5787342"/>
              <a:gd name="connsiteY0" fmla="*/ 0 h 6869113"/>
              <a:gd name="connsiteX1" fmla="*/ 5787342 w 5787342"/>
              <a:gd name="connsiteY1" fmla="*/ 0 h 6869113"/>
              <a:gd name="connsiteX2" fmla="*/ 5787342 w 5787342"/>
              <a:gd name="connsiteY2" fmla="*/ 11114 h 6869113"/>
              <a:gd name="connsiteX3" fmla="*/ 5744829 w 5787342"/>
              <a:gd name="connsiteY3" fmla="*/ 11114 h 6869113"/>
              <a:gd name="connsiteX4" fmla="*/ 5431359 w 5787342"/>
              <a:gd name="connsiteY4" fmla="*/ 11114 h 6869113"/>
              <a:gd name="connsiteX5" fmla="*/ 5431359 w 5787342"/>
              <a:gd name="connsiteY5" fmla="*/ 11114 h 6869113"/>
              <a:gd name="connsiteX6" fmla="*/ 5421110 w 5787342"/>
              <a:gd name="connsiteY6" fmla="*/ 11114 h 6869113"/>
              <a:gd name="connsiteX7" fmla="*/ 4564171 w 5787342"/>
              <a:gd name="connsiteY7" fmla="*/ 11114 h 6869113"/>
              <a:gd name="connsiteX8" fmla="*/ 5486960 w 5787342"/>
              <a:gd name="connsiteY8" fmla="*/ 2336595 h 6869113"/>
              <a:gd name="connsiteX9" fmla="*/ 5531253 w 5787342"/>
              <a:gd name="connsiteY9" fmla="*/ 2600122 h 6869113"/>
              <a:gd name="connsiteX10" fmla="*/ 5524838 w 5787342"/>
              <a:gd name="connsiteY10" fmla="*/ 2788011 h 6869113"/>
              <a:gd name="connsiteX11" fmla="*/ 5152445 w 5787342"/>
              <a:gd name="connsiteY11" fmla="*/ 4707455 h 6869113"/>
              <a:gd name="connsiteX12" fmla="*/ 4123241 w 5787342"/>
              <a:gd name="connsiteY12" fmla="*/ 6796416 h 6869113"/>
              <a:gd name="connsiteX13" fmla="*/ 4065571 w 5787342"/>
              <a:gd name="connsiteY13" fmla="*/ 6869113 h 6869113"/>
              <a:gd name="connsiteX14" fmla="*/ 0 w 5787342"/>
              <a:gd name="connsiteY14" fmla="*/ 6869113 h 686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7342" h="6869113">
                <a:moveTo>
                  <a:pt x="0" y="0"/>
                </a:moveTo>
                <a:lnTo>
                  <a:pt x="5787342" y="0"/>
                </a:lnTo>
                <a:lnTo>
                  <a:pt x="5787342" y="11114"/>
                </a:lnTo>
                <a:lnTo>
                  <a:pt x="5744829" y="11114"/>
                </a:lnTo>
                <a:cubicBezTo>
                  <a:pt x="5431359" y="11114"/>
                  <a:pt x="5431359" y="11114"/>
                  <a:pt x="5431359" y="11114"/>
                </a:cubicBezTo>
                <a:lnTo>
                  <a:pt x="5431359" y="11114"/>
                </a:lnTo>
                <a:lnTo>
                  <a:pt x="5421110" y="11114"/>
                </a:lnTo>
                <a:cubicBezTo>
                  <a:pt x="5207520" y="11114"/>
                  <a:pt x="4928546" y="11114"/>
                  <a:pt x="4564171" y="11114"/>
                </a:cubicBezTo>
                <a:cubicBezTo>
                  <a:pt x="4970222" y="490117"/>
                  <a:pt x="5298130" y="1316040"/>
                  <a:pt x="5486960" y="2336595"/>
                </a:cubicBezTo>
                <a:lnTo>
                  <a:pt x="5531253" y="2600122"/>
                </a:lnTo>
                <a:lnTo>
                  <a:pt x="5524838" y="2788011"/>
                </a:lnTo>
                <a:cubicBezTo>
                  <a:pt x="5494042" y="3365754"/>
                  <a:pt x="5371551" y="4026128"/>
                  <a:pt x="5152445" y="4707455"/>
                </a:cubicBezTo>
                <a:cubicBezTo>
                  <a:pt x="4885199" y="5541794"/>
                  <a:pt x="4517189" y="6267180"/>
                  <a:pt x="4123241" y="6796416"/>
                </a:cubicBezTo>
                <a:lnTo>
                  <a:pt x="4065571" y="6869113"/>
                </a:lnTo>
                <a:lnTo>
                  <a:pt x="0" y="6869113"/>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0">
            <a:extLst>
              <a:ext uri="{FF2B5EF4-FFF2-40B4-BE49-F238E27FC236}">
                <a16:creationId xmlns:a16="http://schemas.microsoft.com/office/drawing/2014/main" id="{D3F90B05-1552-BAD0-1703-5A324FA7DA71}"/>
              </a:ext>
            </a:extLst>
          </p:cNvPr>
          <p:cNvSpPr txBox="1">
            <a:spLocks/>
          </p:cNvSpPr>
          <p:nvPr/>
        </p:nvSpPr>
        <p:spPr bwMode="auto">
          <a:xfrm>
            <a:off x="4932570" y="4932538"/>
            <a:ext cx="6640286" cy="130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1" kern="1200">
                <a:solidFill>
                  <a:schemeClr val="tx1"/>
                </a:solidFill>
                <a:latin typeface="Arial Narrow" panose="020B0606020202030204" pitchFamily="34" charset="0"/>
                <a:ea typeface="+mj-ea"/>
                <a:cs typeface="+mj-cs"/>
              </a:defRPr>
            </a:lvl1pPr>
            <a:lvl2pPr algn="l" rtl="0" eaLnBrk="0" fontAlgn="base" hangingPunct="0">
              <a:lnSpc>
                <a:spcPct val="90000"/>
              </a:lnSpc>
              <a:spcBef>
                <a:spcPct val="0"/>
              </a:spcBef>
              <a:spcAft>
                <a:spcPct val="0"/>
              </a:spcAft>
              <a:defRPr sz="4400" b="1">
                <a:solidFill>
                  <a:schemeClr val="tx1"/>
                </a:solidFill>
                <a:latin typeface="Arial Narrow" panose="020B0606020202030204" pitchFamily="34" charset="0"/>
              </a:defRPr>
            </a:lvl2pPr>
            <a:lvl3pPr algn="l" rtl="0" eaLnBrk="0" fontAlgn="base" hangingPunct="0">
              <a:lnSpc>
                <a:spcPct val="90000"/>
              </a:lnSpc>
              <a:spcBef>
                <a:spcPct val="0"/>
              </a:spcBef>
              <a:spcAft>
                <a:spcPct val="0"/>
              </a:spcAft>
              <a:defRPr sz="4400" b="1">
                <a:solidFill>
                  <a:schemeClr val="tx1"/>
                </a:solidFill>
                <a:latin typeface="Arial Narrow" panose="020B0606020202030204" pitchFamily="34" charset="0"/>
              </a:defRPr>
            </a:lvl3pPr>
            <a:lvl4pPr algn="l" rtl="0" eaLnBrk="0" fontAlgn="base" hangingPunct="0">
              <a:lnSpc>
                <a:spcPct val="90000"/>
              </a:lnSpc>
              <a:spcBef>
                <a:spcPct val="0"/>
              </a:spcBef>
              <a:spcAft>
                <a:spcPct val="0"/>
              </a:spcAft>
              <a:defRPr sz="4400" b="1">
                <a:solidFill>
                  <a:schemeClr val="tx1"/>
                </a:solidFill>
                <a:latin typeface="Arial Narrow" panose="020B0606020202030204" pitchFamily="34" charset="0"/>
              </a:defRPr>
            </a:lvl4pPr>
            <a:lvl5pPr algn="l" rtl="0" eaLnBrk="0" fontAlgn="base" hangingPunct="0">
              <a:lnSpc>
                <a:spcPct val="90000"/>
              </a:lnSpc>
              <a:spcBef>
                <a:spcPct val="0"/>
              </a:spcBef>
              <a:spcAft>
                <a:spcPct val="0"/>
              </a:spcAft>
              <a:defRPr sz="4400" b="1">
                <a:solidFill>
                  <a:schemeClr val="tx1"/>
                </a:solidFill>
                <a:latin typeface="Arial Narrow" panose="020B0606020202030204" pitchFamily="34" charset="0"/>
              </a:defRPr>
            </a:lvl5pPr>
            <a:lvl6pPr marL="457200" algn="l" rtl="0" fontAlgn="base">
              <a:lnSpc>
                <a:spcPct val="90000"/>
              </a:lnSpc>
              <a:spcBef>
                <a:spcPct val="0"/>
              </a:spcBef>
              <a:spcAft>
                <a:spcPct val="0"/>
              </a:spcAft>
              <a:defRPr sz="4400">
                <a:solidFill>
                  <a:schemeClr val="tx1"/>
                </a:solidFill>
                <a:latin typeface="Raleway" pitchFamily="2" charset="0"/>
              </a:defRPr>
            </a:lvl6pPr>
            <a:lvl7pPr marL="914400" algn="l" rtl="0" fontAlgn="base">
              <a:lnSpc>
                <a:spcPct val="90000"/>
              </a:lnSpc>
              <a:spcBef>
                <a:spcPct val="0"/>
              </a:spcBef>
              <a:spcAft>
                <a:spcPct val="0"/>
              </a:spcAft>
              <a:defRPr sz="4400">
                <a:solidFill>
                  <a:schemeClr val="tx1"/>
                </a:solidFill>
                <a:latin typeface="Raleway" pitchFamily="2" charset="0"/>
              </a:defRPr>
            </a:lvl7pPr>
            <a:lvl8pPr marL="1371600" algn="l" rtl="0" fontAlgn="base">
              <a:lnSpc>
                <a:spcPct val="90000"/>
              </a:lnSpc>
              <a:spcBef>
                <a:spcPct val="0"/>
              </a:spcBef>
              <a:spcAft>
                <a:spcPct val="0"/>
              </a:spcAft>
              <a:defRPr sz="4400">
                <a:solidFill>
                  <a:schemeClr val="tx1"/>
                </a:solidFill>
                <a:latin typeface="Raleway" pitchFamily="2" charset="0"/>
              </a:defRPr>
            </a:lvl8pPr>
            <a:lvl9pPr marL="1828800" algn="l" rtl="0" fontAlgn="base">
              <a:lnSpc>
                <a:spcPct val="90000"/>
              </a:lnSpc>
              <a:spcBef>
                <a:spcPct val="0"/>
              </a:spcBef>
              <a:spcAft>
                <a:spcPct val="0"/>
              </a:spcAft>
              <a:defRPr sz="4400">
                <a:solidFill>
                  <a:schemeClr val="tx1"/>
                </a:solidFill>
                <a:latin typeface="Raleway" pitchFamily="2" charset="0"/>
              </a:defRPr>
            </a:lvl9pPr>
          </a:lstStyle>
          <a:p>
            <a:pPr>
              <a:lnSpc>
                <a:spcPct val="100000"/>
              </a:lnSpc>
              <a:spcAft>
                <a:spcPts val="2000"/>
              </a:spcAft>
            </a:pPr>
            <a:r>
              <a:rPr lang="en-US" sz="3200" i="1" dirty="0">
                <a:latin typeface="Arial Narrow"/>
                <a:ea typeface="Calibri Light"/>
                <a:cs typeface="Calibri Light"/>
              </a:rPr>
              <a:t>What did we do that made the biggest difference? What outcomes are you most proud of?</a:t>
            </a:r>
            <a:endParaRPr lang="en-US" altLang="en-US" sz="3200" dirty="0"/>
          </a:p>
        </p:txBody>
      </p:sp>
      <p:sp>
        <p:nvSpPr>
          <p:cNvPr id="16" name="Title 10">
            <a:extLst>
              <a:ext uri="{FF2B5EF4-FFF2-40B4-BE49-F238E27FC236}">
                <a16:creationId xmlns:a16="http://schemas.microsoft.com/office/drawing/2014/main" id="{431C0C6F-4E3B-3FDE-8781-8B05CD784C62}"/>
              </a:ext>
            </a:extLst>
          </p:cNvPr>
          <p:cNvSpPr>
            <a:spLocks noGrp="1"/>
          </p:cNvSpPr>
          <p:nvPr>
            <p:ph type="title"/>
          </p:nvPr>
        </p:nvSpPr>
        <p:spPr>
          <a:xfrm>
            <a:off x="4932570" y="2797918"/>
            <a:ext cx="6640286" cy="1860476"/>
          </a:xfrm>
        </p:spPr>
        <p:txBody>
          <a:bodyPr/>
          <a:lstStyle/>
          <a:p>
            <a:pPr>
              <a:lnSpc>
                <a:spcPct val="100000"/>
              </a:lnSpc>
              <a:spcAft>
                <a:spcPts val="2000"/>
              </a:spcAft>
            </a:pPr>
            <a:r>
              <a:rPr lang="en-US" sz="3200" dirty="0">
                <a:latin typeface="Arial Narrow"/>
                <a:ea typeface="Calibri Light"/>
                <a:cs typeface="Calibri Light"/>
              </a:rPr>
              <a:t>It's 10 years from now and our region is seen as a national model for communities working together to address housing needs.</a:t>
            </a:r>
            <a:endParaRPr lang="en-US" altLang="en-US" sz="3200" dirty="0"/>
          </a:p>
        </p:txBody>
      </p:sp>
      <p:sp>
        <p:nvSpPr>
          <p:cNvPr id="30" name="Rectangle 29">
            <a:extLst>
              <a:ext uri="{FF2B5EF4-FFF2-40B4-BE49-F238E27FC236}">
                <a16:creationId xmlns:a16="http://schemas.microsoft.com/office/drawing/2014/main" id="{FC794553-4FAB-BABF-16D2-DF13EAB1DF26}"/>
              </a:ext>
            </a:extLst>
          </p:cNvPr>
          <p:cNvSpPr/>
          <p:nvPr/>
        </p:nvSpPr>
        <p:spPr bwMode="auto">
          <a:xfrm>
            <a:off x="2828925" y="1853476"/>
            <a:ext cx="9363075" cy="686621"/>
          </a:xfrm>
          <a:prstGeom prst="rect">
            <a:avLst/>
          </a:prstGeom>
          <a:solidFill>
            <a:schemeClr val="accent3"/>
          </a:solidFill>
          <a:ln>
            <a:noFill/>
          </a:ln>
          <a:effectLst/>
        </p:spPr>
        <p:txBody>
          <a:bodyPr rtlCol="0" anchor="ctr"/>
          <a:lstStyle/>
          <a:p>
            <a:pPr marL="1828800" algn="l" eaLnBrk="1" fontAlgn="auto" hangingPunct="1">
              <a:spcBef>
                <a:spcPts val="0"/>
              </a:spcBef>
              <a:spcAft>
                <a:spcPts val="0"/>
              </a:spcAft>
            </a:pPr>
            <a:r>
              <a:rPr lang="en-US" sz="3200" b="1" dirty="0">
                <a:solidFill>
                  <a:schemeClr val="bg1"/>
                </a:solidFill>
                <a:latin typeface="+mn-lt"/>
              </a:rPr>
              <a:t>We want to hear from you!</a:t>
            </a:r>
          </a:p>
        </p:txBody>
      </p:sp>
    </p:spTree>
    <p:extLst>
      <p:ext uri="{BB962C8B-B14F-4D97-AF65-F5344CB8AC3E}">
        <p14:creationId xmlns:p14="http://schemas.microsoft.com/office/powerpoint/2010/main" val="3370892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0E0BE-37C3-8D38-FB39-119875ECF7CE}"/>
            </a:ext>
          </a:extLst>
        </p:cNvPr>
        <p:cNvGrpSpPr/>
        <p:nvPr/>
      </p:nvGrpSpPr>
      <p:grpSpPr>
        <a:xfrm>
          <a:off x="0" y="0"/>
          <a:ext cx="0" cy="0"/>
          <a:chOff x="0" y="0"/>
          <a:chExt cx="0" cy="0"/>
        </a:xfrm>
      </p:grpSpPr>
      <p:pic>
        <p:nvPicPr>
          <p:cNvPr id="19" name="Picture 18" descr="QR code to DRCOG Regional Housing Survey">
            <a:extLst>
              <a:ext uri="{FF2B5EF4-FFF2-40B4-BE49-F238E27FC236}">
                <a16:creationId xmlns:a16="http://schemas.microsoft.com/office/drawing/2014/main" id="{24410D6B-EDBB-18FA-888F-152987127471}"/>
              </a:ext>
            </a:extLst>
          </p:cNvPr>
          <p:cNvPicPr>
            <a:picLocks noChangeAspect="1"/>
          </p:cNvPicPr>
          <p:nvPr/>
        </p:nvPicPr>
        <p:blipFill>
          <a:blip r:embed="rId3"/>
          <a:stretch>
            <a:fillRect/>
          </a:stretch>
        </p:blipFill>
        <p:spPr>
          <a:xfrm>
            <a:off x="775854" y="3494314"/>
            <a:ext cx="1130569" cy="1130569"/>
          </a:xfrm>
          <a:prstGeom prst="rect">
            <a:avLst/>
          </a:prstGeom>
        </p:spPr>
      </p:pic>
      <p:pic>
        <p:nvPicPr>
          <p:cNvPr id="21" name="Picture 20" descr="QR Code to the DRCOG Regional Housing Needs Assessment">
            <a:extLst>
              <a:ext uri="{FF2B5EF4-FFF2-40B4-BE49-F238E27FC236}">
                <a16:creationId xmlns:a16="http://schemas.microsoft.com/office/drawing/2014/main" id="{E51500A3-D8BB-5B1A-CE2A-AD2E0CD732E2}"/>
              </a:ext>
            </a:extLst>
          </p:cNvPr>
          <p:cNvPicPr>
            <a:picLocks noChangeAspect="1"/>
          </p:cNvPicPr>
          <p:nvPr/>
        </p:nvPicPr>
        <p:blipFill>
          <a:blip r:embed="rId4"/>
          <a:stretch>
            <a:fillRect/>
          </a:stretch>
        </p:blipFill>
        <p:spPr>
          <a:xfrm>
            <a:off x="709382" y="2117211"/>
            <a:ext cx="1263514" cy="1263514"/>
          </a:xfrm>
          <a:prstGeom prst="rect">
            <a:avLst/>
          </a:prstGeom>
        </p:spPr>
      </p:pic>
      <p:sp>
        <p:nvSpPr>
          <p:cNvPr id="4" name="Content Placeholder 3">
            <a:extLst>
              <a:ext uri="{FF2B5EF4-FFF2-40B4-BE49-F238E27FC236}">
                <a16:creationId xmlns:a16="http://schemas.microsoft.com/office/drawing/2014/main" id="{02760AF4-2CB1-EC71-ADF0-0E5EA6B215D8}"/>
              </a:ext>
            </a:extLst>
          </p:cNvPr>
          <p:cNvSpPr>
            <a:spLocks noGrp="1"/>
          </p:cNvSpPr>
          <p:nvPr>
            <p:ph idx="1"/>
          </p:nvPr>
        </p:nvSpPr>
        <p:spPr>
          <a:xfrm>
            <a:off x="557214" y="1690689"/>
            <a:ext cx="10858931" cy="4737820"/>
          </a:xfrm>
        </p:spPr>
        <p:txBody>
          <a:bodyPr/>
          <a:lstStyle/>
          <a:p>
            <a:pPr marL="0" indent="0">
              <a:buClr>
                <a:schemeClr val="tx1"/>
              </a:buClr>
              <a:buNone/>
            </a:pPr>
            <a:r>
              <a:rPr lang="en-US" sz="2400" dirty="0">
                <a:latin typeface="Arial"/>
                <a:cs typeface="Arial"/>
              </a:rPr>
              <a:t>We can create the future we want by working together.</a:t>
            </a:r>
          </a:p>
          <a:p>
            <a:pPr marL="1371600" lvl="3" indent="0">
              <a:spcBef>
                <a:spcPts val="2800"/>
              </a:spcBef>
              <a:buClr>
                <a:schemeClr val="tx1"/>
              </a:buClr>
              <a:buNone/>
            </a:pPr>
            <a:r>
              <a:rPr lang="en-US" sz="2400" dirty="0">
                <a:latin typeface="Arial"/>
                <a:cs typeface="Arial"/>
              </a:rPr>
              <a:t>Learn more about the </a:t>
            </a:r>
            <a:br>
              <a:rPr lang="en-US" sz="2400" dirty="0">
                <a:latin typeface="Arial"/>
                <a:cs typeface="Arial"/>
              </a:rPr>
            </a:br>
            <a:r>
              <a:rPr lang="en-US" sz="2400" b="1" dirty="0">
                <a:latin typeface="Arial"/>
                <a:cs typeface="Arial"/>
                <a:hlinkClick r:id="rId5"/>
              </a:rPr>
              <a:t>Regional Housing Needs Assessment</a:t>
            </a:r>
            <a:endParaRPr lang="en-US" sz="2400" b="1" dirty="0">
              <a:latin typeface="Arial"/>
              <a:cs typeface="Arial"/>
            </a:endParaRPr>
          </a:p>
          <a:p>
            <a:pPr marL="1371600" lvl="3" indent="0">
              <a:spcBef>
                <a:spcPts val="5200"/>
              </a:spcBef>
              <a:buClr>
                <a:schemeClr val="tx1"/>
              </a:buClr>
              <a:buNone/>
            </a:pPr>
            <a:r>
              <a:rPr lang="en-US" sz="2400" dirty="0">
                <a:latin typeface="Arial"/>
                <a:cs typeface="Arial"/>
              </a:rPr>
              <a:t>Learn more about the </a:t>
            </a:r>
            <a:br>
              <a:rPr lang="en-US" sz="2400" dirty="0">
                <a:latin typeface="Arial"/>
                <a:cs typeface="Arial"/>
              </a:rPr>
            </a:br>
            <a:r>
              <a:rPr lang="en-US" sz="2400" b="1" dirty="0">
                <a:latin typeface="Arial"/>
                <a:cs typeface="Arial"/>
                <a:hlinkClick r:id="rId6"/>
              </a:rPr>
              <a:t>Regional Housing Strategy</a:t>
            </a:r>
            <a:endParaRPr lang="en-US" sz="2400" b="1" dirty="0">
              <a:latin typeface="Arial"/>
              <a:cs typeface="Arial"/>
            </a:endParaRPr>
          </a:p>
          <a:p>
            <a:pPr marL="1371600" lvl="3" indent="0">
              <a:spcBef>
                <a:spcPts val="4000"/>
              </a:spcBef>
              <a:buClr>
                <a:schemeClr val="tx1"/>
              </a:buClr>
              <a:buNone/>
            </a:pPr>
            <a:r>
              <a:rPr lang="en-US" sz="2400" dirty="0">
                <a:highlight>
                  <a:srgbClr val="FFFF00"/>
                </a:highlight>
                <a:latin typeface="Arial"/>
                <a:cs typeface="Arial"/>
              </a:rPr>
              <a:t>[Note to User: add other relevant links]</a:t>
            </a:r>
            <a:endParaRPr lang="en-US" sz="2400" dirty="0">
              <a:highlight>
                <a:srgbClr val="FFFF00"/>
              </a:highlight>
            </a:endParaRPr>
          </a:p>
          <a:p>
            <a:pPr marL="1371600" lvl="3" indent="0">
              <a:spcBef>
                <a:spcPts val="4000"/>
              </a:spcBef>
              <a:buClr>
                <a:schemeClr val="tx1"/>
              </a:buClr>
              <a:buNone/>
            </a:pPr>
            <a:endParaRPr lang="en-US" sz="2400" b="1" dirty="0">
              <a:latin typeface="Arial"/>
              <a:cs typeface="Arial"/>
            </a:endParaRPr>
          </a:p>
          <a:p>
            <a:pPr marL="0" indent="0">
              <a:buClr>
                <a:schemeClr val="tx1"/>
              </a:buClr>
              <a:buNone/>
            </a:pPr>
            <a:endParaRPr lang="en-US" sz="2400" b="1" dirty="0">
              <a:latin typeface="Arial"/>
              <a:cs typeface="Arial"/>
            </a:endParaRPr>
          </a:p>
        </p:txBody>
      </p:sp>
      <p:sp>
        <p:nvSpPr>
          <p:cNvPr id="2" name="Title 1">
            <a:extLst>
              <a:ext uri="{FF2B5EF4-FFF2-40B4-BE49-F238E27FC236}">
                <a16:creationId xmlns:a16="http://schemas.microsoft.com/office/drawing/2014/main" id="{923DEE92-341C-C67D-80A9-C44ADA7A7E17}"/>
              </a:ext>
            </a:extLst>
          </p:cNvPr>
          <p:cNvSpPr>
            <a:spLocks noGrp="1"/>
          </p:cNvSpPr>
          <p:nvPr>
            <p:ph type="title"/>
          </p:nvPr>
        </p:nvSpPr>
        <p:spPr/>
        <p:txBody>
          <a:bodyPr/>
          <a:lstStyle/>
          <a:p>
            <a:r>
              <a:rPr lang="en-US" dirty="0">
                <a:latin typeface="Arial Narrow"/>
              </a:rPr>
              <a:t>Learn More!</a:t>
            </a:r>
            <a:endParaRPr lang="en-US" dirty="0"/>
          </a:p>
        </p:txBody>
      </p:sp>
    </p:spTree>
    <p:extLst>
      <p:ext uri="{BB962C8B-B14F-4D97-AF65-F5344CB8AC3E}">
        <p14:creationId xmlns:p14="http://schemas.microsoft.com/office/powerpoint/2010/main" val="911401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CE8AEB-F898-9C7A-650E-DCF807E0F330}"/>
              </a:ext>
            </a:extLst>
          </p:cNvPr>
          <p:cNvSpPr>
            <a:spLocks noGrp="1"/>
          </p:cNvSpPr>
          <p:nvPr>
            <p:ph idx="1"/>
          </p:nvPr>
        </p:nvSpPr>
        <p:spPr>
          <a:xfrm>
            <a:off x="2709763" y="3278347"/>
            <a:ext cx="6772473" cy="3399543"/>
          </a:xfrm>
        </p:spPr>
        <p:txBody>
          <a:bodyPr/>
          <a:lstStyle/>
          <a:p>
            <a:pPr algn="ctr">
              <a:lnSpc>
                <a:spcPct val="100000"/>
              </a:lnSpc>
            </a:pPr>
            <a:r>
              <a:rPr lang="en-US" dirty="0"/>
              <a:t>Your voice matters in shaping solutions. Please stay involved!</a:t>
            </a:r>
          </a:p>
          <a:p>
            <a:pPr algn="ctr">
              <a:lnSpc>
                <a:spcPct val="100000"/>
              </a:lnSpc>
            </a:pPr>
            <a:endParaRPr lang="en-US" dirty="0">
              <a:latin typeface="Arial"/>
              <a:cs typeface="Arial"/>
            </a:endParaRPr>
          </a:p>
          <a:p>
            <a:pPr algn="ctr">
              <a:lnSpc>
                <a:spcPct val="100000"/>
              </a:lnSpc>
            </a:pPr>
            <a:r>
              <a:rPr lang="en-US" dirty="0">
                <a:latin typeface="Arial"/>
                <a:cs typeface="Arial"/>
              </a:rPr>
              <a:t>Questions? </a:t>
            </a:r>
            <a:br>
              <a:rPr lang="en-US" dirty="0">
                <a:latin typeface="Arial"/>
                <a:cs typeface="Arial"/>
              </a:rPr>
            </a:br>
            <a:r>
              <a:rPr lang="en-US" dirty="0">
                <a:latin typeface="Arial"/>
                <a:cs typeface="Arial"/>
              </a:rPr>
              <a:t>Contact [</a:t>
            </a:r>
            <a:r>
              <a:rPr lang="en-US" dirty="0">
                <a:highlight>
                  <a:srgbClr val="FFFF00"/>
                </a:highlight>
                <a:latin typeface="Arial"/>
                <a:cs typeface="Arial"/>
              </a:rPr>
              <a:t>FILL IN LOCAL CONTACT</a:t>
            </a:r>
            <a:r>
              <a:rPr lang="en-US" dirty="0">
                <a:latin typeface="Arial"/>
                <a:cs typeface="Arial"/>
              </a:rPr>
              <a:t>]</a:t>
            </a:r>
            <a:endParaRPr lang="en-US" dirty="0"/>
          </a:p>
          <a:p>
            <a:pPr algn="ctr">
              <a:lnSpc>
                <a:spcPct val="100000"/>
              </a:lnSpc>
            </a:pPr>
            <a:endParaRPr lang="en-US" dirty="0"/>
          </a:p>
        </p:txBody>
      </p:sp>
      <p:sp>
        <p:nvSpPr>
          <p:cNvPr id="28674" name="Title 4">
            <a:extLst>
              <a:ext uri="{FF2B5EF4-FFF2-40B4-BE49-F238E27FC236}">
                <a16:creationId xmlns:a16="http://schemas.microsoft.com/office/drawing/2014/main" id="{C9B1CC95-31D9-DCF2-D707-A4349D709436}"/>
              </a:ext>
            </a:extLst>
          </p:cNvPr>
          <p:cNvSpPr>
            <a:spLocks noGrp="1"/>
          </p:cNvSpPr>
          <p:nvPr>
            <p:ph type="title"/>
          </p:nvPr>
        </p:nvSpPr>
        <p:spPr/>
        <p:txBody>
          <a:bodyPr/>
          <a:lstStyle/>
          <a:p>
            <a:pPr eaLnBrk="1" hangingPunct="1">
              <a:lnSpc>
                <a:spcPct val="100000"/>
              </a:lnSpc>
            </a:pPr>
            <a:r>
              <a:rPr lang="en-US" altLang="en-US" dirty="0"/>
              <a:t>Thanks for joining the conversation</a:t>
            </a:r>
            <a:endParaRPr lang="en-US" altLang="en-US" sz="2400" b="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79C84-A761-E194-5381-725CE1196C8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5110BFF-0FA4-98CC-828B-ABB7EE00EEE1}"/>
              </a:ext>
            </a:extLst>
          </p:cNvPr>
          <p:cNvSpPr/>
          <p:nvPr/>
        </p:nvSpPr>
        <p:spPr>
          <a:xfrm>
            <a:off x="10084727" y="4934436"/>
            <a:ext cx="1859280" cy="16208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highlight>
                  <a:srgbClr val="FFFF00"/>
                </a:highlight>
              </a:rPr>
              <a:t>Update with local seal/logo or remove</a:t>
            </a:r>
          </a:p>
        </p:txBody>
      </p:sp>
      <p:pic>
        <p:nvPicPr>
          <p:cNvPr id="12" name="Picture Placeholder 11" descr="Photo of a family in front of their home.">
            <a:extLst>
              <a:ext uri="{FF2B5EF4-FFF2-40B4-BE49-F238E27FC236}">
                <a16:creationId xmlns:a16="http://schemas.microsoft.com/office/drawing/2014/main" id="{EEC83E4C-F979-017E-ECE1-9705732FE0CD}"/>
              </a:ext>
            </a:extLst>
          </p:cNvPr>
          <p:cNvPicPr>
            <a:picLocks noGrp="1" noChangeAspect="1"/>
          </p:cNvPicPr>
          <p:nvPr>
            <p:ph type="pic" sz="quarter" idx="13"/>
          </p:nvPr>
        </p:nvPicPr>
        <p:blipFill rotWithShape="1">
          <a:blip r:embed="rId3"/>
          <a:srcRect l="-598" t="26794" r="9867" b="10536"/>
          <a:stretch>
            <a:fillRect/>
          </a:stretch>
        </p:blipFill>
        <p:spPr/>
      </p:pic>
      <p:sp>
        <p:nvSpPr>
          <p:cNvPr id="3" name="Subtitle 2">
            <a:extLst>
              <a:ext uri="{FF2B5EF4-FFF2-40B4-BE49-F238E27FC236}">
                <a16:creationId xmlns:a16="http://schemas.microsoft.com/office/drawing/2014/main" id="{C259B622-5764-94BD-EA78-E7884DD03451}"/>
              </a:ext>
            </a:extLst>
          </p:cNvPr>
          <p:cNvSpPr>
            <a:spLocks noGrp="1"/>
          </p:cNvSpPr>
          <p:nvPr>
            <p:ph type="subTitle" idx="1"/>
          </p:nvPr>
        </p:nvSpPr>
        <p:spPr/>
        <p:txBody>
          <a:bodyPr/>
          <a:lstStyle/>
          <a:p>
            <a:endParaRPr lang="en-US"/>
          </a:p>
        </p:txBody>
      </p:sp>
      <p:sp>
        <p:nvSpPr>
          <p:cNvPr id="5" name="Title 4">
            <a:extLst>
              <a:ext uri="{FF2B5EF4-FFF2-40B4-BE49-F238E27FC236}">
                <a16:creationId xmlns:a16="http://schemas.microsoft.com/office/drawing/2014/main" id="{88B3F898-293A-659D-0524-C16CACC4C63F}"/>
              </a:ext>
            </a:extLst>
          </p:cNvPr>
          <p:cNvSpPr>
            <a:spLocks noGrp="1"/>
          </p:cNvSpPr>
          <p:nvPr>
            <p:ph type="ctrTitle"/>
          </p:nvPr>
        </p:nvSpPr>
        <p:spPr>
          <a:xfrm>
            <a:off x="409671" y="4934436"/>
            <a:ext cx="9144000" cy="1207945"/>
          </a:xfrm>
        </p:spPr>
        <p:txBody>
          <a:bodyPr/>
          <a:lstStyle/>
          <a:p>
            <a:r>
              <a:rPr lang="en-US" noProof="0"/>
              <a:t>Why Housing Matters</a:t>
            </a:r>
            <a:br>
              <a:rPr lang="en-US" noProof="0"/>
            </a:br>
            <a:r>
              <a:rPr lang="en-US" b="1">
                <a:highlight>
                  <a:srgbClr val="FFFF00"/>
                </a:highlight>
              </a:rPr>
              <a:t>Meeting Name / Date / Time</a:t>
            </a:r>
            <a:br>
              <a:rPr lang="en-US" b="1">
                <a:highlight>
                  <a:srgbClr val="FFFF00"/>
                </a:highlight>
              </a:rPr>
            </a:br>
            <a:endParaRPr lang="en-US"/>
          </a:p>
        </p:txBody>
      </p:sp>
    </p:spTree>
    <p:extLst>
      <p:ext uri="{BB962C8B-B14F-4D97-AF65-F5344CB8AC3E}">
        <p14:creationId xmlns:p14="http://schemas.microsoft.com/office/powerpoint/2010/main" val="623106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00873B-1352-DE87-8126-6E524C927C10}"/>
              </a:ext>
              <a:ext uri="{C183D7F6-B498-43B3-948B-1728B52AA6E4}">
                <adec:decorative xmlns:adec="http://schemas.microsoft.com/office/drawing/2017/decorative" val="1"/>
              </a:ext>
            </a:extLst>
          </p:cNvPr>
          <p:cNvGrpSpPr/>
          <p:nvPr/>
        </p:nvGrpSpPr>
        <p:grpSpPr>
          <a:xfrm>
            <a:off x="612476" y="1493376"/>
            <a:ext cx="867477" cy="646331"/>
            <a:chOff x="8072131" y="1855914"/>
            <a:chExt cx="1586129" cy="1212479"/>
          </a:xfrm>
        </p:grpSpPr>
        <p:sp>
          <p:nvSpPr>
            <p:cNvPr id="35" name="Freeform: Shape 34">
              <a:extLst>
                <a:ext uri="{FF2B5EF4-FFF2-40B4-BE49-F238E27FC236}">
                  <a16:creationId xmlns:a16="http://schemas.microsoft.com/office/drawing/2014/main" id="{63826FAF-4880-2542-5B99-163DA8DB3625}"/>
                </a:ext>
              </a:extLst>
            </p:cNvPr>
            <p:cNvSpPr/>
            <p:nvPr/>
          </p:nvSpPr>
          <p:spPr>
            <a:xfrm>
              <a:off x="8072131" y="2141267"/>
              <a:ext cx="874480" cy="926750"/>
            </a:xfrm>
            <a:custGeom>
              <a:avLst/>
              <a:gdLst>
                <a:gd name="connsiteX0" fmla="*/ 874043 w 874480"/>
                <a:gd name="connsiteY0" fmla="*/ 178036 h 926750"/>
                <a:gd name="connsiteX1" fmla="*/ 806717 w 874480"/>
                <a:gd name="connsiteY1" fmla="*/ 125076 h 926750"/>
                <a:gd name="connsiteX2" fmla="*/ 705257 w 874480"/>
                <a:gd name="connsiteY2" fmla="*/ 137189 h 926750"/>
                <a:gd name="connsiteX3" fmla="*/ 627226 w 874480"/>
                <a:gd name="connsiteY3" fmla="*/ 65872 h 926750"/>
                <a:gd name="connsiteX4" fmla="*/ 583375 w 874480"/>
                <a:gd name="connsiteY4" fmla="*/ 39627 h 926750"/>
                <a:gd name="connsiteX5" fmla="*/ 492056 w 874480"/>
                <a:gd name="connsiteY5" fmla="*/ 7325 h 926750"/>
                <a:gd name="connsiteX6" fmla="*/ 407030 w 874480"/>
                <a:gd name="connsiteY6" fmla="*/ 7043 h 926750"/>
                <a:gd name="connsiteX7" fmla="*/ 269184 w 874480"/>
                <a:gd name="connsiteY7" fmla="*/ 54792 h 926750"/>
                <a:gd name="connsiteX8" fmla="*/ 238713 w 874480"/>
                <a:gd name="connsiteY8" fmla="*/ 78314 h 926750"/>
                <a:gd name="connsiteX9" fmla="*/ 157771 w 874480"/>
                <a:gd name="connsiteY9" fmla="*/ 199023 h 926750"/>
                <a:gd name="connsiteX10" fmla="*/ 174345 w 874480"/>
                <a:gd name="connsiteY10" fmla="*/ 283063 h 926750"/>
                <a:gd name="connsiteX11" fmla="*/ 208055 w 874480"/>
                <a:gd name="connsiteY11" fmla="*/ 293346 h 926750"/>
                <a:gd name="connsiteX12" fmla="*/ 258432 w 874480"/>
                <a:gd name="connsiteY12" fmla="*/ 266490 h 926750"/>
                <a:gd name="connsiteX13" fmla="*/ 328059 w 874480"/>
                <a:gd name="connsiteY13" fmla="*/ 162636 h 926750"/>
                <a:gd name="connsiteX14" fmla="*/ 363225 w 874480"/>
                <a:gd name="connsiteY14" fmla="*/ 150429 h 926750"/>
                <a:gd name="connsiteX15" fmla="*/ 322191 w 874480"/>
                <a:gd name="connsiteY15" fmla="*/ 329591 h 926750"/>
                <a:gd name="connsiteX16" fmla="*/ 340032 w 874480"/>
                <a:gd name="connsiteY16" fmla="*/ 456685 h 926750"/>
                <a:gd name="connsiteX17" fmla="*/ 252751 w 874480"/>
                <a:gd name="connsiteY17" fmla="*/ 544858 h 926750"/>
                <a:gd name="connsiteX18" fmla="*/ 71993 w 874480"/>
                <a:gd name="connsiteY18" fmla="*/ 536970 h 926750"/>
                <a:gd name="connsiteX19" fmla="*/ 65 w 874480"/>
                <a:gd name="connsiteY19" fmla="*/ 602888 h 926750"/>
                <a:gd name="connsiteX20" fmla="*/ 65984 w 874480"/>
                <a:gd name="connsiteY20" fmla="*/ 674816 h 926750"/>
                <a:gd name="connsiteX21" fmla="*/ 277259 w 874480"/>
                <a:gd name="connsiteY21" fmla="*/ 684018 h 926750"/>
                <a:gd name="connsiteX22" fmla="*/ 280264 w 874480"/>
                <a:gd name="connsiteY22" fmla="*/ 684065 h 926750"/>
                <a:gd name="connsiteX23" fmla="*/ 329280 w 874480"/>
                <a:gd name="connsiteY23" fmla="*/ 663642 h 926750"/>
                <a:gd name="connsiteX24" fmla="*/ 423979 w 874480"/>
                <a:gd name="connsiteY24" fmla="*/ 568004 h 926750"/>
                <a:gd name="connsiteX25" fmla="*/ 469614 w 874480"/>
                <a:gd name="connsiteY25" fmla="*/ 646411 h 926750"/>
                <a:gd name="connsiteX26" fmla="*/ 502010 w 874480"/>
                <a:gd name="connsiteY26" fmla="*/ 867734 h 926750"/>
                <a:gd name="connsiteX27" fmla="*/ 570182 w 874480"/>
                <a:gd name="connsiteY27" fmla="*/ 926751 h 926750"/>
                <a:gd name="connsiteX28" fmla="*/ 580229 w 874480"/>
                <a:gd name="connsiteY28" fmla="*/ 925999 h 926750"/>
                <a:gd name="connsiteX29" fmla="*/ 638494 w 874480"/>
                <a:gd name="connsiteY29" fmla="*/ 847780 h 926750"/>
                <a:gd name="connsiteX30" fmla="*/ 604220 w 874480"/>
                <a:gd name="connsiteY30" fmla="*/ 613264 h 926750"/>
                <a:gd name="connsiteX31" fmla="*/ 595582 w 874480"/>
                <a:gd name="connsiteY31" fmla="*/ 588568 h 926750"/>
                <a:gd name="connsiteX32" fmla="*/ 513184 w 874480"/>
                <a:gd name="connsiteY32" fmla="*/ 446967 h 926750"/>
                <a:gd name="connsiteX33" fmla="*/ 597741 w 874480"/>
                <a:gd name="connsiteY33" fmla="*/ 203060 h 926750"/>
                <a:gd name="connsiteX34" fmla="*/ 643987 w 874480"/>
                <a:gd name="connsiteY34" fmla="*/ 245362 h 926750"/>
                <a:gd name="connsiteX35" fmla="*/ 692017 w 874480"/>
                <a:gd name="connsiteY35" fmla="*/ 260809 h 926750"/>
                <a:gd name="connsiteX36" fmla="*/ 821083 w 874480"/>
                <a:gd name="connsiteY36" fmla="*/ 245409 h 926750"/>
                <a:gd name="connsiteX37" fmla="*/ 874043 w 874480"/>
                <a:gd name="connsiteY37" fmla="*/ 178083 h 92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4480" h="926750">
                  <a:moveTo>
                    <a:pt x="874043" y="178036"/>
                  </a:moveTo>
                  <a:cubicBezTo>
                    <a:pt x="870099" y="144795"/>
                    <a:pt x="839957" y="120991"/>
                    <a:pt x="806717" y="125076"/>
                  </a:cubicBezTo>
                  <a:lnTo>
                    <a:pt x="705257" y="137189"/>
                  </a:lnTo>
                  <a:lnTo>
                    <a:pt x="627226" y="65872"/>
                  </a:lnTo>
                  <a:cubicBezTo>
                    <a:pt x="614456" y="54228"/>
                    <a:pt x="599666" y="45402"/>
                    <a:pt x="583375" y="39627"/>
                  </a:cubicBezTo>
                  <a:lnTo>
                    <a:pt x="492056" y="7325"/>
                  </a:lnTo>
                  <a:cubicBezTo>
                    <a:pt x="464684" y="-2347"/>
                    <a:pt x="434496" y="-2441"/>
                    <a:pt x="407030" y="7043"/>
                  </a:cubicBezTo>
                  <a:lnTo>
                    <a:pt x="269184" y="54792"/>
                  </a:lnTo>
                  <a:cubicBezTo>
                    <a:pt x="256742" y="59111"/>
                    <a:pt x="246037" y="67327"/>
                    <a:pt x="238713" y="78314"/>
                  </a:cubicBezTo>
                  <a:lnTo>
                    <a:pt x="157771" y="199023"/>
                  </a:lnTo>
                  <a:cubicBezTo>
                    <a:pt x="139132" y="226817"/>
                    <a:pt x="146550" y="264424"/>
                    <a:pt x="174345" y="283063"/>
                  </a:cubicBezTo>
                  <a:cubicBezTo>
                    <a:pt x="184721" y="290012"/>
                    <a:pt x="196411" y="293346"/>
                    <a:pt x="208055" y="293346"/>
                  </a:cubicBezTo>
                  <a:cubicBezTo>
                    <a:pt x="227539" y="293346"/>
                    <a:pt x="246742" y="283909"/>
                    <a:pt x="258432" y="266490"/>
                  </a:cubicBezTo>
                  <a:lnTo>
                    <a:pt x="328059" y="162636"/>
                  </a:lnTo>
                  <a:lnTo>
                    <a:pt x="363225" y="150429"/>
                  </a:lnTo>
                  <a:cubicBezTo>
                    <a:pt x="351159" y="190665"/>
                    <a:pt x="338248" y="247428"/>
                    <a:pt x="322191" y="329591"/>
                  </a:cubicBezTo>
                  <a:cubicBezTo>
                    <a:pt x="313552" y="373818"/>
                    <a:pt x="320454" y="418280"/>
                    <a:pt x="340032" y="456685"/>
                  </a:cubicBezTo>
                  <a:lnTo>
                    <a:pt x="252751" y="544858"/>
                  </a:lnTo>
                  <a:lnTo>
                    <a:pt x="71993" y="536970"/>
                  </a:lnTo>
                  <a:cubicBezTo>
                    <a:pt x="33447" y="535233"/>
                    <a:pt x="1709" y="564812"/>
                    <a:pt x="65" y="602888"/>
                  </a:cubicBezTo>
                  <a:cubicBezTo>
                    <a:pt x="-1578" y="640965"/>
                    <a:pt x="27907" y="673173"/>
                    <a:pt x="65984" y="674816"/>
                  </a:cubicBezTo>
                  <a:lnTo>
                    <a:pt x="277259" y="684018"/>
                  </a:lnTo>
                  <a:cubicBezTo>
                    <a:pt x="278245" y="684065"/>
                    <a:pt x="279278" y="684065"/>
                    <a:pt x="280264" y="684065"/>
                  </a:cubicBezTo>
                  <a:cubicBezTo>
                    <a:pt x="298622" y="684065"/>
                    <a:pt x="316322" y="676741"/>
                    <a:pt x="329280" y="663642"/>
                  </a:cubicBezTo>
                  <a:lnTo>
                    <a:pt x="423979" y="568004"/>
                  </a:lnTo>
                  <a:lnTo>
                    <a:pt x="469614" y="646411"/>
                  </a:lnTo>
                  <a:lnTo>
                    <a:pt x="502010" y="867734"/>
                  </a:lnTo>
                  <a:cubicBezTo>
                    <a:pt x="507034" y="902055"/>
                    <a:pt x="536518" y="926751"/>
                    <a:pt x="570182" y="926751"/>
                  </a:cubicBezTo>
                  <a:cubicBezTo>
                    <a:pt x="573515" y="926751"/>
                    <a:pt x="576848" y="926516"/>
                    <a:pt x="580229" y="925999"/>
                  </a:cubicBezTo>
                  <a:cubicBezTo>
                    <a:pt x="617930" y="920506"/>
                    <a:pt x="644034" y="885481"/>
                    <a:pt x="638494" y="847780"/>
                  </a:cubicBezTo>
                  <a:lnTo>
                    <a:pt x="604220" y="613264"/>
                  </a:lnTo>
                  <a:cubicBezTo>
                    <a:pt x="602953" y="604531"/>
                    <a:pt x="599995" y="596174"/>
                    <a:pt x="595582" y="588568"/>
                  </a:cubicBezTo>
                  <a:lnTo>
                    <a:pt x="513184" y="446967"/>
                  </a:lnTo>
                  <a:lnTo>
                    <a:pt x="597741" y="203060"/>
                  </a:lnTo>
                  <a:lnTo>
                    <a:pt x="643987" y="245362"/>
                  </a:lnTo>
                  <a:cubicBezTo>
                    <a:pt x="656992" y="257241"/>
                    <a:pt x="674505" y="263016"/>
                    <a:pt x="692017" y="260809"/>
                  </a:cubicBezTo>
                  <a:lnTo>
                    <a:pt x="821083" y="245409"/>
                  </a:lnTo>
                  <a:cubicBezTo>
                    <a:pt x="854277" y="241466"/>
                    <a:pt x="878034" y="211324"/>
                    <a:pt x="874043" y="178083"/>
                  </a:cubicBezTo>
                  <a:close/>
                </a:path>
              </a:pathLst>
            </a:custGeom>
            <a:solidFill>
              <a:srgbClr val="203A72"/>
            </a:solidFill>
            <a:ln w="467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2DA9C06-C5A7-B728-E9CD-27C3677A3F2A}"/>
                </a:ext>
              </a:extLst>
            </p:cNvPr>
            <p:cNvSpPr/>
            <p:nvPr/>
          </p:nvSpPr>
          <p:spPr>
            <a:xfrm>
              <a:off x="8532036" y="1855914"/>
              <a:ext cx="279617" cy="279617"/>
            </a:xfrm>
            <a:custGeom>
              <a:avLst/>
              <a:gdLst>
                <a:gd name="connsiteX0" fmla="*/ 126475 w 279617"/>
                <a:gd name="connsiteY0" fmla="*/ 278969 h 279617"/>
                <a:gd name="connsiteX1" fmla="*/ 278969 w 279617"/>
                <a:gd name="connsiteY1" fmla="*/ 153142 h 279617"/>
                <a:gd name="connsiteX2" fmla="*/ 153142 w 279617"/>
                <a:gd name="connsiteY2" fmla="*/ 648 h 279617"/>
                <a:gd name="connsiteX3" fmla="*/ 648 w 279617"/>
                <a:gd name="connsiteY3" fmla="*/ 126475 h 279617"/>
                <a:gd name="connsiteX4" fmla="*/ 126475 w 279617"/>
                <a:gd name="connsiteY4" fmla="*/ 278969 h 27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17" h="279617">
                  <a:moveTo>
                    <a:pt x="126475" y="278969"/>
                  </a:moveTo>
                  <a:cubicBezTo>
                    <a:pt x="203332" y="286340"/>
                    <a:pt x="271598" y="230000"/>
                    <a:pt x="278969" y="153142"/>
                  </a:cubicBezTo>
                  <a:cubicBezTo>
                    <a:pt x="286340" y="76285"/>
                    <a:pt x="230000" y="8019"/>
                    <a:pt x="153142" y="648"/>
                  </a:cubicBezTo>
                  <a:cubicBezTo>
                    <a:pt x="76285" y="-6723"/>
                    <a:pt x="8019" y="49617"/>
                    <a:pt x="648" y="126475"/>
                  </a:cubicBezTo>
                  <a:cubicBezTo>
                    <a:pt x="-6723" y="203332"/>
                    <a:pt x="49617" y="271598"/>
                    <a:pt x="126475" y="278969"/>
                  </a:cubicBezTo>
                  <a:close/>
                </a:path>
              </a:pathLst>
            </a:custGeom>
            <a:solidFill>
              <a:srgbClr val="203A72"/>
            </a:solidFill>
            <a:ln w="467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F905D8E-2A6D-03B9-4E4D-5ABF4C1424EB}"/>
                </a:ext>
              </a:extLst>
            </p:cNvPr>
            <p:cNvSpPr/>
            <p:nvPr/>
          </p:nvSpPr>
          <p:spPr>
            <a:xfrm>
              <a:off x="8988684" y="2141179"/>
              <a:ext cx="669576" cy="926791"/>
            </a:xfrm>
            <a:custGeom>
              <a:avLst/>
              <a:gdLst>
                <a:gd name="connsiteX0" fmla="*/ 659254 w 669576"/>
                <a:gd name="connsiteY0" fmla="*/ 199064 h 926791"/>
                <a:gd name="connsiteX1" fmla="*/ 578312 w 669576"/>
                <a:gd name="connsiteY1" fmla="*/ 78355 h 926791"/>
                <a:gd name="connsiteX2" fmla="*/ 547841 w 669576"/>
                <a:gd name="connsiteY2" fmla="*/ 54832 h 926791"/>
                <a:gd name="connsiteX3" fmla="*/ 410042 w 669576"/>
                <a:gd name="connsiteY3" fmla="*/ 7084 h 926791"/>
                <a:gd name="connsiteX4" fmla="*/ 325016 w 669576"/>
                <a:gd name="connsiteY4" fmla="*/ 7319 h 926791"/>
                <a:gd name="connsiteX5" fmla="*/ 246703 w 669576"/>
                <a:gd name="connsiteY5" fmla="*/ 35020 h 926791"/>
                <a:gd name="connsiteX6" fmla="*/ 174306 w 669576"/>
                <a:gd name="connsiteY6" fmla="*/ 99388 h 926791"/>
                <a:gd name="connsiteX7" fmla="*/ 109843 w 669576"/>
                <a:gd name="connsiteY7" fmla="*/ 230145 h 926791"/>
                <a:gd name="connsiteX8" fmla="*/ 22516 w 669576"/>
                <a:gd name="connsiteY8" fmla="*/ 300664 h 926791"/>
                <a:gd name="connsiteX9" fmla="*/ 13454 w 669576"/>
                <a:gd name="connsiteY9" fmla="*/ 385831 h 926791"/>
                <a:gd name="connsiteX10" fmla="*/ 60639 w 669576"/>
                <a:gd name="connsiteY10" fmla="*/ 408367 h 926791"/>
                <a:gd name="connsiteX11" fmla="*/ 98669 w 669576"/>
                <a:gd name="connsiteY11" fmla="*/ 394893 h 926791"/>
                <a:gd name="connsiteX12" fmla="*/ 196325 w 669576"/>
                <a:gd name="connsiteY12" fmla="*/ 316016 h 926791"/>
                <a:gd name="connsiteX13" fmla="*/ 212617 w 669576"/>
                <a:gd name="connsiteY13" fmla="*/ 295687 h 926791"/>
                <a:gd name="connsiteX14" fmla="*/ 235435 w 669576"/>
                <a:gd name="connsiteY14" fmla="*/ 249394 h 926791"/>
                <a:gd name="connsiteX15" fmla="*/ 303935 w 669576"/>
                <a:gd name="connsiteY15" fmla="*/ 447007 h 926791"/>
                <a:gd name="connsiteX16" fmla="*/ 221537 w 669576"/>
                <a:gd name="connsiteY16" fmla="*/ 588609 h 926791"/>
                <a:gd name="connsiteX17" fmla="*/ 212899 w 669576"/>
                <a:gd name="connsiteY17" fmla="*/ 613305 h 926791"/>
                <a:gd name="connsiteX18" fmla="*/ 178625 w 669576"/>
                <a:gd name="connsiteY18" fmla="*/ 847821 h 926791"/>
                <a:gd name="connsiteX19" fmla="*/ 236890 w 669576"/>
                <a:gd name="connsiteY19" fmla="*/ 926040 h 926791"/>
                <a:gd name="connsiteX20" fmla="*/ 246937 w 669576"/>
                <a:gd name="connsiteY20" fmla="*/ 926792 h 926791"/>
                <a:gd name="connsiteX21" fmla="*/ 315109 w 669576"/>
                <a:gd name="connsiteY21" fmla="*/ 867775 h 926791"/>
                <a:gd name="connsiteX22" fmla="*/ 347505 w 669576"/>
                <a:gd name="connsiteY22" fmla="*/ 646452 h 926791"/>
                <a:gd name="connsiteX23" fmla="*/ 364313 w 669576"/>
                <a:gd name="connsiteY23" fmla="*/ 617531 h 926791"/>
                <a:gd name="connsiteX24" fmla="*/ 378069 w 669576"/>
                <a:gd name="connsiteY24" fmla="*/ 664293 h 926791"/>
                <a:gd name="connsiteX25" fmla="*/ 384032 w 669576"/>
                <a:gd name="connsiteY25" fmla="*/ 678472 h 926791"/>
                <a:gd name="connsiteX26" fmla="*/ 502957 w 669576"/>
                <a:gd name="connsiteY26" fmla="*/ 891438 h 926791"/>
                <a:gd name="connsiteX27" fmla="*/ 563288 w 669576"/>
                <a:gd name="connsiteY27" fmla="*/ 926792 h 926791"/>
                <a:gd name="connsiteX28" fmla="*/ 596857 w 669576"/>
                <a:gd name="connsiteY28" fmla="*/ 918012 h 926791"/>
                <a:gd name="connsiteX29" fmla="*/ 623478 w 669576"/>
                <a:gd name="connsiteY29" fmla="*/ 824111 h 926791"/>
                <a:gd name="connsiteX30" fmla="*/ 508309 w 669576"/>
                <a:gd name="connsiteY30" fmla="*/ 617906 h 926791"/>
                <a:gd name="connsiteX31" fmla="*/ 466289 w 669576"/>
                <a:gd name="connsiteY31" fmla="*/ 474802 h 926791"/>
                <a:gd name="connsiteX32" fmla="*/ 494928 w 669576"/>
                <a:gd name="connsiteY32" fmla="*/ 329538 h 926791"/>
                <a:gd name="connsiteX33" fmla="*/ 453894 w 669576"/>
                <a:gd name="connsiteY33" fmla="*/ 150376 h 926791"/>
                <a:gd name="connsiteX34" fmla="*/ 489060 w 669576"/>
                <a:gd name="connsiteY34" fmla="*/ 162583 h 926791"/>
                <a:gd name="connsiteX35" fmla="*/ 558687 w 669576"/>
                <a:gd name="connsiteY35" fmla="*/ 266437 h 926791"/>
                <a:gd name="connsiteX36" fmla="*/ 642727 w 669576"/>
                <a:gd name="connsiteY36" fmla="*/ 283010 h 926791"/>
                <a:gd name="connsiteX37" fmla="*/ 659301 w 669576"/>
                <a:gd name="connsiteY37" fmla="*/ 198970 h 92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9576" h="926791">
                  <a:moveTo>
                    <a:pt x="659254" y="199064"/>
                  </a:moveTo>
                  <a:lnTo>
                    <a:pt x="578312" y="78355"/>
                  </a:lnTo>
                  <a:cubicBezTo>
                    <a:pt x="570988" y="67415"/>
                    <a:pt x="560283" y="59152"/>
                    <a:pt x="547841" y="54832"/>
                  </a:cubicBezTo>
                  <a:lnTo>
                    <a:pt x="410042" y="7084"/>
                  </a:lnTo>
                  <a:cubicBezTo>
                    <a:pt x="382623" y="-2447"/>
                    <a:pt x="352434" y="-2353"/>
                    <a:pt x="325016" y="7319"/>
                  </a:cubicBezTo>
                  <a:lnTo>
                    <a:pt x="246703" y="35020"/>
                  </a:lnTo>
                  <a:cubicBezTo>
                    <a:pt x="214870" y="46288"/>
                    <a:pt x="189142" y="69152"/>
                    <a:pt x="174306" y="99388"/>
                  </a:cubicBezTo>
                  <a:lnTo>
                    <a:pt x="109843" y="230145"/>
                  </a:lnTo>
                  <a:lnTo>
                    <a:pt x="22516" y="300664"/>
                  </a:lnTo>
                  <a:cubicBezTo>
                    <a:pt x="-3495" y="321697"/>
                    <a:pt x="-7580" y="359821"/>
                    <a:pt x="13454" y="385831"/>
                  </a:cubicBezTo>
                  <a:cubicBezTo>
                    <a:pt x="25426" y="400668"/>
                    <a:pt x="42939" y="408367"/>
                    <a:pt x="60639" y="408367"/>
                  </a:cubicBezTo>
                  <a:cubicBezTo>
                    <a:pt x="74020" y="408367"/>
                    <a:pt x="87448" y="403954"/>
                    <a:pt x="98669" y="394893"/>
                  </a:cubicBezTo>
                  <a:lnTo>
                    <a:pt x="196325" y="316016"/>
                  </a:lnTo>
                  <a:cubicBezTo>
                    <a:pt x="203180" y="310476"/>
                    <a:pt x="208720" y="303575"/>
                    <a:pt x="212617" y="295687"/>
                  </a:cubicBezTo>
                  <a:lnTo>
                    <a:pt x="235435" y="249394"/>
                  </a:lnTo>
                  <a:lnTo>
                    <a:pt x="303935" y="447007"/>
                  </a:lnTo>
                  <a:lnTo>
                    <a:pt x="221537" y="588609"/>
                  </a:lnTo>
                  <a:cubicBezTo>
                    <a:pt x="217124" y="596215"/>
                    <a:pt x="214166" y="604619"/>
                    <a:pt x="212899" y="613305"/>
                  </a:cubicBezTo>
                  <a:lnTo>
                    <a:pt x="178625" y="847821"/>
                  </a:lnTo>
                  <a:cubicBezTo>
                    <a:pt x="173085" y="885522"/>
                    <a:pt x="199189" y="920547"/>
                    <a:pt x="236890" y="926040"/>
                  </a:cubicBezTo>
                  <a:cubicBezTo>
                    <a:pt x="240270" y="926510"/>
                    <a:pt x="243651" y="926792"/>
                    <a:pt x="246937" y="926792"/>
                  </a:cubicBezTo>
                  <a:cubicBezTo>
                    <a:pt x="280648" y="926792"/>
                    <a:pt x="310085" y="902096"/>
                    <a:pt x="315109" y="867775"/>
                  </a:cubicBezTo>
                  <a:lnTo>
                    <a:pt x="347505" y="646452"/>
                  </a:lnTo>
                  <a:lnTo>
                    <a:pt x="364313" y="617531"/>
                  </a:lnTo>
                  <a:lnTo>
                    <a:pt x="378069" y="664293"/>
                  </a:lnTo>
                  <a:cubicBezTo>
                    <a:pt x="379525" y="669223"/>
                    <a:pt x="381544" y="674012"/>
                    <a:pt x="384032" y="678472"/>
                  </a:cubicBezTo>
                  <a:lnTo>
                    <a:pt x="502957" y="891438"/>
                  </a:lnTo>
                  <a:cubicBezTo>
                    <a:pt x="515586" y="914068"/>
                    <a:pt x="539061" y="926792"/>
                    <a:pt x="563288" y="926792"/>
                  </a:cubicBezTo>
                  <a:cubicBezTo>
                    <a:pt x="574697" y="926792"/>
                    <a:pt x="586199" y="923974"/>
                    <a:pt x="596857" y="918012"/>
                  </a:cubicBezTo>
                  <a:cubicBezTo>
                    <a:pt x="630098" y="899420"/>
                    <a:pt x="642023" y="857399"/>
                    <a:pt x="623478" y="824111"/>
                  </a:cubicBezTo>
                  <a:lnTo>
                    <a:pt x="508309" y="617906"/>
                  </a:lnTo>
                  <a:lnTo>
                    <a:pt x="466289" y="474802"/>
                  </a:lnTo>
                  <a:cubicBezTo>
                    <a:pt x="493942" y="432688"/>
                    <a:pt x="504976" y="380996"/>
                    <a:pt x="494928" y="329538"/>
                  </a:cubicBezTo>
                  <a:cubicBezTo>
                    <a:pt x="478871" y="247375"/>
                    <a:pt x="465960" y="190612"/>
                    <a:pt x="453894" y="150376"/>
                  </a:cubicBezTo>
                  <a:lnTo>
                    <a:pt x="489060" y="162583"/>
                  </a:lnTo>
                  <a:lnTo>
                    <a:pt x="558687" y="266437"/>
                  </a:lnTo>
                  <a:cubicBezTo>
                    <a:pt x="577326" y="294232"/>
                    <a:pt x="614980" y="301603"/>
                    <a:pt x="642727" y="283010"/>
                  </a:cubicBezTo>
                  <a:cubicBezTo>
                    <a:pt x="670522" y="264371"/>
                    <a:pt x="677940" y="226764"/>
                    <a:pt x="659301" y="198970"/>
                  </a:cubicBezTo>
                  <a:close/>
                </a:path>
              </a:pathLst>
            </a:custGeom>
            <a:solidFill>
              <a:srgbClr val="203A72"/>
            </a:solidFill>
            <a:ln w="467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3C69ABA-2EB0-DE23-8D96-8DDF848FDEC7}"/>
                </a:ext>
              </a:extLst>
            </p:cNvPr>
            <p:cNvSpPr/>
            <p:nvPr/>
          </p:nvSpPr>
          <p:spPr>
            <a:xfrm>
              <a:off x="9066235" y="1855914"/>
              <a:ext cx="279617" cy="279617"/>
            </a:xfrm>
            <a:custGeom>
              <a:avLst/>
              <a:gdLst>
                <a:gd name="connsiteX0" fmla="*/ 153142 w 279617"/>
                <a:gd name="connsiteY0" fmla="*/ 278969 h 279617"/>
                <a:gd name="connsiteX1" fmla="*/ 278969 w 279617"/>
                <a:gd name="connsiteY1" fmla="*/ 126475 h 279617"/>
                <a:gd name="connsiteX2" fmla="*/ 126475 w 279617"/>
                <a:gd name="connsiteY2" fmla="*/ 648 h 279617"/>
                <a:gd name="connsiteX3" fmla="*/ 648 w 279617"/>
                <a:gd name="connsiteY3" fmla="*/ 153142 h 279617"/>
                <a:gd name="connsiteX4" fmla="*/ 153142 w 279617"/>
                <a:gd name="connsiteY4" fmla="*/ 278969 h 27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17" h="279617">
                  <a:moveTo>
                    <a:pt x="153142" y="278969"/>
                  </a:moveTo>
                  <a:cubicBezTo>
                    <a:pt x="230000" y="271598"/>
                    <a:pt x="286340" y="203332"/>
                    <a:pt x="278969" y="126475"/>
                  </a:cubicBezTo>
                  <a:cubicBezTo>
                    <a:pt x="271598" y="49617"/>
                    <a:pt x="203332" y="-6723"/>
                    <a:pt x="126475" y="648"/>
                  </a:cubicBezTo>
                  <a:cubicBezTo>
                    <a:pt x="49617" y="8019"/>
                    <a:pt x="-6723" y="76285"/>
                    <a:pt x="648" y="153142"/>
                  </a:cubicBezTo>
                  <a:cubicBezTo>
                    <a:pt x="8019" y="230000"/>
                    <a:pt x="76285" y="286340"/>
                    <a:pt x="153142" y="278969"/>
                  </a:cubicBezTo>
                  <a:close/>
                </a:path>
              </a:pathLst>
            </a:custGeom>
            <a:solidFill>
              <a:srgbClr val="203A72"/>
            </a:solidFill>
            <a:ln w="467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F552A87-A082-35A1-B1D8-449BAC76BCFE}"/>
                </a:ext>
              </a:extLst>
            </p:cNvPr>
            <p:cNvSpPr/>
            <p:nvPr/>
          </p:nvSpPr>
          <p:spPr>
            <a:xfrm>
              <a:off x="8819502" y="2832422"/>
              <a:ext cx="235971" cy="235971"/>
            </a:xfrm>
            <a:custGeom>
              <a:avLst/>
              <a:gdLst>
                <a:gd name="connsiteX0" fmla="*/ 117986 w 235971"/>
                <a:gd name="connsiteY0" fmla="*/ 0 h 235971"/>
                <a:gd name="connsiteX1" fmla="*/ 0 w 235971"/>
                <a:gd name="connsiteY1" fmla="*/ 117986 h 235971"/>
                <a:gd name="connsiteX2" fmla="*/ 117986 w 235971"/>
                <a:gd name="connsiteY2" fmla="*/ 235972 h 235971"/>
                <a:gd name="connsiteX3" fmla="*/ 235972 w 235971"/>
                <a:gd name="connsiteY3" fmla="*/ 117986 h 235971"/>
                <a:gd name="connsiteX4" fmla="*/ 117986 w 235971"/>
                <a:gd name="connsiteY4" fmla="*/ 0 h 235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71" h="235971">
                  <a:moveTo>
                    <a:pt x="117986" y="0"/>
                  </a:moveTo>
                  <a:cubicBezTo>
                    <a:pt x="52819" y="0"/>
                    <a:pt x="0" y="52819"/>
                    <a:pt x="0" y="117986"/>
                  </a:cubicBezTo>
                  <a:cubicBezTo>
                    <a:pt x="0" y="183153"/>
                    <a:pt x="52819" y="235972"/>
                    <a:pt x="117986" y="235972"/>
                  </a:cubicBezTo>
                  <a:cubicBezTo>
                    <a:pt x="183153" y="235972"/>
                    <a:pt x="235972" y="183153"/>
                    <a:pt x="235972" y="117986"/>
                  </a:cubicBezTo>
                  <a:cubicBezTo>
                    <a:pt x="235972" y="52819"/>
                    <a:pt x="183153" y="0"/>
                    <a:pt x="117986" y="0"/>
                  </a:cubicBezTo>
                  <a:close/>
                </a:path>
              </a:pathLst>
            </a:custGeom>
            <a:solidFill>
              <a:schemeClr val="tx2"/>
            </a:solidFill>
            <a:ln w="4678" cap="flat">
              <a:noFill/>
              <a:prstDash val="solid"/>
              <a:miter/>
            </a:ln>
          </p:spPr>
          <p:txBody>
            <a:bodyPr rtlCol="0" anchor="ctr"/>
            <a:lstStyle/>
            <a:p>
              <a:endParaRPr lang="en-US"/>
            </a:p>
          </p:txBody>
        </p:sp>
      </p:grpSp>
      <p:grpSp>
        <p:nvGrpSpPr>
          <p:cNvPr id="40" name="Group 39">
            <a:extLst>
              <a:ext uri="{FF2B5EF4-FFF2-40B4-BE49-F238E27FC236}">
                <a16:creationId xmlns:a16="http://schemas.microsoft.com/office/drawing/2014/main" id="{E326B2DD-23D8-8448-6D6F-F3F2E65CC00B}"/>
              </a:ext>
              <a:ext uri="{C183D7F6-B498-43B3-948B-1728B52AA6E4}">
                <adec:decorative xmlns:adec="http://schemas.microsoft.com/office/drawing/2017/decorative" val="1"/>
              </a:ext>
            </a:extLst>
          </p:cNvPr>
          <p:cNvGrpSpPr/>
          <p:nvPr/>
        </p:nvGrpSpPr>
        <p:grpSpPr>
          <a:xfrm>
            <a:off x="672457" y="3450328"/>
            <a:ext cx="827790" cy="771394"/>
            <a:chOff x="5781895" y="4654566"/>
            <a:chExt cx="1310869" cy="1189146"/>
          </a:xfrm>
        </p:grpSpPr>
        <p:grpSp>
          <p:nvGrpSpPr>
            <p:cNvPr id="41" name="Graphic 35">
              <a:extLst>
                <a:ext uri="{FF2B5EF4-FFF2-40B4-BE49-F238E27FC236}">
                  <a16:creationId xmlns:a16="http://schemas.microsoft.com/office/drawing/2014/main" id="{8F37EA15-5A5D-6EC1-AD08-7F6D2F3457EA}"/>
                </a:ext>
              </a:extLst>
            </p:cNvPr>
            <p:cNvGrpSpPr/>
            <p:nvPr/>
          </p:nvGrpSpPr>
          <p:grpSpPr>
            <a:xfrm>
              <a:off x="5781895" y="4666870"/>
              <a:ext cx="1310869" cy="1176842"/>
              <a:chOff x="5781895" y="4666870"/>
              <a:chExt cx="1310869" cy="1176842"/>
            </a:xfrm>
            <a:solidFill>
              <a:srgbClr val="203A72"/>
            </a:solidFill>
          </p:grpSpPr>
          <p:sp>
            <p:nvSpPr>
              <p:cNvPr id="52" name="Freeform: Shape 51">
                <a:extLst>
                  <a:ext uri="{FF2B5EF4-FFF2-40B4-BE49-F238E27FC236}">
                    <a16:creationId xmlns:a16="http://schemas.microsoft.com/office/drawing/2014/main" id="{D27ABD95-85FB-510F-E713-EDBD59782EF2}"/>
                  </a:ext>
                </a:extLst>
              </p:cNvPr>
              <p:cNvSpPr/>
              <p:nvPr/>
            </p:nvSpPr>
            <p:spPr>
              <a:xfrm>
                <a:off x="6550870" y="5399138"/>
                <a:ext cx="541894" cy="444574"/>
              </a:xfrm>
              <a:custGeom>
                <a:avLst/>
                <a:gdLst>
                  <a:gd name="connsiteX0" fmla="*/ 517597 w 541894"/>
                  <a:gd name="connsiteY0" fmla="*/ 1 h 444574"/>
                  <a:gd name="connsiteX1" fmla="*/ 0 w 541894"/>
                  <a:gd name="connsiteY1" fmla="*/ 85932 h 444574"/>
                  <a:gd name="connsiteX2" fmla="*/ 355739 w 541894"/>
                  <a:gd name="connsiteY2" fmla="*/ 397500 h 444574"/>
                  <a:gd name="connsiteX3" fmla="*/ 376910 w 541894"/>
                  <a:gd name="connsiteY3" fmla="*/ 432963 h 444574"/>
                  <a:gd name="connsiteX4" fmla="*/ 397365 w 541894"/>
                  <a:gd name="connsiteY4" fmla="*/ 444575 h 444574"/>
                  <a:gd name="connsiteX5" fmla="*/ 518089 w 541894"/>
                  <a:gd name="connsiteY5" fmla="*/ 444575 h 444574"/>
                  <a:gd name="connsiteX6" fmla="*/ 541894 w 541894"/>
                  <a:gd name="connsiteY6" fmla="*/ 420770 h 444574"/>
                  <a:gd name="connsiteX7" fmla="*/ 541894 w 541894"/>
                  <a:gd name="connsiteY7" fmla="*/ 24030 h 444574"/>
                  <a:gd name="connsiteX8" fmla="*/ 517553 w 541894"/>
                  <a:gd name="connsiteY8" fmla="*/ 1 h 44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894" h="444574">
                    <a:moveTo>
                      <a:pt x="517597" y="1"/>
                    </a:moveTo>
                    <a:cubicBezTo>
                      <a:pt x="309201" y="2502"/>
                      <a:pt x="138365" y="37027"/>
                      <a:pt x="0" y="85932"/>
                    </a:cubicBezTo>
                    <a:cubicBezTo>
                      <a:pt x="246717" y="221037"/>
                      <a:pt x="348593" y="385754"/>
                      <a:pt x="355739" y="397500"/>
                    </a:cubicBezTo>
                    <a:lnTo>
                      <a:pt x="376910" y="432963"/>
                    </a:lnTo>
                    <a:cubicBezTo>
                      <a:pt x="381197" y="440153"/>
                      <a:pt x="388969" y="444575"/>
                      <a:pt x="397365" y="444575"/>
                    </a:cubicBezTo>
                    <a:lnTo>
                      <a:pt x="518089" y="444575"/>
                    </a:lnTo>
                    <a:cubicBezTo>
                      <a:pt x="531264" y="444575"/>
                      <a:pt x="541894" y="433900"/>
                      <a:pt x="541894" y="420770"/>
                    </a:cubicBezTo>
                    <a:lnTo>
                      <a:pt x="541894" y="24030"/>
                    </a:lnTo>
                    <a:cubicBezTo>
                      <a:pt x="541894" y="10765"/>
                      <a:pt x="530818" y="-133"/>
                      <a:pt x="517553" y="1"/>
                    </a:cubicBezTo>
                    <a:close/>
                  </a:path>
                </a:pathLst>
              </a:custGeom>
              <a:solidFill>
                <a:srgbClr val="203A72"/>
              </a:solidFill>
              <a:ln w="443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484D1500-9BED-A3AB-83BC-4A06E43148A6}"/>
                  </a:ext>
                </a:extLst>
              </p:cNvPr>
              <p:cNvSpPr/>
              <p:nvPr/>
            </p:nvSpPr>
            <p:spPr>
              <a:xfrm>
                <a:off x="5781895" y="4666870"/>
                <a:ext cx="1034109" cy="1176798"/>
              </a:xfrm>
              <a:custGeom>
                <a:avLst/>
                <a:gdLst>
                  <a:gd name="connsiteX0" fmla="*/ 343071 w 1034109"/>
                  <a:gd name="connsiteY0" fmla="*/ 764561 h 1176798"/>
                  <a:gd name="connsiteX1" fmla="*/ 343071 w 1034109"/>
                  <a:gd name="connsiteY1" fmla="*/ 620300 h 1176798"/>
                  <a:gd name="connsiteX2" fmla="*/ 547001 w 1034109"/>
                  <a:gd name="connsiteY2" fmla="*/ 620300 h 1176798"/>
                  <a:gd name="connsiteX3" fmla="*/ 565893 w 1034109"/>
                  <a:gd name="connsiteY3" fmla="*/ 579567 h 1176798"/>
                  <a:gd name="connsiteX4" fmla="*/ 434763 w 1034109"/>
                  <a:gd name="connsiteY4" fmla="*/ 424676 h 1176798"/>
                  <a:gd name="connsiteX5" fmla="*/ 509261 w 1034109"/>
                  <a:gd name="connsiteY5" fmla="*/ 424676 h 1176798"/>
                  <a:gd name="connsiteX6" fmla="*/ 528153 w 1034109"/>
                  <a:gd name="connsiteY6" fmla="*/ 383944 h 1176798"/>
                  <a:gd name="connsiteX7" fmla="*/ 388627 w 1034109"/>
                  <a:gd name="connsiteY7" fmla="*/ 219183 h 1176798"/>
                  <a:gd name="connsiteX8" fmla="*/ 429627 w 1034109"/>
                  <a:gd name="connsiteY8" fmla="*/ 219183 h 1176798"/>
                  <a:gd name="connsiteX9" fmla="*/ 448520 w 1034109"/>
                  <a:gd name="connsiteY9" fmla="*/ 178450 h 1176798"/>
                  <a:gd name="connsiteX10" fmla="*/ 304795 w 1034109"/>
                  <a:gd name="connsiteY10" fmla="*/ 8776 h 1176798"/>
                  <a:gd name="connsiteX11" fmla="*/ 267054 w 1034109"/>
                  <a:gd name="connsiteY11" fmla="*/ 8776 h 1176798"/>
                  <a:gd name="connsiteX12" fmla="*/ 123329 w 1034109"/>
                  <a:gd name="connsiteY12" fmla="*/ 178450 h 1176798"/>
                  <a:gd name="connsiteX13" fmla="*/ 142222 w 1034109"/>
                  <a:gd name="connsiteY13" fmla="*/ 219183 h 1176798"/>
                  <a:gd name="connsiteX14" fmla="*/ 183222 w 1034109"/>
                  <a:gd name="connsiteY14" fmla="*/ 219183 h 1176798"/>
                  <a:gd name="connsiteX15" fmla="*/ 43696 w 1034109"/>
                  <a:gd name="connsiteY15" fmla="*/ 383944 h 1176798"/>
                  <a:gd name="connsiteX16" fmla="*/ 62588 w 1034109"/>
                  <a:gd name="connsiteY16" fmla="*/ 424676 h 1176798"/>
                  <a:gd name="connsiteX17" fmla="*/ 137086 w 1034109"/>
                  <a:gd name="connsiteY17" fmla="*/ 424676 h 1176798"/>
                  <a:gd name="connsiteX18" fmla="*/ 5911 w 1034109"/>
                  <a:gd name="connsiteY18" fmla="*/ 579567 h 1176798"/>
                  <a:gd name="connsiteX19" fmla="*/ 24803 w 1034109"/>
                  <a:gd name="connsiteY19" fmla="*/ 620300 h 1176798"/>
                  <a:gd name="connsiteX20" fmla="*/ 228734 w 1034109"/>
                  <a:gd name="connsiteY20" fmla="*/ 620300 h 1176798"/>
                  <a:gd name="connsiteX21" fmla="*/ 228734 w 1034109"/>
                  <a:gd name="connsiteY21" fmla="*/ 747678 h 1176798"/>
                  <a:gd name="connsiteX22" fmla="*/ 24312 w 1034109"/>
                  <a:gd name="connsiteY22" fmla="*/ 732269 h 1176798"/>
                  <a:gd name="connsiteX23" fmla="*/ 60 w 1034109"/>
                  <a:gd name="connsiteY23" fmla="*/ 756209 h 1176798"/>
                  <a:gd name="connsiteX24" fmla="*/ 60 w 1034109"/>
                  <a:gd name="connsiteY24" fmla="*/ 1152948 h 1176798"/>
                  <a:gd name="connsiteX25" fmla="*/ 23865 w 1034109"/>
                  <a:gd name="connsiteY25" fmla="*/ 1176798 h 1176798"/>
                  <a:gd name="connsiteX26" fmla="*/ 1020695 w 1034109"/>
                  <a:gd name="connsiteY26" fmla="*/ 1176798 h 1176798"/>
                  <a:gd name="connsiteX27" fmla="*/ 1031503 w 1034109"/>
                  <a:gd name="connsiteY27" fmla="*/ 1155673 h 1176798"/>
                  <a:gd name="connsiteX28" fmla="*/ 343071 w 1034109"/>
                  <a:gd name="connsiteY28" fmla="*/ 764516 h 117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34109" h="1176798">
                    <a:moveTo>
                      <a:pt x="343071" y="764561"/>
                    </a:moveTo>
                    <a:lnTo>
                      <a:pt x="343071" y="620300"/>
                    </a:lnTo>
                    <a:lnTo>
                      <a:pt x="547001" y="620300"/>
                    </a:lnTo>
                    <a:cubicBezTo>
                      <a:pt x="568082" y="620300"/>
                      <a:pt x="579516" y="595690"/>
                      <a:pt x="565893" y="579567"/>
                    </a:cubicBezTo>
                    <a:lnTo>
                      <a:pt x="434763" y="424676"/>
                    </a:lnTo>
                    <a:lnTo>
                      <a:pt x="509261" y="424676"/>
                    </a:lnTo>
                    <a:cubicBezTo>
                      <a:pt x="530342" y="424676"/>
                      <a:pt x="541776" y="400067"/>
                      <a:pt x="528153" y="383944"/>
                    </a:cubicBezTo>
                    <a:lnTo>
                      <a:pt x="388627" y="219183"/>
                    </a:lnTo>
                    <a:lnTo>
                      <a:pt x="429627" y="219183"/>
                    </a:lnTo>
                    <a:cubicBezTo>
                      <a:pt x="450708" y="219183"/>
                      <a:pt x="462142" y="194574"/>
                      <a:pt x="448520" y="178450"/>
                    </a:cubicBezTo>
                    <a:lnTo>
                      <a:pt x="304795" y="8776"/>
                    </a:lnTo>
                    <a:cubicBezTo>
                      <a:pt x="294924" y="-2925"/>
                      <a:pt x="276925" y="-2925"/>
                      <a:pt x="267054" y="8776"/>
                    </a:cubicBezTo>
                    <a:lnTo>
                      <a:pt x="123329" y="178450"/>
                    </a:lnTo>
                    <a:cubicBezTo>
                      <a:pt x="109707" y="194574"/>
                      <a:pt x="121141" y="219183"/>
                      <a:pt x="142222" y="219183"/>
                    </a:cubicBezTo>
                    <a:lnTo>
                      <a:pt x="183222" y="219183"/>
                    </a:lnTo>
                    <a:lnTo>
                      <a:pt x="43696" y="383944"/>
                    </a:lnTo>
                    <a:cubicBezTo>
                      <a:pt x="30074" y="400067"/>
                      <a:pt x="41507" y="424676"/>
                      <a:pt x="62588" y="424676"/>
                    </a:cubicBezTo>
                    <a:lnTo>
                      <a:pt x="137086" y="424676"/>
                    </a:lnTo>
                    <a:lnTo>
                      <a:pt x="5911" y="579567"/>
                    </a:lnTo>
                    <a:cubicBezTo>
                      <a:pt x="-7711" y="595690"/>
                      <a:pt x="3722" y="620300"/>
                      <a:pt x="24803" y="620300"/>
                    </a:cubicBezTo>
                    <a:lnTo>
                      <a:pt x="228734" y="620300"/>
                    </a:lnTo>
                    <a:lnTo>
                      <a:pt x="228734" y="747678"/>
                    </a:lnTo>
                    <a:cubicBezTo>
                      <a:pt x="166742" y="740041"/>
                      <a:pt x="87867" y="732269"/>
                      <a:pt x="24312" y="732269"/>
                    </a:cubicBezTo>
                    <a:cubicBezTo>
                      <a:pt x="11047" y="732269"/>
                      <a:pt x="60" y="742988"/>
                      <a:pt x="60" y="756209"/>
                    </a:cubicBezTo>
                    <a:lnTo>
                      <a:pt x="60" y="1152948"/>
                    </a:lnTo>
                    <a:cubicBezTo>
                      <a:pt x="60" y="1166124"/>
                      <a:pt x="10735" y="1176798"/>
                      <a:pt x="23865" y="1176798"/>
                    </a:cubicBezTo>
                    <a:lnTo>
                      <a:pt x="1020695" y="1176798"/>
                    </a:lnTo>
                    <a:cubicBezTo>
                      <a:pt x="1031637" y="1176798"/>
                      <a:pt x="1037979" y="1164516"/>
                      <a:pt x="1031503" y="1155673"/>
                    </a:cubicBezTo>
                    <a:cubicBezTo>
                      <a:pt x="979069" y="1084034"/>
                      <a:pt x="777863" y="850492"/>
                      <a:pt x="343071" y="764516"/>
                    </a:cubicBezTo>
                    <a:close/>
                  </a:path>
                </a:pathLst>
              </a:custGeom>
              <a:solidFill>
                <a:srgbClr val="203A72"/>
              </a:solidFill>
              <a:ln w="4439" cap="flat">
                <a:noFill/>
                <a:prstDash val="solid"/>
                <a:miter/>
              </a:ln>
            </p:spPr>
            <p:txBody>
              <a:bodyPr rtlCol="0" anchor="ctr"/>
              <a:lstStyle/>
              <a:p>
                <a:endParaRPr lang="en-US"/>
              </a:p>
            </p:txBody>
          </p:sp>
        </p:grpSp>
        <p:grpSp>
          <p:nvGrpSpPr>
            <p:cNvPr id="42" name="Group 41">
              <a:extLst>
                <a:ext uri="{FF2B5EF4-FFF2-40B4-BE49-F238E27FC236}">
                  <a16:creationId xmlns:a16="http://schemas.microsoft.com/office/drawing/2014/main" id="{50A29CC3-BAA0-8DD4-9506-B2C443319E35}"/>
                </a:ext>
              </a:extLst>
            </p:cNvPr>
            <p:cNvGrpSpPr/>
            <p:nvPr/>
          </p:nvGrpSpPr>
          <p:grpSpPr>
            <a:xfrm>
              <a:off x="6418534" y="4654566"/>
              <a:ext cx="634704" cy="634703"/>
              <a:chOff x="6418534" y="4654566"/>
              <a:chExt cx="634704" cy="634703"/>
            </a:xfrm>
            <a:solidFill>
              <a:schemeClr val="tx2"/>
            </a:solidFill>
          </p:grpSpPr>
          <p:sp>
            <p:nvSpPr>
              <p:cNvPr id="43" name="Freeform: Shape 42">
                <a:extLst>
                  <a:ext uri="{FF2B5EF4-FFF2-40B4-BE49-F238E27FC236}">
                    <a16:creationId xmlns:a16="http://schemas.microsoft.com/office/drawing/2014/main" id="{26E16327-1162-A02E-F97A-29ECA6932F64}"/>
                  </a:ext>
                </a:extLst>
              </p:cNvPr>
              <p:cNvSpPr/>
              <p:nvPr/>
            </p:nvSpPr>
            <p:spPr>
              <a:xfrm>
                <a:off x="6595980" y="4831966"/>
                <a:ext cx="279901" cy="279946"/>
              </a:xfrm>
              <a:custGeom>
                <a:avLst/>
                <a:gdLst>
                  <a:gd name="connsiteX0" fmla="*/ 139929 w 279901"/>
                  <a:gd name="connsiteY0" fmla="*/ 279947 h 279946"/>
                  <a:gd name="connsiteX1" fmla="*/ 279902 w 279901"/>
                  <a:gd name="connsiteY1" fmla="*/ 139973 h 279946"/>
                  <a:gd name="connsiteX2" fmla="*/ 139929 w 279901"/>
                  <a:gd name="connsiteY2" fmla="*/ 0 h 279946"/>
                  <a:gd name="connsiteX3" fmla="*/ 0 w 279901"/>
                  <a:gd name="connsiteY3" fmla="*/ 139973 h 279946"/>
                  <a:gd name="connsiteX4" fmla="*/ 139929 w 279901"/>
                  <a:gd name="connsiteY4" fmla="*/ 279947 h 279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1" h="279946">
                    <a:moveTo>
                      <a:pt x="139929" y="279947"/>
                    </a:moveTo>
                    <a:cubicBezTo>
                      <a:pt x="217240" y="279947"/>
                      <a:pt x="279902" y="217285"/>
                      <a:pt x="279902" y="139973"/>
                    </a:cubicBezTo>
                    <a:cubicBezTo>
                      <a:pt x="279902" y="62662"/>
                      <a:pt x="217240" y="0"/>
                      <a:pt x="139929" y="0"/>
                    </a:cubicBezTo>
                    <a:cubicBezTo>
                      <a:pt x="62617" y="0"/>
                      <a:pt x="0" y="62662"/>
                      <a:pt x="0" y="139973"/>
                    </a:cubicBezTo>
                    <a:cubicBezTo>
                      <a:pt x="0" y="217285"/>
                      <a:pt x="62662" y="279947"/>
                      <a:pt x="139929" y="279947"/>
                    </a:cubicBezTo>
                    <a:close/>
                  </a:path>
                </a:pathLst>
              </a:custGeom>
              <a:grpFill/>
              <a:ln w="4439"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F32EFF3-84A9-1E84-0F79-B3F9003CA7BF}"/>
                  </a:ext>
                </a:extLst>
              </p:cNvPr>
              <p:cNvSpPr/>
              <p:nvPr/>
            </p:nvSpPr>
            <p:spPr>
              <a:xfrm>
                <a:off x="6701071" y="4654566"/>
                <a:ext cx="69673" cy="127289"/>
              </a:xfrm>
              <a:custGeom>
                <a:avLst/>
                <a:gdLst>
                  <a:gd name="connsiteX0" fmla="*/ 34837 w 69673"/>
                  <a:gd name="connsiteY0" fmla="*/ 127289 h 127289"/>
                  <a:gd name="connsiteX1" fmla="*/ 69674 w 69673"/>
                  <a:gd name="connsiteY1" fmla="*/ 92452 h 127289"/>
                  <a:gd name="connsiteX2" fmla="*/ 69674 w 69673"/>
                  <a:gd name="connsiteY2" fmla="*/ 34837 h 127289"/>
                  <a:gd name="connsiteX3" fmla="*/ 34837 w 69673"/>
                  <a:gd name="connsiteY3" fmla="*/ 0 h 127289"/>
                  <a:gd name="connsiteX4" fmla="*/ 0 w 69673"/>
                  <a:gd name="connsiteY4" fmla="*/ 34837 h 127289"/>
                  <a:gd name="connsiteX5" fmla="*/ 0 w 69673"/>
                  <a:gd name="connsiteY5" fmla="*/ 92452 h 127289"/>
                  <a:gd name="connsiteX6" fmla="*/ 34837 w 69673"/>
                  <a:gd name="connsiteY6" fmla="*/ 127289 h 12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673" h="127289">
                    <a:moveTo>
                      <a:pt x="34837" y="127289"/>
                    </a:moveTo>
                    <a:cubicBezTo>
                      <a:pt x="54087" y="127289"/>
                      <a:pt x="69674" y="111702"/>
                      <a:pt x="69674" y="92452"/>
                    </a:cubicBezTo>
                    <a:lnTo>
                      <a:pt x="69674" y="34837"/>
                    </a:lnTo>
                    <a:cubicBezTo>
                      <a:pt x="69674" y="15587"/>
                      <a:pt x="54087" y="0"/>
                      <a:pt x="34837" y="0"/>
                    </a:cubicBezTo>
                    <a:cubicBezTo>
                      <a:pt x="15587" y="0"/>
                      <a:pt x="0" y="15587"/>
                      <a:pt x="0" y="34837"/>
                    </a:cubicBezTo>
                    <a:lnTo>
                      <a:pt x="0" y="92452"/>
                    </a:lnTo>
                    <a:cubicBezTo>
                      <a:pt x="0" y="111702"/>
                      <a:pt x="15587" y="127289"/>
                      <a:pt x="34837" y="127289"/>
                    </a:cubicBezTo>
                    <a:close/>
                  </a:path>
                </a:pathLst>
              </a:custGeom>
              <a:grpFill/>
              <a:ln w="443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02719A5C-87B3-76F7-27A1-D7B27D6533EA}"/>
                  </a:ext>
                </a:extLst>
              </p:cNvPr>
              <p:cNvSpPr/>
              <p:nvPr/>
            </p:nvSpPr>
            <p:spPr>
              <a:xfrm>
                <a:off x="6501306" y="4737382"/>
                <a:ext cx="110473" cy="110395"/>
              </a:xfrm>
              <a:custGeom>
                <a:avLst/>
                <a:gdLst>
                  <a:gd name="connsiteX0" fmla="*/ 50949 w 110473"/>
                  <a:gd name="connsiteY0" fmla="*/ 100168 h 110395"/>
                  <a:gd name="connsiteX1" fmla="*/ 75603 w 110473"/>
                  <a:gd name="connsiteY1" fmla="*/ 110395 h 110395"/>
                  <a:gd name="connsiteX2" fmla="*/ 100257 w 110473"/>
                  <a:gd name="connsiteY2" fmla="*/ 100168 h 110395"/>
                  <a:gd name="connsiteX3" fmla="*/ 100257 w 110473"/>
                  <a:gd name="connsiteY3" fmla="*/ 50904 h 110395"/>
                  <a:gd name="connsiteX4" fmla="*/ 59524 w 110473"/>
                  <a:gd name="connsiteY4" fmla="*/ 10217 h 110395"/>
                  <a:gd name="connsiteX5" fmla="*/ 10217 w 110473"/>
                  <a:gd name="connsiteY5" fmla="*/ 10217 h 110395"/>
                  <a:gd name="connsiteX6" fmla="*/ 10217 w 110473"/>
                  <a:gd name="connsiteY6" fmla="*/ 59480 h 110395"/>
                  <a:gd name="connsiteX7" fmla="*/ 50949 w 110473"/>
                  <a:gd name="connsiteY7" fmla="*/ 100168 h 11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473" h="110395">
                    <a:moveTo>
                      <a:pt x="50949" y="100168"/>
                    </a:moveTo>
                    <a:cubicBezTo>
                      <a:pt x="57738" y="107001"/>
                      <a:pt x="66670" y="110395"/>
                      <a:pt x="75603" y="110395"/>
                    </a:cubicBezTo>
                    <a:cubicBezTo>
                      <a:pt x="84536" y="110395"/>
                      <a:pt x="93468" y="107001"/>
                      <a:pt x="100257" y="100168"/>
                    </a:cubicBezTo>
                    <a:cubicBezTo>
                      <a:pt x="113879" y="86590"/>
                      <a:pt x="113879" y="64482"/>
                      <a:pt x="100257" y="50904"/>
                    </a:cubicBezTo>
                    <a:lnTo>
                      <a:pt x="59524" y="10217"/>
                    </a:lnTo>
                    <a:cubicBezTo>
                      <a:pt x="45902" y="-3406"/>
                      <a:pt x="23839" y="-3406"/>
                      <a:pt x="10217" y="10217"/>
                    </a:cubicBezTo>
                    <a:cubicBezTo>
                      <a:pt x="-3406" y="23794"/>
                      <a:pt x="-3406" y="45902"/>
                      <a:pt x="10217" y="59480"/>
                    </a:cubicBezTo>
                    <a:lnTo>
                      <a:pt x="50949" y="100168"/>
                    </a:lnTo>
                    <a:close/>
                  </a:path>
                </a:pathLst>
              </a:custGeom>
              <a:grpFill/>
              <a:ln w="4439"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CF8C194-C86E-3595-DFA5-3517C30D523F}"/>
                  </a:ext>
                </a:extLst>
              </p:cNvPr>
              <p:cNvSpPr/>
              <p:nvPr/>
            </p:nvSpPr>
            <p:spPr>
              <a:xfrm>
                <a:off x="6418534" y="4937058"/>
                <a:ext cx="127289" cy="69718"/>
              </a:xfrm>
              <a:custGeom>
                <a:avLst/>
                <a:gdLst>
                  <a:gd name="connsiteX0" fmla="*/ 34882 w 127289"/>
                  <a:gd name="connsiteY0" fmla="*/ 69719 h 69718"/>
                  <a:gd name="connsiteX1" fmla="*/ 92452 w 127289"/>
                  <a:gd name="connsiteY1" fmla="*/ 69719 h 69718"/>
                  <a:gd name="connsiteX2" fmla="*/ 127289 w 127289"/>
                  <a:gd name="connsiteY2" fmla="*/ 34882 h 69718"/>
                  <a:gd name="connsiteX3" fmla="*/ 92452 w 127289"/>
                  <a:gd name="connsiteY3" fmla="*/ 0 h 69718"/>
                  <a:gd name="connsiteX4" fmla="*/ 34882 w 127289"/>
                  <a:gd name="connsiteY4" fmla="*/ 0 h 69718"/>
                  <a:gd name="connsiteX5" fmla="*/ 0 w 127289"/>
                  <a:gd name="connsiteY5" fmla="*/ 34882 h 69718"/>
                  <a:gd name="connsiteX6" fmla="*/ 34882 w 127289"/>
                  <a:gd name="connsiteY6" fmla="*/ 69719 h 6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89" h="69718">
                    <a:moveTo>
                      <a:pt x="34882" y="69719"/>
                    </a:moveTo>
                    <a:lnTo>
                      <a:pt x="92452" y="69719"/>
                    </a:lnTo>
                    <a:cubicBezTo>
                      <a:pt x="111702" y="69719"/>
                      <a:pt x="127289" y="54087"/>
                      <a:pt x="127289" y="34882"/>
                    </a:cubicBezTo>
                    <a:cubicBezTo>
                      <a:pt x="127289" y="15677"/>
                      <a:pt x="111702" y="0"/>
                      <a:pt x="92452" y="0"/>
                    </a:cubicBezTo>
                    <a:lnTo>
                      <a:pt x="34882" y="0"/>
                    </a:lnTo>
                    <a:cubicBezTo>
                      <a:pt x="15632" y="0"/>
                      <a:pt x="0" y="15632"/>
                      <a:pt x="0" y="34882"/>
                    </a:cubicBezTo>
                    <a:cubicBezTo>
                      <a:pt x="0" y="54131"/>
                      <a:pt x="15632" y="69719"/>
                      <a:pt x="34882" y="69719"/>
                    </a:cubicBezTo>
                    <a:close/>
                  </a:path>
                </a:pathLst>
              </a:custGeom>
              <a:grpFill/>
              <a:ln w="443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DB4E9AD-0637-9654-ADF6-69D90F36460B}"/>
                  </a:ext>
                </a:extLst>
              </p:cNvPr>
              <p:cNvSpPr/>
              <p:nvPr/>
            </p:nvSpPr>
            <p:spPr>
              <a:xfrm>
                <a:off x="6501306" y="5096180"/>
                <a:ext cx="110406" cy="110372"/>
              </a:xfrm>
              <a:custGeom>
                <a:avLst/>
                <a:gdLst>
                  <a:gd name="connsiteX0" fmla="*/ 50949 w 110406"/>
                  <a:gd name="connsiteY0" fmla="*/ 10150 h 110372"/>
                  <a:gd name="connsiteX1" fmla="*/ 10217 w 110406"/>
                  <a:gd name="connsiteY1" fmla="*/ 50837 h 110372"/>
                  <a:gd name="connsiteX2" fmla="*/ 10217 w 110406"/>
                  <a:gd name="connsiteY2" fmla="*/ 100101 h 110372"/>
                  <a:gd name="connsiteX3" fmla="*/ 34871 w 110406"/>
                  <a:gd name="connsiteY3" fmla="*/ 110373 h 110372"/>
                  <a:gd name="connsiteX4" fmla="*/ 59480 w 110406"/>
                  <a:gd name="connsiteY4" fmla="*/ 100145 h 110372"/>
                  <a:gd name="connsiteX5" fmla="*/ 100168 w 110406"/>
                  <a:gd name="connsiteY5" fmla="*/ 59502 h 110372"/>
                  <a:gd name="connsiteX6" fmla="*/ 100212 w 110406"/>
                  <a:gd name="connsiteY6" fmla="*/ 10239 h 110372"/>
                  <a:gd name="connsiteX7" fmla="*/ 50949 w 110406"/>
                  <a:gd name="connsiteY7" fmla="*/ 10194 h 11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406" h="110372">
                    <a:moveTo>
                      <a:pt x="50949" y="10150"/>
                    </a:moveTo>
                    <a:lnTo>
                      <a:pt x="10217" y="50837"/>
                    </a:lnTo>
                    <a:cubicBezTo>
                      <a:pt x="-3406" y="64415"/>
                      <a:pt x="-3406" y="86478"/>
                      <a:pt x="10217" y="100101"/>
                    </a:cubicBezTo>
                    <a:cubicBezTo>
                      <a:pt x="17005" y="106934"/>
                      <a:pt x="25938" y="110373"/>
                      <a:pt x="34871" y="110373"/>
                    </a:cubicBezTo>
                    <a:cubicBezTo>
                      <a:pt x="43803" y="110373"/>
                      <a:pt x="52646" y="106934"/>
                      <a:pt x="59480" y="100145"/>
                    </a:cubicBezTo>
                    <a:lnTo>
                      <a:pt x="100168" y="59502"/>
                    </a:lnTo>
                    <a:cubicBezTo>
                      <a:pt x="113790" y="45880"/>
                      <a:pt x="113834" y="23816"/>
                      <a:pt x="100212" y="10239"/>
                    </a:cubicBezTo>
                    <a:cubicBezTo>
                      <a:pt x="86590" y="-3428"/>
                      <a:pt x="64527" y="-3383"/>
                      <a:pt x="50949" y="10194"/>
                    </a:cubicBezTo>
                    <a:close/>
                  </a:path>
                </a:pathLst>
              </a:custGeom>
              <a:grpFill/>
              <a:ln w="443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E772368-FAEE-566C-F4E1-1ABEB46BD42F}"/>
                  </a:ext>
                </a:extLst>
              </p:cNvPr>
              <p:cNvSpPr/>
              <p:nvPr/>
            </p:nvSpPr>
            <p:spPr>
              <a:xfrm>
                <a:off x="6701071" y="5161980"/>
                <a:ext cx="69673" cy="127289"/>
              </a:xfrm>
              <a:custGeom>
                <a:avLst/>
                <a:gdLst>
                  <a:gd name="connsiteX0" fmla="*/ 0 w 69673"/>
                  <a:gd name="connsiteY0" fmla="*/ 34837 h 127289"/>
                  <a:gd name="connsiteX1" fmla="*/ 0 w 69673"/>
                  <a:gd name="connsiteY1" fmla="*/ 92407 h 127289"/>
                  <a:gd name="connsiteX2" fmla="*/ 34837 w 69673"/>
                  <a:gd name="connsiteY2" fmla="*/ 127289 h 127289"/>
                  <a:gd name="connsiteX3" fmla="*/ 69674 w 69673"/>
                  <a:gd name="connsiteY3" fmla="*/ 92407 h 127289"/>
                  <a:gd name="connsiteX4" fmla="*/ 69674 w 69673"/>
                  <a:gd name="connsiteY4" fmla="*/ 34837 h 127289"/>
                  <a:gd name="connsiteX5" fmla="*/ 34837 w 69673"/>
                  <a:gd name="connsiteY5" fmla="*/ 0 h 127289"/>
                  <a:gd name="connsiteX6" fmla="*/ 0 w 69673"/>
                  <a:gd name="connsiteY6" fmla="*/ 34837 h 12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673" h="127289">
                    <a:moveTo>
                      <a:pt x="0" y="34837"/>
                    </a:moveTo>
                    <a:lnTo>
                      <a:pt x="0" y="92407"/>
                    </a:lnTo>
                    <a:cubicBezTo>
                      <a:pt x="0" y="111657"/>
                      <a:pt x="15587" y="127289"/>
                      <a:pt x="34837" y="127289"/>
                    </a:cubicBezTo>
                    <a:cubicBezTo>
                      <a:pt x="54087" y="127289"/>
                      <a:pt x="69674" y="111657"/>
                      <a:pt x="69674" y="92407"/>
                    </a:cubicBezTo>
                    <a:lnTo>
                      <a:pt x="69674" y="34837"/>
                    </a:lnTo>
                    <a:cubicBezTo>
                      <a:pt x="69674" y="15587"/>
                      <a:pt x="54087" y="0"/>
                      <a:pt x="34837" y="0"/>
                    </a:cubicBezTo>
                    <a:cubicBezTo>
                      <a:pt x="15587" y="0"/>
                      <a:pt x="0" y="15587"/>
                      <a:pt x="0" y="34837"/>
                    </a:cubicBezTo>
                    <a:close/>
                  </a:path>
                </a:pathLst>
              </a:custGeom>
              <a:grpFill/>
              <a:ln w="443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0AB0B64-43D8-B77D-DE5F-14F3B8FC64DB}"/>
                  </a:ext>
                </a:extLst>
              </p:cNvPr>
              <p:cNvSpPr/>
              <p:nvPr/>
            </p:nvSpPr>
            <p:spPr>
              <a:xfrm>
                <a:off x="6860060" y="5096169"/>
                <a:ext cx="110434" cy="110339"/>
              </a:xfrm>
              <a:custGeom>
                <a:avLst/>
                <a:gdLst>
                  <a:gd name="connsiteX0" fmla="*/ 59457 w 110434"/>
                  <a:gd name="connsiteY0" fmla="*/ 10161 h 110339"/>
                  <a:gd name="connsiteX1" fmla="*/ 10194 w 110434"/>
                  <a:gd name="connsiteY1" fmla="*/ 10205 h 110339"/>
                  <a:gd name="connsiteX2" fmla="*/ 10239 w 110434"/>
                  <a:gd name="connsiteY2" fmla="*/ 59469 h 110339"/>
                  <a:gd name="connsiteX3" fmla="*/ 50971 w 110434"/>
                  <a:gd name="connsiteY3" fmla="*/ 100112 h 110339"/>
                  <a:gd name="connsiteX4" fmla="*/ 75581 w 110434"/>
                  <a:gd name="connsiteY4" fmla="*/ 110340 h 110339"/>
                  <a:gd name="connsiteX5" fmla="*/ 100235 w 110434"/>
                  <a:gd name="connsiteY5" fmla="*/ 100067 h 110339"/>
                  <a:gd name="connsiteX6" fmla="*/ 100235 w 110434"/>
                  <a:gd name="connsiteY6" fmla="*/ 50804 h 110339"/>
                  <a:gd name="connsiteX7" fmla="*/ 59502 w 110434"/>
                  <a:gd name="connsiteY7" fmla="*/ 10116 h 11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434" h="110339">
                    <a:moveTo>
                      <a:pt x="59457" y="10161"/>
                    </a:moveTo>
                    <a:cubicBezTo>
                      <a:pt x="45835" y="-3417"/>
                      <a:pt x="23816" y="-3372"/>
                      <a:pt x="10194" y="10205"/>
                    </a:cubicBezTo>
                    <a:cubicBezTo>
                      <a:pt x="-3428" y="23828"/>
                      <a:pt x="-3383" y="45846"/>
                      <a:pt x="10239" y="59469"/>
                    </a:cubicBezTo>
                    <a:lnTo>
                      <a:pt x="50971" y="100112"/>
                    </a:lnTo>
                    <a:cubicBezTo>
                      <a:pt x="57760" y="106900"/>
                      <a:pt x="66648" y="110340"/>
                      <a:pt x="75581" y="110340"/>
                    </a:cubicBezTo>
                    <a:cubicBezTo>
                      <a:pt x="84513" y="110340"/>
                      <a:pt x="93446" y="106900"/>
                      <a:pt x="100235" y="100067"/>
                    </a:cubicBezTo>
                    <a:cubicBezTo>
                      <a:pt x="113857" y="86445"/>
                      <a:pt x="113812" y="64381"/>
                      <a:pt x="100235" y="50804"/>
                    </a:cubicBezTo>
                    <a:lnTo>
                      <a:pt x="59502" y="10116"/>
                    </a:lnTo>
                    <a:close/>
                  </a:path>
                </a:pathLst>
              </a:custGeom>
              <a:grpFill/>
              <a:ln w="443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EE0D8AB-79CF-7155-4E4C-A4302DA4A877}"/>
                  </a:ext>
                </a:extLst>
              </p:cNvPr>
              <p:cNvSpPr/>
              <p:nvPr/>
            </p:nvSpPr>
            <p:spPr>
              <a:xfrm>
                <a:off x="6925949" y="4937058"/>
                <a:ext cx="127289" cy="69718"/>
              </a:xfrm>
              <a:custGeom>
                <a:avLst/>
                <a:gdLst>
                  <a:gd name="connsiteX0" fmla="*/ 0 w 127289"/>
                  <a:gd name="connsiteY0" fmla="*/ 34882 h 69718"/>
                  <a:gd name="connsiteX1" fmla="*/ 34837 w 127289"/>
                  <a:gd name="connsiteY1" fmla="*/ 69719 h 69718"/>
                  <a:gd name="connsiteX2" fmla="*/ 92452 w 127289"/>
                  <a:gd name="connsiteY2" fmla="*/ 69719 h 69718"/>
                  <a:gd name="connsiteX3" fmla="*/ 127289 w 127289"/>
                  <a:gd name="connsiteY3" fmla="*/ 34882 h 69718"/>
                  <a:gd name="connsiteX4" fmla="*/ 92452 w 127289"/>
                  <a:gd name="connsiteY4" fmla="*/ 0 h 69718"/>
                  <a:gd name="connsiteX5" fmla="*/ 34837 w 127289"/>
                  <a:gd name="connsiteY5" fmla="*/ 0 h 69718"/>
                  <a:gd name="connsiteX6" fmla="*/ 0 w 127289"/>
                  <a:gd name="connsiteY6" fmla="*/ 34882 h 6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89" h="69718">
                    <a:moveTo>
                      <a:pt x="0" y="34882"/>
                    </a:moveTo>
                    <a:cubicBezTo>
                      <a:pt x="0" y="54087"/>
                      <a:pt x="15587" y="69719"/>
                      <a:pt x="34837" y="69719"/>
                    </a:cubicBezTo>
                    <a:lnTo>
                      <a:pt x="92452" y="69719"/>
                    </a:lnTo>
                    <a:cubicBezTo>
                      <a:pt x="111702" y="69719"/>
                      <a:pt x="127289" y="54087"/>
                      <a:pt x="127289" y="34882"/>
                    </a:cubicBezTo>
                    <a:cubicBezTo>
                      <a:pt x="127289" y="15677"/>
                      <a:pt x="111702" y="0"/>
                      <a:pt x="92452" y="0"/>
                    </a:cubicBezTo>
                    <a:lnTo>
                      <a:pt x="34837" y="0"/>
                    </a:lnTo>
                    <a:cubicBezTo>
                      <a:pt x="15587" y="0"/>
                      <a:pt x="0" y="15632"/>
                      <a:pt x="0" y="34882"/>
                    </a:cubicBezTo>
                    <a:close/>
                  </a:path>
                </a:pathLst>
              </a:custGeom>
              <a:grpFill/>
              <a:ln w="443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504F56E-3DD8-969C-9E54-B71A2EC4AE13}"/>
                  </a:ext>
                </a:extLst>
              </p:cNvPr>
              <p:cNvSpPr/>
              <p:nvPr/>
            </p:nvSpPr>
            <p:spPr>
              <a:xfrm>
                <a:off x="6859993" y="4737382"/>
                <a:ext cx="110473" cy="110395"/>
              </a:xfrm>
              <a:custGeom>
                <a:avLst/>
                <a:gdLst>
                  <a:gd name="connsiteX0" fmla="*/ 34915 w 110473"/>
                  <a:gd name="connsiteY0" fmla="*/ 110395 h 110395"/>
                  <a:gd name="connsiteX1" fmla="*/ 59569 w 110473"/>
                  <a:gd name="connsiteY1" fmla="*/ 100168 h 110395"/>
                  <a:gd name="connsiteX2" fmla="*/ 100257 w 110473"/>
                  <a:gd name="connsiteY2" fmla="*/ 59480 h 110395"/>
                  <a:gd name="connsiteX3" fmla="*/ 100257 w 110473"/>
                  <a:gd name="connsiteY3" fmla="*/ 10217 h 110395"/>
                  <a:gd name="connsiteX4" fmla="*/ 50949 w 110473"/>
                  <a:gd name="connsiteY4" fmla="*/ 10217 h 110395"/>
                  <a:gd name="connsiteX5" fmla="*/ 10217 w 110473"/>
                  <a:gd name="connsiteY5" fmla="*/ 50904 h 110395"/>
                  <a:gd name="connsiteX6" fmla="*/ 10217 w 110473"/>
                  <a:gd name="connsiteY6" fmla="*/ 100168 h 110395"/>
                  <a:gd name="connsiteX7" fmla="*/ 34871 w 110473"/>
                  <a:gd name="connsiteY7" fmla="*/ 110395 h 11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473" h="110395">
                    <a:moveTo>
                      <a:pt x="34915" y="110395"/>
                    </a:moveTo>
                    <a:cubicBezTo>
                      <a:pt x="43848" y="110395"/>
                      <a:pt x="52780" y="107001"/>
                      <a:pt x="59569" y="100168"/>
                    </a:cubicBezTo>
                    <a:lnTo>
                      <a:pt x="100257" y="59480"/>
                    </a:lnTo>
                    <a:cubicBezTo>
                      <a:pt x="113879" y="45902"/>
                      <a:pt x="113879" y="23794"/>
                      <a:pt x="100257" y="10217"/>
                    </a:cubicBezTo>
                    <a:cubicBezTo>
                      <a:pt x="86635" y="-3406"/>
                      <a:pt x="64571" y="-3406"/>
                      <a:pt x="50949" y="10217"/>
                    </a:cubicBezTo>
                    <a:lnTo>
                      <a:pt x="10217" y="50904"/>
                    </a:lnTo>
                    <a:cubicBezTo>
                      <a:pt x="-3406" y="64482"/>
                      <a:pt x="-3406" y="86590"/>
                      <a:pt x="10217" y="100168"/>
                    </a:cubicBezTo>
                    <a:cubicBezTo>
                      <a:pt x="17050" y="107001"/>
                      <a:pt x="25938" y="110395"/>
                      <a:pt x="34871" y="110395"/>
                    </a:cubicBezTo>
                    <a:close/>
                  </a:path>
                </a:pathLst>
              </a:custGeom>
              <a:grpFill/>
              <a:ln w="4439"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4AB0BDA7-D28D-E10F-338A-CA8FA0B0A68B}"/>
              </a:ext>
              <a:ext uri="{C183D7F6-B498-43B3-948B-1728B52AA6E4}">
                <adec:decorative xmlns:adec="http://schemas.microsoft.com/office/drawing/2017/decorative" val="1"/>
              </a:ext>
            </a:extLst>
          </p:cNvPr>
          <p:cNvGrpSpPr/>
          <p:nvPr/>
        </p:nvGrpSpPr>
        <p:grpSpPr>
          <a:xfrm>
            <a:off x="553895" y="2487446"/>
            <a:ext cx="1068082" cy="622384"/>
            <a:chOff x="3704241" y="3537861"/>
            <a:chExt cx="1889166" cy="928787"/>
          </a:xfrm>
        </p:grpSpPr>
        <p:sp>
          <p:nvSpPr>
            <p:cNvPr id="55" name="Freeform: Shape 54">
              <a:extLst>
                <a:ext uri="{FF2B5EF4-FFF2-40B4-BE49-F238E27FC236}">
                  <a16:creationId xmlns:a16="http://schemas.microsoft.com/office/drawing/2014/main" id="{3035F538-0686-44FE-EEEA-57BC6A42AD44}"/>
                </a:ext>
              </a:extLst>
            </p:cNvPr>
            <p:cNvSpPr/>
            <p:nvPr/>
          </p:nvSpPr>
          <p:spPr>
            <a:xfrm flipH="1">
              <a:off x="4995095" y="3618616"/>
              <a:ext cx="532663" cy="638051"/>
            </a:xfrm>
            <a:custGeom>
              <a:avLst/>
              <a:gdLst>
                <a:gd name="connsiteX0" fmla="*/ 34488 w 532663"/>
                <a:gd name="connsiteY0" fmla="*/ 365190 h 638051"/>
                <a:gd name="connsiteX1" fmla="*/ 116836 w 532663"/>
                <a:gd name="connsiteY1" fmla="*/ 365190 h 638051"/>
                <a:gd name="connsiteX2" fmla="*/ 116836 w 532663"/>
                <a:gd name="connsiteY2" fmla="*/ 638052 h 638051"/>
                <a:gd name="connsiteX3" fmla="*/ 510552 w 532663"/>
                <a:gd name="connsiteY3" fmla="*/ 565942 h 638051"/>
                <a:gd name="connsiteX4" fmla="*/ 510552 w 532663"/>
                <a:gd name="connsiteY4" fmla="*/ 358219 h 638051"/>
                <a:gd name="connsiteX5" fmla="*/ 501947 w 532663"/>
                <a:gd name="connsiteY5" fmla="*/ 358219 h 638051"/>
                <a:gd name="connsiteX6" fmla="*/ 417147 w 532663"/>
                <a:gd name="connsiteY6" fmla="*/ 314376 h 638051"/>
                <a:gd name="connsiteX7" fmla="*/ 394599 w 532663"/>
                <a:gd name="connsiteY7" fmla="*/ 231210 h 638051"/>
                <a:gd name="connsiteX8" fmla="*/ 437625 w 532663"/>
                <a:gd name="connsiteY8" fmla="*/ 156650 h 638051"/>
                <a:gd name="connsiteX9" fmla="*/ 532664 w 532663"/>
                <a:gd name="connsiteY9" fmla="*/ 83288 h 638051"/>
                <a:gd name="connsiteX10" fmla="*/ 435175 w 532663"/>
                <a:gd name="connsiteY10" fmla="*/ 8292 h 638051"/>
                <a:gd name="connsiteX11" fmla="*/ 387628 w 532663"/>
                <a:gd name="connsiteY11" fmla="*/ 8292 h 638051"/>
                <a:gd name="connsiteX12" fmla="*/ 15208 w 532663"/>
                <a:gd name="connsiteY12" fmla="*/ 295967 h 638051"/>
                <a:gd name="connsiteX13" fmla="*/ 448 w 532663"/>
                <a:gd name="connsiteY13" fmla="*/ 321783 h 638051"/>
                <a:gd name="connsiteX14" fmla="*/ 8236 w 532663"/>
                <a:gd name="connsiteY14" fmla="*/ 350485 h 638051"/>
                <a:gd name="connsiteX15" fmla="*/ 34433 w 532663"/>
                <a:gd name="connsiteY15" fmla="*/ 365245 h 63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663" h="638051">
                  <a:moveTo>
                    <a:pt x="34488" y="365190"/>
                  </a:moveTo>
                  <a:lnTo>
                    <a:pt x="116836" y="365190"/>
                  </a:lnTo>
                  <a:lnTo>
                    <a:pt x="116836" y="638052"/>
                  </a:lnTo>
                  <a:cubicBezTo>
                    <a:pt x="236874" y="605700"/>
                    <a:pt x="369601" y="581519"/>
                    <a:pt x="510552" y="565942"/>
                  </a:cubicBezTo>
                  <a:lnTo>
                    <a:pt x="510552" y="358219"/>
                  </a:lnTo>
                  <a:lnTo>
                    <a:pt x="501947" y="358219"/>
                  </a:lnTo>
                  <a:cubicBezTo>
                    <a:pt x="470794" y="358219"/>
                    <a:pt x="437625" y="341009"/>
                    <a:pt x="417147" y="314376"/>
                  </a:cubicBezTo>
                  <a:cubicBezTo>
                    <a:pt x="398739" y="290630"/>
                    <a:pt x="390950" y="261111"/>
                    <a:pt x="394599" y="231210"/>
                  </a:cubicBezTo>
                  <a:cubicBezTo>
                    <a:pt x="398303" y="201691"/>
                    <a:pt x="413879" y="175059"/>
                    <a:pt x="437625" y="156650"/>
                  </a:cubicBezTo>
                  <a:lnTo>
                    <a:pt x="532664" y="83288"/>
                  </a:lnTo>
                  <a:lnTo>
                    <a:pt x="435175" y="8292"/>
                  </a:lnTo>
                  <a:cubicBezTo>
                    <a:pt x="421232" y="-2764"/>
                    <a:pt x="401571" y="-2764"/>
                    <a:pt x="387628" y="8292"/>
                  </a:cubicBezTo>
                  <a:lnTo>
                    <a:pt x="15208" y="295967"/>
                  </a:lnTo>
                  <a:cubicBezTo>
                    <a:pt x="7038" y="302122"/>
                    <a:pt x="1701" y="311544"/>
                    <a:pt x="448" y="321783"/>
                  </a:cubicBezTo>
                  <a:cubicBezTo>
                    <a:pt x="-1186" y="332022"/>
                    <a:pt x="1701" y="342261"/>
                    <a:pt x="8236" y="350485"/>
                  </a:cubicBezTo>
                  <a:cubicBezTo>
                    <a:pt x="14772" y="359090"/>
                    <a:pt x="27081" y="365245"/>
                    <a:pt x="34433" y="365245"/>
                  </a:cubicBezTo>
                  <a:close/>
                </a:path>
              </a:pathLst>
            </a:custGeom>
            <a:solidFill>
              <a:srgbClr val="203A72"/>
            </a:solidFill>
            <a:ln w="543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E625800-7BF9-6AC8-68C3-E829DA4581D0}"/>
                </a:ext>
              </a:extLst>
            </p:cNvPr>
            <p:cNvSpPr/>
            <p:nvPr/>
          </p:nvSpPr>
          <p:spPr>
            <a:xfrm flipH="1">
              <a:off x="3769820" y="3618670"/>
              <a:ext cx="522588" cy="637997"/>
            </a:xfrm>
            <a:custGeom>
              <a:avLst/>
              <a:gdLst>
                <a:gd name="connsiteX0" fmla="*/ 105223 w 522588"/>
                <a:gd name="connsiteY0" fmla="*/ 314322 h 637997"/>
                <a:gd name="connsiteX1" fmla="*/ 16720 w 522588"/>
                <a:gd name="connsiteY1" fmla="*/ 358165 h 637997"/>
                <a:gd name="connsiteX2" fmla="*/ 11819 w 522588"/>
                <a:gd name="connsiteY2" fmla="*/ 358165 h 637997"/>
                <a:gd name="connsiteX3" fmla="*/ 11819 w 522588"/>
                <a:gd name="connsiteY3" fmla="*/ 565888 h 637997"/>
                <a:gd name="connsiteX4" fmla="*/ 405534 w 522588"/>
                <a:gd name="connsiteY4" fmla="*/ 637997 h 637997"/>
                <a:gd name="connsiteX5" fmla="*/ 405534 w 522588"/>
                <a:gd name="connsiteY5" fmla="*/ 365136 h 637997"/>
                <a:gd name="connsiteX6" fmla="*/ 484179 w 522588"/>
                <a:gd name="connsiteY6" fmla="*/ 365136 h 637997"/>
                <a:gd name="connsiteX7" fmla="*/ 514515 w 522588"/>
                <a:gd name="connsiteY7" fmla="*/ 350376 h 637997"/>
                <a:gd name="connsiteX8" fmla="*/ 507544 w 522588"/>
                <a:gd name="connsiteY8" fmla="*/ 295913 h 637997"/>
                <a:gd name="connsiteX9" fmla="*/ 393661 w 522588"/>
                <a:gd name="connsiteY9" fmla="*/ 207846 h 637997"/>
                <a:gd name="connsiteX10" fmla="*/ 393661 w 522588"/>
                <a:gd name="connsiteY10" fmla="*/ 61176 h 637997"/>
                <a:gd name="connsiteX11" fmla="*/ 373183 w 522588"/>
                <a:gd name="connsiteY11" fmla="*/ 41079 h 637997"/>
                <a:gd name="connsiteX12" fmla="*/ 335930 w 522588"/>
                <a:gd name="connsiteY12" fmla="*/ 41079 h 637997"/>
                <a:gd name="connsiteX13" fmla="*/ 315452 w 522588"/>
                <a:gd name="connsiteY13" fmla="*/ 61176 h 637997"/>
                <a:gd name="connsiteX14" fmla="*/ 315452 w 522588"/>
                <a:gd name="connsiteY14" fmla="*/ 147609 h 637997"/>
                <a:gd name="connsiteX15" fmla="*/ 134797 w 522588"/>
                <a:gd name="connsiteY15" fmla="*/ 8292 h 637997"/>
                <a:gd name="connsiteX16" fmla="*/ 87250 w 522588"/>
                <a:gd name="connsiteY16" fmla="*/ 8292 h 637997"/>
                <a:gd name="connsiteX17" fmla="*/ 0 w 522588"/>
                <a:gd name="connsiteY17" fmla="*/ 75500 h 637997"/>
                <a:gd name="connsiteX18" fmla="*/ 0 w 522588"/>
                <a:gd name="connsiteY18" fmla="*/ 90641 h 637997"/>
                <a:gd name="connsiteX19" fmla="*/ 85235 w 522588"/>
                <a:gd name="connsiteY19" fmla="*/ 156596 h 637997"/>
                <a:gd name="connsiteX20" fmla="*/ 105332 w 522588"/>
                <a:gd name="connsiteY20" fmla="*/ 314322 h 63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2588" h="637997">
                  <a:moveTo>
                    <a:pt x="105223" y="314322"/>
                  </a:moveTo>
                  <a:cubicBezTo>
                    <a:pt x="84745" y="341390"/>
                    <a:pt x="53211" y="357348"/>
                    <a:pt x="16720" y="358165"/>
                  </a:cubicBezTo>
                  <a:lnTo>
                    <a:pt x="11819" y="358165"/>
                  </a:lnTo>
                  <a:lnTo>
                    <a:pt x="11819" y="565888"/>
                  </a:lnTo>
                  <a:cubicBezTo>
                    <a:pt x="152770" y="581464"/>
                    <a:pt x="285497" y="605646"/>
                    <a:pt x="405534" y="637997"/>
                  </a:cubicBezTo>
                  <a:lnTo>
                    <a:pt x="405534" y="365136"/>
                  </a:lnTo>
                  <a:lnTo>
                    <a:pt x="484179" y="365136"/>
                  </a:lnTo>
                  <a:cubicBezTo>
                    <a:pt x="495671" y="364700"/>
                    <a:pt x="507108" y="359798"/>
                    <a:pt x="514515" y="350376"/>
                  </a:cubicBezTo>
                  <a:cubicBezTo>
                    <a:pt x="527641" y="333166"/>
                    <a:pt x="524373" y="308984"/>
                    <a:pt x="507544" y="295913"/>
                  </a:cubicBezTo>
                  <a:lnTo>
                    <a:pt x="393661" y="207846"/>
                  </a:lnTo>
                  <a:lnTo>
                    <a:pt x="393661" y="61176"/>
                  </a:lnTo>
                  <a:cubicBezTo>
                    <a:pt x="393661" y="50120"/>
                    <a:pt x="384239" y="41079"/>
                    <a:pt x="373183" y="41079"/>
                  </a:cubicBezTo>
                  <a:lnTo>
                    <a:pt x="335930" y="41079"/>
                  </a:lnTo>
                  <a:cubicBezTo>
                    <a:pt x="324874" y="41079"/>
                    <a:pt x="315452" y="50065"/>
                    <a:pt x="315452" y="61176"/>
                  </a:cubicBezTo>
                  <a:lnTo>
                    <a:pt x="315452" y="147609"/>
                  </a:lnTo>
                  <a:lnTo>
                    <a:pt x="134797" y="8292"/>
                  </a:lnTo>
                  <a:cubicBezTo>
                    <a:pt x="120854" y="-2764"/>
                    <a:pt x="101193" y="-2764"/>
                    <a:pt x="87250" y="8292"/>
                  </a:cubicBezTo>
                  <a:lnTo>
                    <a:pt x="0" y="75500"/>
                  </a:lnTo>
                  <a:lnTo>
                    <a:pt x="0" y="90641"/>
                  </a:lnTo>
                  <a:lnTo>
                    <a:pt x="85235" y="156596"/>
                  </a:lnTo>
                  <a:cubicBezTo>
                    <a:pt x="134415" y="194284"/>
                    <a:pt x="143402" y="265141"/>
                    <a:pt x="105332" y="314322"/>
                  </a:cubicBezTo>
                  <a:close/>
                </a:path>
              </a:pathLst>
            </a:custGeom>
            <a:solidFill>
              <a:srgbClr val="203A72"/>
            </a:solidFill>
            <a:ln w="543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17FFC8F0-1DEA-67C6-35C4-0802786046E1}"/>
                </a:ext>
              </a:extLst>
            </p:cNvPr>
            <p:cNvSpPr/>
            <p:nvPr/>
          </p:nvSpPr>
          <p:spPr>
            <a:xfrm flipH="1">
              <a:off x="4237278" y="3537861"/>
              <a:ext cx="823021" cy="639345"/>
            </a:xfrm>
            <a:custGeom>
              <a:avLst/>
              <a:gdLst>
                <a:gd name="connsiteX0" fmla="*/ 448 w 823021"/>
                <a:gd name="connsiteY0" fmla="*/ 321388 h 639345"/>
                <a:gd name="connsiteX1" fmla="*/ 8236 w 823021"/>
                <a:gd name="connsiteY1" fmla="*/ 350472 h 639345"/>
                <a:gd name="connsiteX2" fmla="*/ 34433 w 823021"/>
                <a:gd name="connsiteY2" fmla="*/ 365231 h 639345"/>
                <a:gd name="connsiteX3" fmla="*/ 116782 w 823021"/>
                <a:gd name="connsiteY3" fmla="*/ 365231 h 639345"/>
                <a:gd name="connsiteX4" fmla="*/ 116782 w 823021"/>
                <a:gd name="connsiteY4" fmla="*/ 639345 h 639345"/>
                <a:gd name="connsiteX5" fmla="*/ 411374 w 823021"/>
                <a:gd name="connsiteY5" fmla="*/ 627036 h 639345"/>
                <a:gd name="connsiteX6" fmla="*/ 705966 w 823021"/>
                <a:gd name="connsiteY6" fmla="*/ 639345 h 639345"/>
                <a:gd name="connsiteX7" fmla="*/ 705966 w 823021"/>
                <a:gd name="connsiteY7" fmla="*/ 365231 h 639345"/>
                <a:gd name="connsiteX8" fmla="*/ 784611 w 823021"/>
                <a:gd name="connsiteY8" fmla="*/ 365231 h 639345"/>
                <a:gd name="connsiteX9" fmla="*/ 814948 w 823021"/>
                <a:gd name="connsiteY9" fmla="*/ 350472 h 639345"/>
                <a:gd name="connsiteX10" fmla="*/ 807976 w 823021"/>
                <a:gd name="connsiteY10" fmla="*/ 295573 h 639345"/>
                <a:gd name="connsiteX11" fmla="*/ 694093 w 823021"/>
                <a:gd name="connsiteY11" fmla="*/ 207887 h 639345"/>
                <a:gd name="connsiteX12" fmla="*/ 694093 w 823021"/>
                <a:gd name="connsiteY12" fmla="*/ 61271 h 639345"/>
                <a:gd name="connsiteX13" fmla="*/ 673615 w 823021"/>
                <a:gd name="connsiteY13" fmla="*/ 40793 h 639345"/>
                <a:gd name="connsiteX14" fmla="*/ 636308 w 823021"/>
                <a:gd name="connsiteY14" fmla="*/ 40793 h 639345"/>
                <a:gd name="connsiteX15" fmla="*/ 616211 w 823021"/>
                <a:gd name="connsiteY15" fmla="*/ 61271 h 639345"/>
                <a:gd name="connsiteX16" fmla="*/ 616211 w 823021"/>
                <a:gd name="connsiteY16" fmla="*/ 147705 h 639345"/>
                <a:gd name="connsiteX17" fmla="*/ 435175 w 823021"/>
                <a:gd name="connsiteY17" fmla="*/ 8006 h 639345"/>
                <a:gd name="connsiteX18" fmla="*/ 387628 w 823021"/>
                <a:gd name="connsiteY18" fmla="*/ 8006 h 639345"/>
                <a:gd name="connsiteX19" fmla="*/ 15208 w 823021"/>
                <a:gd name="connsiteY19" fmla="*/ 295627 h 639345"/>
                <a:gd name="connsiteX20" fmla="*/ 448 w 823021"/>
                <a:gd name="connsiteY20" fmla="*/ 321443 h 63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3021" h="639345">
                  <a:moveTo>
                    <a:pt x="448" y="321388"/>
                  </a:moveTo>
                  <a:cubicBezTo>
                    <a:pt x="-1186" y="331627"/>
                    <a:pt x="1701" y="341866"/>
                    <a:pt x="8236" y="350472"/>
                  </a:cubicBezTo>
                  <a:cubicBezTo>
                    <a:pt x="14772" y="358641"/>
                    <a:pt x="26645" y="365231"/>
                    <a:pt x="34433" y="365231"/>
                  </a:cubicBezTo>
                  <a:lnTo>
                    <a:pt x="116782" y="365231"/>
                  </a:lnTo>
                  <a:lnTo>
                    <a:pt x="116782" y="639345"/>
                  </a:lnTo>
                  <a:cubicBezTo>
                    <a:pt x="212256" y="631176"/>
                    <a:pt x="310998" y="627036"/>
                    <a:pt x="411374" y="627036"/>
                  </a:cubicBezTo>
                  <a:cubicBezTo>
                    <a:pt x="511750" y="627036"/>
                    <a:pt x="610492" y="631121"/>
                    <a:pt x="705966" y="639345"/>
                  </a:cubicBezTo>
                  <a:lnTo>
                    <a:pt x="705966" y="365231"/>
                  </a:lnTo>
                  <a:lnTo>
                    <a:pt x="784611" y="365231"/>
                  </a:lnTo>
                  <a:cubicBezTo>
                    <a:pt x="796103" y="364795"/>
                    <a:pt x="807541" y="359512"/>
                    <a:pt x="814948" y="350472"/>
                  </a:cubicBezTo>
                  <a:cubicBezTo>
                    <a:pt x="828073" y="333261"/>
                    <a:pt x="824805" y="308698"/>
                    <a:pt x="807976" y="295573"/>
                  </a:cubicBezTo>
                  <a:lnTo>
                    <a:pt x="694093" y="207887"/>
                  </a:lnTo>
                  <a:lnTo>
                    <a:pt x="694093" y="61271"/>
                  </a:lnTo>
                  <a:cubicBezTo>
                    <a:pt x="694093" y="50215"/>
                    <a:pt x="684671" y="40793"/>
                    <a:pt x="673615" y="40793"/>
                  </a:cubicBezTo>
                  <a:lnTo>
                    <a:pt x="636308" y="40793"/>
                  </a:lnTo>
                  <a:cubicBezTo>
                    <a:pt x="625252" y="40793"/>
                    <a:pt x="616211" y="50215"/>
                    <a:pt x="616211" y="61271"/>
                  </a:cubicBezTo>
                  <a:lnTo>
                    <a:pt x="616211" y="147705"/>
                  </a:lnTo>
                  <a:lnTo>
                    <a:pt x="435175" y="8006"/>
                  </a:lnTo>
                  <a:cubicBezTo>
                    <a:pt x="421232" y="-2669"/>
                    <a:pt x="401571" y="-2669"/>
                    <a:pt x="387628" y="8006"/>
                  </a:cubicBezTo>
                  <a:lnTo>
                    <a:pt x="15208" y="295627"/>
                  </a:lnTo>
                  <a:cubicBezTo>
                    <a:pt x="7038" y="302163"/>
                    <a:pt x="1701" y="311203"/>
                    <a:pt x="448" y="321443"/>
                  </a:cubicBezTo>
                  <a:close/>
                </a:path>
              </a:pathLst>
            </a:custGeom>
            <a:solidFill>
              <a:srgbClr val="203A72"/>
            </a:solidFill>
            <a:ln w="543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4F595A6-522A-D821-E06C-40F779E1DB11}"/>
                </a:ext>
              </a:extLst>
            </p:cNvPr>
            <p:cNvSpPr/>
            <p:nvPr/>
          </p:nvSpPr>
          <p:spPr>
            <a:xfrm flipH="1">
              <a:off x="3704241" y="4238477"/>
              <a:ext cx="1889166" cy="228171"/>
            </a:xfrm>
            <a:custGeom>
              <a:avLst/>
              <a:gdLst>
                <a:gd name="connsiteX0" fmla="*/ 1860610 w 1889166"/>
                <a:gd name="connsiteY0" fmla="*/ 145145 h 228171"/>
                <a:gd name="connsiteX1" fmla="*/ 944591 w 1889166"/>
                <a:gd name="connsiteY1" fmla="*/ 0 h 228171"/>
                <a:gd name="connsiteX2" fmla="*/ 28572 w 1889166"/>
                <a:gd name="connsiteY2" fmla="*/ 145145 h 228171"/>
                <a:gd name="connsiteX3" fmla="*/ 55585 w 1889166"/>
                <a:gd name="connsiteY3" fmla="*/ 227766 h 228171"/>
                <a:gd name="connsiteX4" fmla="*/ 944591 w 1889166"/>
                <a:gd name="connsiteY4" fmla="*/ 180873 h 228171"/>
                <a:gd name="connsiteX5" fmla="*/ 1833596 w 1889166"/>
                <a:gd name="connsiteY5" fmla="*/ 227766 h 228171"/>
                <a:gd name="connsiteX6" fmla="*/ 1860610 w 1889166"/>
                <a:gd name="connsiteY6" fmla="*/ 145145 h 2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9166" h="228171">
                  <a:moveTo>
                    <a:pt x="1860610" y="145145"/>
                  </a:moveTo>
                  <a:cubicBezTo>
                    <a:pt x="1644336" y="56587"/>
                    <a:pt x="1314342" y="0"/>
                    <a:pt x="944591" y="0"/>
                  </a:cubicBezTo>
                  <a:cubicBezTo>
                    <a:pt x="574839" y="0"/>
                    <a:pt x="244846" y="56587"/>
                    <a:pt x="28572" y="145145"/>
                  </a:cubicBezTo>
                  <a:cubicBezTo>
                    <a:pt x="-22352" y="166004"/>
                    <a:pt x="-185" y="234029"/>
                    <a:pt x="55585" y="227766"/>
                  </a:cubicBezTo>
                  <a:cubicBezTo>
                    <a:pt x="323600" y="197756"/>
                    <a:pt x="625327" y="180873"/>
                    <a:pt x="944591" y="180873"/>
                  </a:cubicBezTo>
                  <a:cubicBezTo>
                    <a:pt x="1263855" y="180873"/>
                    <a:pt x="1565636" y="197756"/>
                    <a:pt x="1833596" y="227766"/>
                  </a:cubicBezTo>
                  <a:cubicBezTo>
                    <a:pt x="1889312" y="234029"/>
                    <a:pt x="1911533" y="166004"/>
                    <a:pt x="1860610" y="145145"/>
                  </a:cubicBezTo>
                  <a:close/>
                </a:path>
              </a:pathLst>
            </a:custGeom>
            <a:solidFill>
              <a:schemeClr val="tx2"/>
            </a:solidFill>
            <a:ln w="5435" cap="flat">
              <a:noFill/>
              <a:prstDash val="solid"/>
              <a:miter/>
            </a:ln>
          </p:spPr>
          <p:txBody>
            <a:bodyPr rtlCol="0" anchor="ctr"/>
            <a:lstStyle/>
            <a:p>
              <a:endParaRPr lang="en-US"/>
            </a:p>
          </p:txBody>
        </p:sp>
      </p:grpSp>
      <p:grpSp>
        <p:nvGrpSpPr>
          <p:cNvPr id="72" name="Group 71">
            <a:extLst>
              <a:ext uri="{FF2B5EF4-FFF2-40B4-BE49-F238E27FC236}">
                <a16:creationId xmlns:a16="http://schemas.microsoft.com/office/drawing/2014/main" id="{4A5F2E58-3226-6820-AAF7-9B1583571F02}"/>
              </a:ext>
              <a:ext uri="{C183D7F6-B498-43B3-948B-1728B52AA6E4}">
                <adec:decorative xmlns:adec="http://schemas.microsoft.com/office/drawing/2017/decorative" val="1"/>
              </a:ext>
            </a:extLst>
          </p:cNvPr>
          <p:cNvGrpSpPr/>
          <p:nvPr/>
        </p:nvGrpSpPr>
        <p:grpSpPr>
          <a:xfrm>
            <a:off x="709006" y="4536754"/>
            <a:ext cx="816468" cy="763384"/>
            <a:chOff x="5755665" y="3167517"/>
            <a:chExt cx="1305866" cy="1303518"/>
          </a:xfrm>
        </p:grpSpPr>
        <p:sp>
          <p:nvSpPr>
            <p:cNvPr id="73" name="Freeform: Shape 72">
              <a:extLst>
                <a:ext uri="{FF2B5EF4-FFF2-40B4-BE49-F238E27FC236}">
                  <a16:creationId xmlns:a16="http://schemas.microsoft.com/office/drawing/2014/main" id="{3B2E7BE7-D002-DF87-B469-86EC52D294B7}"/>
                </a:ext>
              </a:extLst>
            </p:cNvPr>
            <p:cNvSpPr/>
            <p:nvPr/>
          </p:nvSpPr>
          <p:spPr>
            <a:xfrm flipH="1">
              <a:off x="5755665" y="3338074"/>
              <a:ext cx="434671" cy="1132961"/>
            </a:xfrm>
            <a:custGeom>
              <a:avLst/>
              <a:gdLst>
                <a:gd name="connsiteX0" fmla="*/ 54 w 434671"/>
                <a:gd name="connsiteY0" fmla="*/ 35634 h 1132961"/>
                <a:gd name="connsiteX1" fmla="*/ 54 w 434671"/>
                <a:gd name="connsiteY1" fmla="*/ 1132962 h 1132961"/>
                <a:gd name="connsiteX2" fmla="*/ 399107 w 434671"/>
                <a:gd name="connsiteY2" fmla="*/ 1132962 h 1132961"/>
                <a:gd name="connsiteX3" fmla="*/ 434672 w 434671"/>
                <a:gd name="connsiteY3" fmla="*/ 1097397 h 1132961"/>
                <a:gd name="connsiteX4" fmla="*/ 434672 w 434671"/>
                <a:gd name="connsiteY4" fmla="*/ 187750 h 1132961"/>
                <a:gd name="connsiteX5" fmla="*/ 412832 w 434671"/>
                <a:gd name="connsiteY5" fmla="*/ 154909 h 1132961"/>
                <a:gd name="connsiteX6" fmla="*/ 49344 w 434671"/>
                <a:gd name="connsiteY6" fmla="*/ 2793 h 1132961"/>
                <a:gd name="connsiteX7" fmla="*/ 0 w 434671"/>
                <a:gd name="connsiteY7" fmla="*/ 35634 h 1132961"/>
                <a:gd name="connsiteX8" fmla="*/ 304396 w 434671"/>
                <a:gd name="connsiteY8" fmla="*/ 957753 h 1132961"/>
                <a:gd name="connsiteX9" fmla="*/ 130331 w 434671"/>
                <a:gd name="connsiteY9" fmla="*/ 957753 h 1132961"/>
                <a:gd name="connsiteX10" fmla="*/ 99995 w 434671"/>
                <a:gd name="connsiteY10" fmla="*/ 927417 h 1132961"/>
                <a:gd name="connsiteX11" fmla="*/ 130331 w 434671"/>
                <a:gd name="connsiteY11" fmla="*/ 897081 h 1132961"/>
                <a:gd name="connsiteX12" fmla="*/ 304396 w 434671"/>
                <a:gd name="connsiteY12" fmla="*/ 897081 h 1132961"/>
                <a:gd name="connsiteX13" fmla="*/ 334732 w 434671"/>
                <a:gd name="connsiteY13" fmla="*/ 927417 h 1132961"/>
                <a:gd name="connsiteX14" fmla="*/ 304396 w 434671"/>
                <a:gd name="connsiteY14" fmla="*/ 957753 h 1132961"/>
                <a:gd name="connsiteX15" fmla="*/ 304396 w 434671"/>
                <a:gd name="connsiteY15" fmla="*/ 800572 h 1132961"/>
                <a:gd name="connsiteX16" fmla="*/ 130331 w 434671"/>
                <a:gd name="connsiteY16" fmla="*/ 800572 h 1132961"/>
                <a:gd name="connsiteX17" fmla="*/ 99995 w 434671"/>
                <a:gd name="connsiteY17" fmla="*/ 770236 h 1132961"/>
                <a:gd name="connsiteX18" fmla="*/ 130331 w 434671"/>
                <a:gd name="connsiteY18" fmla="*/ 739900 h 1132961"/>
                <a:gd name="connsiteX19" fmla="*/ 304396 w 434671"/>
                <a:gd name="connsiteY19" fmla="*/ 739900 h 1132961"/>
                <a:gd name="connsiteX20" fmla="*/ 334732 w 434671"/>
                <a:gd name="connsiteY20" fmla="*/ 770236 h 1132961"/>
                <a:gd name="connsiteX21" fmla="*/ 304396 w 434671"/>
                <a:gd name="connsiteY21" fmla="*/ 800572 h 1132961"/>
                <a:gd name="connsiteX22" fmla="*/ 304396 w 434671"/>
                <a:gd name="connsiteY22" fmla="*/ 643445 h 1132961"/>
                <a:gd name="connsiteX23" fmla="*/ 130331 w 434671"/>
                <a:gd name="connsiteY23" fmla="*/ 643445 h 1132961"/>
                <a:gd name="connsiteX24" fmla="*/ 99995 w 434671"/>
                <a:gd name="connsiteY24" fmla="*/ 613109 h 1132961"/>
                <a:gd name="connsiteX25" fmla="*/ 130331 w 434671"/>
                <a:gd name="connsiteY25" fmla="*/ 582773 h 1132961"/>
                <a:gd name="connsiteX26" fmla="*/ 304396 w 434671"/>
                <a:gd name="connsiteY26" fmla="*/ 582773 h 1132961"/>
                <a:gd name="connsiteX27" fmla="*/ 334732 w 434671"/>
                <a:gd name="connsiteY27" fmla="*/ 613109 h 1132961"/>
                <a:gd name="connsiteX28" fmla="*/ 304396 w 434671"/>
                <a:gd name="connsiteY28" fmla="*/ 643445 h 1132961"/>
                <a:gd name="connsiteX29" fmla="*/ 304396 w 434671"/>
                <a:gd name="connsiteY29" fmla="*/ 486318 h 1132961"/>
                <a:gd name="connsiteX30" fmla="*/ 130331 w 434671"/>
                <a:gd name="connsiteY30" fmla="*/ 486318 h 1132961"/>
                <a:gd name="connsiteX31" fmla="*/ 99995 w 434671"/>
                <a:gd name="connsiteY31" fmla="*/ 455982 h 1132961"/>
                <a:gd name="connsiteX32" fmla="*/ 130331 w 434671"/>
                <a:gd name="connsiteY32" fmla="*/ 425646 h 1132961"/>
                <a:gd name="connsiteX33" fmla="*/ 304396 w 434671"/>
                <a:gd name="connsiteY33" fmla="*/ 425646 h 1132961"/>
                <a:gd name="connsiteX34" fmla="*/ 334732 w 434671"/>
                <a:gd name="connsiteY34" fmla="*/ 455982 h 1132961"/>
                <a:gd name="connsiteX35" fmla="*/ 304396 w 434671"/>
                <a:gd name="connsiteY35" fmla="*/ 486318 h 1132961"/>
                <a:gd name="connsiteX36" fmla="*/ 304396 w 434671"/>
                <a:gd name="connsiteY36" fmla="*/ 329192 h 1132961"/>
                <a:gd name="connsiteX37" fmla="*/ 130331 w 434671"/>
                <a:gd name="connsiteY37" fmla="*/ 329192 h 1132961"/>
                <a:gd name="connsiteX38" fmla="*/ 99995 w 434671"/>
                <a:gd name="connsiteY38" fmla="*/ 298856 h 1132961"/>
                <a:gd name="connsiteX39" fmla="*/ 130331 w 434671"/>
                <a:gd name="connsiteY39" fmla="*/ 268519 h 1132961"/>
                <a:gd name="connsiteX40" fmla="*/ 304396 w 434671"/>
                <a:gd name="connsiteY40" fmla="*/ 268519 h 1132961"/>
                <a:gd name="connsiteX41" fmla="*/ 334732 w 434671"/>
                <a:gd name="connsiteY41" fmla="*/ 298856 h 1132961"/>
                <a:gd name="connsiteX42" fmla="*/ 304396 w 434671"/>
                <a:gd name="connsiteY42" fmla="*/ 329192 h 113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34671" h="1132961">
                  <a:moveTo>
                    <a:pt x="54" y="35634"/>
                  </a:moveTo>
                  <a:lnTo>
                    <a:pt x="54" y="1132962"/>
                  </a:lnTo>
                  <a:lnTo>
                    <a:pt x="399107" y="1132962"/>
                  </a:lnTo>
                  <a:cubicBezTo>
                    <a:pt x="418769" y="1132962"/>
                    <a:pt x="434672" y="1117004"/>
                    <a:pt x="434672" y="1097397"/>
                  </a:cubicBezTo>
                  <a:lnTo>
                    <a:pt x="434672" y="187750"/>
                  </a:lnTo>
                  <a:cubicBezTo>
                    <a:pt x="434672" y="173426"/>
                    <a:pt x="426067" y="160464"/>
                    <a:pt x="412832" y="154909"/>
                  </a:cubicBezTo>
                  <a:lnTo>
                    <a:pt x="49344" y="2793"/>
                  </a:lnTo>
                  <a:cubicBezTo>
                    <a:pt x="25925" y="-7011"/>
                    <a:pt x="0" y="10200"/>
                    <a:pt x="0" y="35634"/>
                  </a:cubicBezTo>
                  <a:close/>
                  <a:moveTo>
                    <a:pt x="304396" y="957753"/>
                  </a:moveTo>
                  <a:lnTo>
                    <a:pt x="130331" y="957753"/>
                  </a:lnTo>
                  <a:cubicBezTo>
                    <a:pt x="113556" y="957753"/>
                    <a:pt x="99995" y="944192"/>
                    <a:pt x="99995" y="927417"/>
                  </a:cubicBezTo>
                  <a:cubicBezTo>
                    <a:pt x="99995" y="910642"/>
                    <a:pt x="113556" y="897081"/>
                    <a:pt x="130331" y="897081"/>
                  </a:cubicBezTo>
                  <a:lnTo>
                    <a:pt x="304396" y="897081"/>
                  </a:lnTo>
                  <a:cubicBezTo>
                    <a:pt x="321170" y="897081"/>
                    <a:pt x="334732" y="910642"/>
                    <a:pt x="334732" y="927417"/>
                  </a:cubicBezTo>
                  <a:cubicBezTo>
                    <a:pt x="334732" y="944192"/>
                    <a:pt x="321170" y="957753"/>
                    <a:pt x="304396" y="957753"/>
                  </a:cubicBezTo>
                  <a:close/>
                  <a:moveTo>
                    <a:pt x="304396" y="800572"/>
                  </a:moveTo>
                  <a:lnTo>
                    <a:pt x="130331" y="800572"/>
                  </a:lnTo>
                  <a:cubicBezTo>
                    <a:pt x="113556" y="800572"/>
                    <a:pt x="99995" y="787011"/>
                    <a:pt x="99995" y="770236"/>
                  </a:cubicBezTo>
                  <a:cubicBezTo>
                    <a:pt x="99995" y="753461"/>
                    <a:pt x="113556" y="739900"/>
                    <a:pt x="130331" y="739900"/>
                  </a:cubicBezTo>
                  <a:lnTo>
                    <a:pt x="304396" y="739900"/>
                  </a:lnTo>
                  <a:cubicBezTo>
                    <a:pt x="321170" y="739900"/>
                    <a:pt x="334732" y="753461"/>
                    <a:pt x="334732" y="770236"/>
                  </a:cubicBezTo>
                  <a:cubicBezTo>
                    <a:pt x="334732" y="787011"/>
                    <a:pt x="321170" y="800572"/>
                    <a:pt x="304396" y="800572"/>
                  </a:cubicBezTo>
                  <a:close/>
                  <a:moveTo>
                    <a:pt x="304396" y="643445"/>
                  </a:moveTo>
                  <a:lnTo>
                    <a:pt x="130331" y="643445"/>
                  </a:lnTo>
                  <a:cubicBezTo>
                    <a:pt x="113556" y="643445"/>
                    <a:pt x="99995" y="629884"/>
                    <a:pt x="99995" y="613109"/>
                  </a:cubicBezTo>
                  <a:cubicBezTo>
                    <a:pt x="99995" y="596334"/>
                    <a:pt x="113556" y="582773"/>
                    <a:pt x="130331" y="582773"/>
                  </a:cubicBezTo>
                  <a:lnTo>
                    <a:pt x="304396" y="582773"/>
                  </a:lnTo>
                  <a:cubicBezTo>
                    <a:pt x="321170" y="582773"/>
                    <a:pt x="334732" y="596334"/>
                    <a:pt x="334732" y="613109"/>
                  </a:cubicBezTo>
                  <a:cubicBezTo>
                    <a:pt x="334732" y="629884"/>
                    <a:pt x="321170" y="643445"/>
                    <a:pt x="304396" y="643445"/>
                  </a:cubicBezTo>
                  <a:close/>
                  <a:moveTo>
                    <a:pt x="304396" y="486318"/>
                  </a:moveTo>
                  <a:lnTo>
                    <a:pt x="130331" y="486318"/>
                  </a:lnTo>
                  <a:cubicBezTo>
                    <a:pt x="113556" y="486318"/>
                    <a:pt x="99995" y="472757"/>
                    <a:pt x="99995" y="455982"/>
                  </a:cubicBezTo>
                  <a:cubicBezTo>
                    <a:pt x="99995" y="439208"/>
                    <a:pt x="113556" y="425646"/>
                    <a:pt x="130331" y="425646"/>
                  </a:cubicBezTo>
                  <a:lnTo>
                    <a:pt x="304396" y="425646"/>
                  </a:lnTo>
                  <a:cubicBezTo>
                    <a:pt x="321170" y="425646"/>
                    <a:pt x="334732" y="439208"/>
                    <a:pt x="334732" y="455982"/>
                  </a:cubicBezTo>
                  <a:cubicBezTo>
                    <a:pt x="334732" y="472757"/>
                    <a:pt x="321170" y="486318"/>
                    <a:pt x="304396" y="486318"/>
                  </a:cubicBezTo>
                  <a:close/>
                  <a:moveTo>
                    <a:pt x="304396" y="329192"/>
                  </a:moveTo>
                  <a:lnTo>
                    <a:pt x="130331" y="329192"/>
                  </a:lnTo>
                  <a:cubicBezTo>
                    <a:pt x="113556" y="329192"/>
                    <a:pt x="99995" y="315630"/>
                    <a:pt x="99995" y="298856"/>
                  </a:cubicBezTo>
                  <a:cubicBezTo>
                    <a:pt x="99995" y="282081"/>
                    <a:pt x="113556" y="268519"/>
                    <a:pt x="130331" y="268519"/>
                  </a:cubicBezTo>
                  <a:lnTo>
                    <a:pt x="304396" y="268519"/>
                  </a:lnTo>
                  <a:cubicBezTo>
                    <a:pt x="321170" y="268519"/>
                    <a:pt x="334732" y="282081"/>
                    <a:pt x="334732" y="298856"/>
                  </a:cubicBezTo>
                  <a:cubicBezTo>
                    <a:pt x="334732" y="315630"/>
                    <a:pt x="321170" y="329192"/>
                    <a:pt x="304396" y="329192"/>
                  </a:cubicBezTo>
                  <a:close/>
                </a:path>
              </a:pathLst>
            </a:custGeom>
            <a:solidFill>
              <a:schemeClr val="tx2"/>
            </a:solidFill>
            <a:ln w="5437"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4CD96358-1267-57BA-8E56-2560D1F0E536}"/>
                </a:ext>
              </a:extLst>
            </p:cNvPr>
            <p:cNvSpPr/>
            <p:nvPr/>
          </p:nvSpPr>
          <p:spPr>
            <a:xfrm flipH="1">
              <a:off x="6267946" y="3167517"/>
              <a:ext cx="793585" cy="1303463"/>
            </a:xfrm>
            <a:custGeom>
              <a:avLst/>
              <a:gdLst>
                <a:gd name="connsiteX0" fmla="*/ 0 w 793585"/>
                <a:gd name="connsiteY0" fmla="*/ 201180 h 1303463"/>
                <a:gd name="connsiteX1" fmla="*/ 0 w 793585"/>
                <a:gd name="connsiteY1" fmla="*/ 1267899 h 1303463"/>
                <a:gd name="connsiteX2" fmla="*/ 35565 w 793585"/>
                <a:gd name="connsiteY2" fmla="*/ 1303464 h 1303463"/>
                <a:gd name="connsiteX3" fmla="*/ 292958 w 793585"/>
                <a:gd name="connsiteY3" fmla="*/ 1303464 h 1303463"/>
                <a:gd name="connsiteX4" fmla="*/ 292958 w 793585"/>
                <a:gd name="connsiteY4" fmla="*/ 1071450 h 1303463"/>
                <a:gd name="connsiteX5" fmla="*/ 316704 w 793585"/>
                <a:gd name="connsiteY5" fmla="*/ 1047704 h 1303463"/>
                <a:gd name="connsiteX6" fmla="*/ 476827 w 793585"/>
                <a:gd name="connsiteY6" fmla="*/ 1047704 h 1303463"/>
                <a:gd name="connsiteX7" fmla="*/ 500573 w 793585"/>
                <a:gd name="connsiteY7" fmla="*/ 1071450 h 1303463"/>
                <a:gd name="connsiteX8" fmla="*/ 500573 w 793585"/>
                <a:gd name="connsiteY8" fmla="*/ 1303464 h 1303463"/>
                <a:gd name="connsiteX9" fmla="*/ 793585 w 793585"/>
                <a:gd name="connsiteY9" fmla="*/ 1303464 h 1303463"/>
                <a:gd name="connsiteX10" fmla="*/ 793585 w 793585"/>
                <a:gd name="connsiteY10" fmla="*/ 35611 h 1303463"/>
                <a:gd name="connsiteX11" fmla="*/ 750069 w 793585"/>
                <a:gd name="connsiteY11" fmla="*/ 918 h 1303463"/>
                <a:gd name="connsiteX12" fmla="*/ 27613 w 793585"/>
                <a:gd name="connsiteY12" fmla="*/ 166487 h 1303463"/>
                <a:gd name="connsiteX13" fmla="*/ 0 w 793585"/>
                <a:gd name="connsiteY13" fmla="*/ 201180 h 1303463"/>
                <a:gd name="connsiteX14" fmla="*/ 329939 w 793585"/>
                <a:gd name="connsiteY14" fmla="*/ 923473 h 1303463"/>
                <a:gd name="connsiteX15" fmla="*/ 307827 w 793585"/>
                <a:gd name="connsiteY15" fmla="*/ 945585 h 1303463"/>
                <a:gd name="connsiteX16" fmla="*/ 189532 w 793585"/>
                <a:gd name="connsiteY16" fmla="*/ 945585 h 1303463"/>
                <a:gd name="connsiteX17" fmla="*/ 167366 w 793585"/>
                <a:gd name="connsiteY17" fmla="*/ 923418 h 1303463"/>
                <a:gd name="connsiteX18" fmla="*/ 167366 w 793585"/>
                <a:gd name="connsiteY18" fmla="*/ 813784 h 1303463"/>
                <a:gd name="connsiteX19" fmla="*/ 189532 w 793585"/>
                <a:gd name="connsiteY19" fmla="*/ 791617 h 1303463"/>
                <a:gd name="connsiteX20" fmla="*/ 307772 w 793585"/>
                <a:gd name="connsiteY20" fmla="*/ 791617 h 1303463"/>
                <a:gd name="connsiteX21" fmla="*/ 329939 w 793585"/>
                <a:gd name="connsiteY21" fmla="*/ 813784 h 1303463"/>
                <a:gd name="connsiteX22" fmla="*/ 329939 w 793585"/>
                <a:gd name="connsiteY22" fmla="*/ 923473 h 1303463"/>
                <a:gd name="connsiteX23" fmla="*/ 329939 w 793585"/>
                <a:gd name="connsiteY23" fmla="*/ 678551 h 1303463"/>
                <a:gd name="connsiteX24" fmla="*/ 307827 w 793585"/>
                <a:gd name="connsiteY24" fmla="*/ 700663 h 1303463"/>
                <a:gd name="connsiteX25" fmla="*/ 189532 w 793585"/>
                <a:gd name="connsiteY25" fmla="*/ 700663 h 1303463"/>
                <a:gd name="connsiteX26" fmla="*/ 167366 w 793585"/>
                <a:gd name="connsiteY26" fmla="*/ 678497 h 1303463"/>
                <a:gd name="connsiteX27" fmla="*/ 167366 w 793585"/>
                <a:gd name="connsiteY27" fmla="*/ 568862 h 1303463"/>
                <a:gd name="connsiteX28" fmla="*/ 189532 w 793585"/>
                <a:gd name="connsiteY28" fmla="*/ 546695 h 1303463"/>
                <a:gd name="connsiteX29" fmla="*/ 307772 w 793585"/>
                <a:gd name="connsiteY29" fmla="*/ 546695 h 1303463"/>
                <a:gd name="connsiteX30" fmla="*/ 329939 w 793585"/>
                <a:gd name="connsiteY30" fmla="*/ 568862 h 1303463"/>
                <a:gd name="connsiteX31" fmla="*/ 329939 w 793585"/>
                <a:gd name="connsiteY31" fmla="*/ 678551 h 1303463"/>
                <a:gd name="connsiteX32" fmla="*/ 329939 w 793585"/>
                <a:gd name="connsiteY32" fmla="*/ 433575 h 1303463"/>
                <a:gd name="connsiteX33" fmla="*/ 307772 w 793585"/>
                <a:gd name="connsiteY33" fmla="*/ 455742 h 1303463"/>
                <a:gd name="connsiteX34" fmla="*/ 189532 w 793585"/>
                <a:gd name="connsiteY34" fmla="*/ 455742 h 1303463"/>
                <a:gd name="connsiteX35" fmla="*/ 167366 w 793585"/>
                <a:gd name="connsiteY35" fmla="*/ 433575 h 1303463"/>
                <a:gd name="connsiteX36" fmla="*/ 167366 w 793585"/>
                <a:gd name="connsiteY36" fmla="*/ 323940 h 1303463"/>
                <a:gd name="connsiteX37" fmla="*/ 189532 w 793585"/>
                <a:gd name="connsiteY37" fmla="*/ 301774 h 1303463"/>
                <a:gd name="connsiteX38" fmla="*/ 307772 w 793585"/>
                <a:gd name="connsiteY38" fmla="*/ 301774 h 1303463"/>
                <a:gd name="connsiteX39" fmla="*/ 329939 w 793585"/>
                <a:gd name="connsiteY39" fmla="*/ 323940 h 1303463"/>
                <a:gd name="connsiteX40" fmla="*/ 329939 w 793585"/>
                <a:gd name="connsiteY40" fmla="*/ 433575 h 1303463"/>
                <a:gd name="connsiteX41" fmla="*/ 626219 w 793585"/>
                <a:gd name="connsiteY41" fmla="*/ 923473 h 1303463"/>
                <a:gd name="connsiteX42" fmla="*/ 604107 w 793585"/>
                <a:gd name="connsiteY42" fmla="*/ 945585 h 1303463"/>
                <a:gd name="connsiteX43" fmla="*/ 485813 w 793585"/>
                <a:gd name="connsiteY43" fmla="*/ 945585 h 1303463"/>
                <a:gd name="connsiteX44" fmla="*/ 463646 w 793585"/>
                <a:gd name="connsiteY44" fmla="*/ 923418 h 1303463"/>
                <a:gd name="connsiteX45" fmla="*/ 463646 w 793585"/>
                <a:gd name="connsiteY45" fmla="*/ 813784 h 1303463"/>
                <a:gd name="connsiteX46" fmla="*/ 485813 w 793585"/>
                <a:gd name="connsiteY46" fmla="*/ 791617 h 1303463"/>
                <a:gd name="connsiteX47" fmla="*/ 604053 w 793585"/>
                <a:gd name="connsiteY47" fmla="*/ 791617 h 1303463"/>
                <a:gd name="connsiteX48" fmla="*/ 626219 w 793585"/>
                <a:gd name="connsiteY48" fmla="*/ 813784 h 1303463"/>
                <a:gd name="connsiteX49" fmla="*/ 626219 w 793585"/>
                <a:gd name="connsiteY49" fmla="*/ 923473 h 1303463"/>
                <a:gd name="connsiteX50" fmla="*/ 626219 w 793585"/>
                <a:gd name="connsiteY50" fmla="*/ 678497 h 1303463"/>
                <a:gd name="connsiteX51" fmla="*/ 604053 w 793585"/>
                <a:gd name="connsiteY51" fmla="*/ 700663 h 1303463"/>
                <a:gd name="connsiteX52" fmla="*/ 485813 w 793585"/>
                <a:gd name="connsiteY52" fmla="*/ 700663 h 1303463"/>
                <a:gd name="connsiteX53" fmla="*/ 463646 w 793585"/>
                <a:gd name="connsiteY53" fmla="*/ 678497 h 1303463"/>
                <a:gd name="connsiteX54" fmla="*/ 463646 w 793585"/>
                <a:gd name="connsiteY54" fmla="*/ 568862 h 1303463"/>
                <a:gd name="connsiteX55" fmla="*/ 485813 w 793585"/>
                <a:gd name="connsiteY55" fmla="*/ 546695 h 1303463"/>
                <a:gd name="connsiteX56" fmla="*/ 604053 w 793585"/>
                <a:gd name="connsiteY56" fmla="*/ 546695 h 1303463"/>
                <a:gd name="connsiteX57" fmla="*/ 626219 w 793585"/>
                <a:gd name="connsiteY57" fmla="*/ 568862 h 1303463"/>
                <a:gd name="connsiteX58" fmla="*/ 626219 w 793585"/>
                <a:gd name="connsiteY58" fmla="*/ 678551 h 1303463"/>
                <a:gd name="connsiteX59" fmla="*/ 626219 w 793585"/>
                <a:gd name="connsiteY59" fmla="*/ 433575 h 1303463"/>
                <a:gd name="connsiteX60" fmla="*/ 604053 w 793585"/>
                <a:gd name="connsiteY60" fmla="*/ 455742 h 1303463"/>
                <a:gd name="connsiteX61" fmla="*/ 485813 w 793585"/>
                <a:gd name="connsiteY61" fmla="*/ 455742 h 1303463"/>
                <a:gd name="connsiteX62" fmla="*/ 463646 w 793585"/>
                <a:gd name="connsiteY62" fmla="*/ 433575 h 1303463"/>
                <a:gd name="connsiteX63" fmla="*/ 463646 w 793585"/>
                <a:gd name="connsiteY63" fmla="*/ 323940 h 1303463"/>
                <a:gd name="connsiteX64" fmla="*/ 485813 w 793585"/>
                <a:gd name="connsiteY64" fmla="*/ 301774 h 1303463"/>
                <a:gd name="connsiteX65" fmla="*/ 604053 w 793585"/>
                <a:gd name="connsiteY65" fmla="*/ 301774 h 1303463"/>
                <a:gd name="connsiteX66" fmla="*/ 626219 w 793585"/>
                <a:gd name="connsiteY66" fmla="*/ 323940 h 1303463"/>
                <a:gd name="connsiteX67" fmla="*/ 626219 w 793585"/>
                <a:gd name="connsiteY67" fmla="*/ 433575 h 130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93585" h="1303463">
                  <a:moveTo>
                    <a:pt x="0" y="201180"/>
                  </a:moveTo>
                  <a:lnTo>
                    <a:pt x="0" y="1267899"/>
                  </a:lnTo>
                  <a:cubicBezTo>
                    <a:pt x="0" y="1287560"/>
                    <a:pt x="15958" y="1303464"/>
                    <a:pt x="35565" y="1303464"/>
                  </a:cubicBezTo>
                  <a:lnTo>
                    <a:pt x="292958" y="1303464"/>
                  </a:lnTo>
                  <a:lnTo>
                    <a:pt x="292958" y="1071450"/>
                  </a:lnTo>
                  <a:cubicBezTo>
                    <a:pt x="292958" y="1058324"/>
                    <a:pt x="303579" y="1047704"/>
                    <a:pt x="316704" y="1047704"/>
                  </a:cubicBezTo>
                  <a:lnTo>
                    <a:pt x="476827" y="1047704"/>
                  </a:lnTo>
                  <a:cubicBezTo>
                    <a:pt x="489952" y="1047704"/>
                    <a:pt x="500573" y="1058324"/>
                    <a:pt x="500573" y="1071450"/>
                  </a:cubicBezTo>
                  <a:lnTo>
                    <a:pt x="500573" y="1303464"/>
                  </a:lnTo>
                  <a:lnTo>
                    <a:pt x="793585" y="1303464"/>
                  </a:lnTo>
                  <a:lnTo>
                    <a:pt x="793585" y="35611"/>
                  </a:lnTo>
                  <a:cubicBezTo>
                    <a:pt x="793585" y="12737"/>
                    <a:pt x="772345" y="-4201"/>
                    <a:pt x="750069" y="918"/>
                  </a:cubicBezTo>
                  <a:lnTo>
                    <a:pt x="27613" y="166487"/>
                  </a:lnTo>
                  <a:cubicBezTo>
                    <a:pt x="11437" y="170190"/>
                    <a:pt x="0" y="184569"/>
                    <a:pt x="0" y="201180"/>
                  </a:cubicBezTo>
                  <a:close/>
                  <a:moveTo>
                    <a:pt x="329939" y="923473"/>
                  </a:moveTo>
                  <a:cubicBezTo>
                    <a:pt x="329939" y="935673"/>
                    <a:pt x="320027" y="945585"/>
                    <a:pt x="307827" y="945585"/>
                  </a:cubicBezTo>
                  <a:lnTo>
                    <a:pt x="189532" y="945585"/>
                  </a:lnTo>
                  <a:cubicBezTo>
                    <a:pt x="177278" y="945585"/>
                    <a:pt x="167366" y="935673"/>
                    <a:pt x="167366" y="923418"/>
                  </a:cubicBezTo>
                  <a:lnTo>
                    <a:pt x="167366" y="813784"/>
                  </a:lnTo>
                  <a:cubicBezTo>
                    <a:pt x="167366" y="801529"/>
                    <a:pt x="177278" y="791617"/>
                    <a:pt x="189532" y="791617"/>
                  </a:cubicBezTo>
                  <a:lnTo>
                    <a:pt x="307772" y="791617"/>
                  </a:lnTo>
                  <a:cubicBezTo>
                    <a:pt x="320027" y="791617"/>
                    <a:pt x="329939" y="801529"/>
                    <a:pt x="329939" y="813784"/>
                  </a:cubicBezTo>
                  <a:lnTo>
                    <a:pt x="329939" y="923473"/>
                  </a:lnTo>
                  <a:close/>
                  <a:moveTo>
                    <a:pt x="329939" y="678551"/>
                  </a:moveTo>
                  <a:cubicBezTo>
                    <a:pt x="329939" y="690751"/>
                    <a:pt x="320027" y="700663"/>
                    <a:pt x="307827" y="700663"/>
                  </a:cubicBezTo>
                  <a:lnTo>
                    <a:pt x="189532" y="700663"/>
                  </a:lnTo>
                  <a:cubicBezTo>
                    <a:pt x="177278" y="700663"/>
                    <a:pt x="167366" y="690751"/>
                    <a:pt x="167366" y="678497"/>
                  </a:cubicBezTo>
                  <a:lnTo>
                    <a:pt x="167366" y="568862"/>
                  </a:lnTo>
                  <a:cubicBezTo>
                    <a:pt x="167366" y="556608"/>
                    <a:pt x="177278" y="546695"/>
                    <a:pt x="189532" y="546695"/>
                  </a:cubicBezTo>
                  <a:lnTo>
                    <a:pt x="307772" y="546695"/>
                  </a:lnTo>
                  <a:cubicBezTo>
                    <a:pt x="320027" y="546695"/>
                    <a:pt x="329939" y="556608"/>
                    <a:pt x="329939" y="568862"/>
                  </a:cubicBezTo>
                  <a:lnTo>
                    <a:pt x="329939" y="678551"/>
                  </a:lnTo>
                  <a:close/>
                  <a:moveTo>
                    <a:pt x="329939" y="433575"/>
                  </a:moveTo>
                  <a:cubicBezTo>
                    <a:pt x="329939" y="445829"/>
                    <a:pt x="320027" y="455742"/>
                    <a:pt x="307772" y="455742"/>
                  </a:cubicBezTo>
                  <a:lnTo>
                    <a:pt x="189532" y="455742"/>
                  </a:lnTo>
                  <a:cubicBezTo>
                    <a:pt x="177278" y="455742"/>
                    <a:pt x="167366" y="445829"/>
                    <a:pt x="167366" y="433575"/>
                  </a:cubicBezTo>
                  <a:lnTo>
                    <a:pt x="167366" y="323940"/>
                  </a:lnTo>
                  <a:cubicBezTo>
                    <a:pt x="167366" y="311686"/>
                    <a:pt x="177278" y="301774"/>
                    <a:pt x="189532" y="301774"/>
                  </a:cubicBezTo>
                  <a:lnTo>
                    <a:pt x="307772" y="301774"/>
                  </a:lnTo>
                  <a:cubicBezTo>
                    <a:pt x="320027" y="301774"/>
                    <a:pt x="329939" y="311686"/>
                    <a:pt x="329939" y="323940"/>
                  </a:cubicBezTo>
                  <a:lnTo>
                    <a:pt x="329939" y="433575"/>
                  </a:lnTo>
                  <a:close/>
                  <a:moveTo>
                    <a:pt x="626219" y="923473"/>
                  </a:moveTo>
                  <a:cubicBezTo>
                    <a:pt x="626219" y="935673"/>
                    <a:pt x="616307" y="945585"/>
                    <a:pt x="604107" y="945585"/>
                  </a:cubicBezTo>
                  <a:lnTo>
                    <a:pt x="485813" y="945585"/>
                  </a:lnTo>
                  <a:cubicBezTo>
                    <a:pt x="473559" y="945585"/>
                    <a:pt x="463646" y="935673"/>
                    <a:pt x="463646" y="923418"/>
                  </a:cubicBezTo>
                  <a:lnTo>
                    <a:pt x="463646" y="813784"/>
                  </a:lnTo>
                  <a:cubicBezTo>
                    <a:pt x="463646" y="801529"/>
                    <a:pt x="473559" y="791617"/>
                    <a:pt x="485813" y="791617"/>
                  </a:cubicBezTo>
                  <a:lnTo>
                    <a:pt x="604053" y="791617"/>
                  </a:lnTo>
                  <a:cubicBezTo>
                    <a:pt x="616307" y="791617"/>
                    <a:pt x="626219" y="801529"/>
                    <a:pt x="626219" y="813784"/>
                  </a:cubicBezTo>
                  <a:lnTo>
                    <a:pt x="626219" y="923473"/>
                  </a:lnTo>
                  <a:close/>
                  <a:moveTo>
                    <a:pt x="626219" y="678497"/>
                  </a:moveTo>
                  <a:cubicBezTo>
                    <a:pt x="626219" y="690751"/>
                    <a:pt x="616307" y="700663"/>
                    <a:pt x="604053" y="700663"/>
                  </a:cubicBezTo>
                  <a:lnTo>
                    <a:pt x="485813" y="700663"/>
                  </a:lnTo>
                  <a:cubicBezTo>
                    <a:pt x="473559" y="700663"/>
                    <a:pt x="463646" y="690751"/>
                    <a:pt x="463646" y="678497"/>
                  </a:cubicBezTo>
                  <a:lnTo>
                    <a:pt x="463646" y="568862"/>
                  </a:lnTo>
                  <a:cubicBezTo>
                    <a:pt x="463646" y="556608"/>
                    <a:pt x="473559" y="546695"/>
                    <a:pt x="485813" y="546695"/>
                  </a:cubicBezTo>
                  <a:lnTo>
                    <a:pt x="604053" y="546695"/>
                  </a:lnTo>
                  <a:cubicBezTo>
                    <a:pt x="616307" y="546695"/>
                    <a:pt x="626219" y="556608"/>
                    <a:pt x="626219" y="568862"/>
                  </a:cubicBezTo>
                  <a:lnTo>
                    <a:pt x="626219" y="678551"/>
                  </a:lnTo>
                  <a:close/>
                  <a:moveTo>
                    <a:pt x="626219" y="433575"/>
                  </a:moveTo>
                  <a:cubicBezTo>
                    <a:pt x="626219" y="445829"/>
                    <a:pt x="616307" y="455742"/>
                    <a:pt x="604053" y="455742"/>
                  </a:cubicBezTo>
                  <a:lnTo>
                    <a:pt x="485813" y="455742"/>
                  </a:lnTo>
                  <a:cubicBezTo>
                    <a:pt x="473559" y="455742"/>
                    <a:pt x="463646" y="445829"/>
                    <a:pt x="463646" y="433575"/>
                  </a:cubicBezTo>
                  <a:lnTo>
                    <a:pt x="463646" y="323940"/>
                  </a:lnTo>
                  <a:cubicBezTo>
                    <a:pt x="463646" y="311686"/>
                    <a:pt x="473559" y="301774"/>
                    <a:pt x="485813" y="301774"/>
                  </a:cubicBezTo>
                  <a:lnTo>
                    <a:pt x="604053" y="301774"/>
                  </a:lnTo>
                  <a:cubicBezTo>
                    <a:pt x="616307" y="301774"/>
                    <a:pt x="626219" y="311686"/>
                    <a:pt x="626219" y="323940"/>
                  </a:cubicBezTo>
                  <a:lnTo>
                    <a:pt x="626219" y="433575"/>
                  </a:lnTo>
                  <a:close/>
                </a:path>
              </a:pathLst>
            </a:custGeom>
            <a:solidFill>
              <a:srgbClr val="203A72"/>
            </a:solidFill>
            <a:ln w="5437" cap="flat">
              <a:noFill/>
              <a:prstDash val="solid"/>
              <a:miter/>
            </a:ln>
          </p:spPr>
          <p:txBody>
            <a:bodyPr rtlCol="0" anchor="ctr"/>
            <a:lstStyle/>
            <a:p>
              <a:endParaRPr lang="en-US"/>
            </a:p>
          </p:txBody>
        </p:sp>
      </p:grpSp>
      <p:grpSp>
        <p:nvGrpSpPr>
          <p:cNvPr id="69" name="Group 68">
            <a:extLst>
              <a:ext uri="{FF2B5EF4-FFF2-40B4-BE49-F238E27FC236}">
                <a16:creationId xmlns:a16="http://schemas.microsoft.com/office/drawing/2014/main" id="{576A5637-F4AD-DC59-75F7-15EE71BED193}"/>
              </a:ext>
              <a:ext uri="{C183D7F6-B498-43B3-948B-1728B52AA6E4}">
                <adec:decorative xmlns:adec="http://schemas.microsoft.com/office/drawing/2017/decorative" val="1"/>
              </a:ext>
            </a:extLst>
          </p:cNvPr>
          <p:cNvGrpSpPr/>
          <p:nvPr/>
        </p:nvGrpSpPr>
        <p:grpSpPr>
          <a:xfrm>
            <a:off x="769421" y="5623412"/>
            <a:ext cx="559728" cy="811949"/>
            <a:chOff x="1095910" y="2147468"/>
            <a:chExt cx="601378" cy="859779"/>
          </a:xfrm>
        </p:grpSpPr>
        <p:sp>
          <p:nvSpPr>
            <p:cNvPr id="70" name="Freeform: Shape 69">
              <a:extLst>
                <a:ext uri="{FF2B5EF4-FFF2-40B4-BE49-F238E27FC236}">
                  <a16:creationId xmlns:a16="http://schemas.microsoft.com/office/drawing/2014/main" id="{04EA69A2-28EB-671B-1BD6-A3C8BB756900}"/>
                </a:ext>
              </a:extLst>
            </p:cNvPr>
            <p:cNvSpPr/>
            <p:nvPr/>
          </p:nvSpPr>
          <p:spPr>
            <a:xfrm>
              <a:off x="1095910" y="2147468"/>
              <a:ext cx="601378" cy="859779"/>
            </a:xfrm>
            <a:custGeom>
              <a:avLst/>
              <a:gdLst>
                <a:gd name="connsiteX0" fmla="*/ 568585 w 601378"/>
                <a:gd name="connsiteY0" fmla="*/ 165436 h 859779"/>
                <a:gd name="connsiteX1" fmla="*/ 394403 w 601378"/>
                <a:gd name="connsiteY1" fmla="*/ 15267 h 859779"/>
                <a:gd name="connsiteX2" fmla="*/ 164819 w 601378"/>
                <a:gd name="connsiteY2" fmla="*/ 32017 h 859779"/>
                <a:gd name="connsiteX3" fmla="*/ 15336 w 601378"/>
                <a:gd name="connsiteY3" fmla="*/ 207597 h 859779"/>
                <a:gd name="connsiteX4" fmla="*/ 31372 w 601378"/>
                <a:gd name="connsiteY4" fmla="*/ 436139 h 859779"/>
                <a:gd name="connsiteX5" fmla="*/ 222989 w 601378"/>
                <a:gd name="connsiteY5" fmla="*/ 812410 h 859779"/>
                <a:gd name="connsiteX6" fmla="*/ 299992 w 601378"/>
                <a:gd name="connsiteY6" fmla="*/ 859780 h 859779"/>
                <a:gd name="connsiteX7" fmla="*/ 375927 w 601378"/>
                <a:gd name="connsiteY7" fmla="*/ 813095 h 859779"/>
                <a:gd name="connsiteX8" fmla="*/ 568585 w 601378"/>
                <a:gd name="connsiteY8" fmla="*/ 435783 h 859779"/>
                <a:gd name="connsiteX9" fmla="*/ 568585 w 601378"/>
                <a:gd name="connsiteY9" fmla="*/ 165436 h 859779"/>
                <a:gd name="connsiteX10" fmla="*/ 300678 w 601378"/>
                <a:gd name="connsiteY10" fmla="*/ 524628 h 859779"/>
                <a:gd name="connsiteX11" fmla="*/ 77015 w 601378"/>
                <a:gd name="connsiteY11" fmla="*/ 300966 h 859779"/>
                <a:gd name="connsiteX12" fmla="*/ 300678 w 601378"/>
                <a:gd name="connsiteY12" fmla="*/ 77659 h 859779"/>
                <a:gd name="connsiteX13" fmla="*/ 524341 w 601378"/>
                <a:gd name="connsiteY13" fmla="*/ 300966 h 859779"/>
                <a:gd name="connsiteX14" fmla="*/ 300678 w 601378"/>
                <a:gd name="connsiteY14" fmla="*/ 524628 h 85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378" h="859779">
                  <a:moveTo>
                    <a:pt x="568585" y="165436"/>
                  </a:moveTo>
                  <a:cubicBezTo>
                    <a:pt x="532702" y="94025"/>
                    <a:pt x="470693" y="40707"/>
                    <a:pt x="394403" y="15267"/>
                  </a:cubicBezTo>
                  <a:cubicBezTo>
                    <a:pt x="317756" y="-9788"/>
                    <a:pt x="236586" y="-3867"/>
                    <a:pt x="164819" y="32017"/>
                  </a:cubicBezTo>
                  <a:cubicBezTo>
                    <a:pt x="93737" y="67900"/>
                    <a:pt x="40419" y="130265"/>
                    <a:pt x="15336" y="207597"/>
                  </a:cubicBezTo>
                  <a:cubicBezTo>
                    <a:pt x="-9747" y="283887"/>
                    <a:pt x="-3826" y="367168"/>
                    <a:pt x="31372" y="436139"/>
                  </a:cubicBezTo>
                  <a:lnTo>
                    <a:pt x="222989" y="812410"/>
                  </a:lnTo>
                  <a:cubicBezTo>
                    <a:pt x="237628" y="841687"/>
                    <a:pt x="267234" y="859780"/>
                    <a:pt x="299992" y="859780"/>
                  </a:cubicBezTo>
                  <a:cubicBezTo>
                    <a:pt x="332751" y="859780"/>
                    <a:pt x="362001" y="841659"/>
                    <a:pt x="375927" y="813095"/>
                  </a:cubicBezTo>
                  <a:cubicBezTo>
                    <a:pt x="376968" y="811012"/>
                    <a:pt x="533058" y="507221"/>
                    <a:pt x="568585" y="435783"/>
                  </a:cubicBezTo>
                  <a:cubicBezTo>
                    <a:pt x="612473" y="348335"/>
                    <a:pt x="612144" y="252527"/>
                    <a:pt x="568585" y="165436"/>
                  </a:cubicBezTo>
                  <a:close/>
                  <a:moveTo>
                    <a:pt x="300678" y="524628"/>
                  </a:moveTo>
                  <a:cubicBezTo>
                    <a:pt x="177347" y="524628"/>
                    <a:pt x="77015" y="424653"/>
                    <a:pt x="77015" y="300966"/>
                  </a:cubicBezTo>
                  <a:cubicBezTo>
                    <a:pt x="77015" y="177278"/>
                    <a:pt x="177347" y="77659"/>
                    <a:pt x="300678" y="77659"/>
                  </a:cubicBezTo>
                  <a:cubicBezTo>
                    <a:pt x="424009" y="77659"/>
                    <a:pt x="524341" y="177635"/>
                    <a:pt x="524341" y="300966"/>
                  </a:cubicBezTo>
                  <a:cubicBezTo>
                    <a:pt x="524341" y="424297"/>
                    <a:pt x="424009" y="524628"/>
                    <a:pt x="300678" y="524628"/>
                  </a:cubicBezTo>
                  <a:close/>
                </a:path>
              </a:pathLst>
            </a:custGeom>
            <a:solidFill>
              <a:srgbClr val="203A72"/>
            </a:solidFill>
            <a:ln w="27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939C7DCB-09C8-7C69-8E1F-FCAD4FCE1BB1}"/>
                </a:ext>
              </a:extLst>
            </p:cNvPr>
            <p:cNvSpPr/>
            <p:nvPr/>
          </p:nvSpPr>
          <p:spPr>
            <a:xfrm>
              <a:off x="1239819" y="2291940"/>
              <a:ext cx="313427" cy="269599"/>
            </a:xfrm>
            <a:custGeom>
              <a:avLst/>
              <a:gdLst>
                <a:gd name="connsiteX0" fmla="*/ 170777 w 313427"/>
                <a:gd name="connsiteY0" fmla="*/ 5284 h 269599"/>
                <a:gd name="connsiteX1" fmla="*/ 142678 w 313427"/>
                <a:gd name="connsiteY1" fmla="*/ 5284 h 269599"/>
                <a:gd name="connsiteX2" fmla="*/ 4434 w 313427"/>
                <a:gd name="connsiteY2" fmla="*/ 126038 h 269599"/>
                <a:gd name="connsiteX3" fmla="*/ 12905 w 313427"/>
                <a:gd name="connsiteY3" fmla="*/ 148626 h 269599"/>
                <a:gd name="connsiteX4" fmla="*/ 38426 w 313427"/>
                <a:gd name="connsiteY4" fmla="*/ 148626 h 269599"/>
                <a:gd name="connsiteX5" fmla="*/ 38426 w 313427"/>
                <a:gd name="connsiteY5" fmla="*/ 258854 h 269599"/>
                <a:gd name="connsiteX6" fmla="*/ 49172 w 313427"/>
                <a:gd name="connsiteY6" fmla="*/ 269600 h 269599"/>
                <a:gd name="connsiteX7" fmla="*/ 116444 w 313427"/>
                <a:gd name="connsiteY7" fmla="*/ 269600 h 269599"/>
                <a:gd name="connsiteX8" fmla="*/ 124311 w 313427"/>
                <a:gd name="connsiteY8" fmla="*/ 261732 h 269599"/>
                <a:gd name="connsiteX9" fmla="*/ 124311 w 313427"/>
                <a:gd name="connsiteY9" fmla="*/ 188732 h 269599"/>
                <a:gd name="connsiteX10" fmla="*/ 132179 w 313427"/>
                <a:gd name="connsiteY10" fmla="*/ 180864 h 269599"/>
                <a:gd name="connsiteX11" fmla="*/ 181221 w 313427"/>
                <a:gd name="connsiteY11" fmla="*/ 180864 h 269599"/>
                <a:gd name="connsiteX12" fmla="*/ 189088 w 313427"/>
                <a:gd name="connsiteY12" fmla="*/ 188732 h 269599"/>
                <a:gd name="connsiteX13" fmla="*/ 189088 w 313427"/>
                <a:gd name="connsiteY13" fmla="*/ 261732 h 269599"/>
                <a:gd name="connsiteX14" fmla="*/ 196956 w 313427"/>
                <a:gd name="connsiteY14" fmla="*/ 269600 h 269599"/>
                <a:gd name="connsiteX15" fmla="*/ 264228 w 313427"/>
                <a:gd name="connsiteY15" fmla="*/ 269600 h 269599"/>
                <a:gd name="connsiteX16" fmla="*/ 275001 w 313427"/>
                <a:gd name="connsiteY16" fmla="*/ 258854 h 269599"/>
                <a:gd name="connsiteX17" fmla="*/ 275001 w 313427"/>
                <a:gd name="connsiteY17" fmla="*/ 148626 h 269599"/>
                <a:gd name="connsiteX18" fmla="*/ 300522 w 313427"/>
                <a:gd name="connsiteY18" fmla="*/ 148626 h 269599"/>
                <a:gd name="connsiteX19" fmla="*/ 308993 w 313427"/>
                <a:gd name="connsiteY19" fmla="*/ 126038 h 269599"/>
                <a:gd name="connsiteX20" fmla="*/ 170749 w 313427"/>
                <a:gd name="connsiteY20" fmla="*/ 5284 h 26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427" h="269599">
                  <a:moveTo>
                    <a:pt x="170777" y="5284"/>
                  </a:moveTo>
                  <a:cubicBezTo>
                    <a:pt x="162745" y="-1761"/>
                    <a:pt x="150738" y="-1761"/>
                    <a:pt x="142678" y="5284"/>
                  </a:cubicBezTo>
                  <a:lnTo>
                    <a:pt x="4434" y="126038"/>
                  </a:lnTo>
                  <a:cubicBezTo>
                    <a:pt x="-4530" y="133878"/>
                    <a:pt x="1008" y="148626"/>
                    <a:pt x="12905" y="148626"/>
                  </a:cubicBezTo>
                  <a:lnTo>
                    <a:pt x="38426" y="148626"/>
                  </a:lnTo>
                  <a:lnTo>
                    <a:pt x="38426" y="258854"/>
                  </a:lnTo>
                  <a:cubicBezTo>
                    <a:pt x="38426" y="264803"/>
                    <a:pt x="43251" y="269600"/>
                    <a:pt x="49172" y="269600"/>
                  </a:cubicBezTo>
                  <a:lnTo>
                    <a:pt x="116444" y="269600"/>
                  </a:lnTo>
                  <a:cubicBezTo>
                    <a:pt x="120803" y="269600"/>
                    <a:pt x="124311" y="266091"/>
                    <a:pt x="124311" y="261732"/>
                  </a:cubicBezTo>
                  <a:lnTo>
                    <a:pt x="124311" y="188732"/>
                  </a:lnTo>
                  <a:cubicBezTo>
                    <a:pt x="124311" y="184400"/>
                    <a:pt x="127848" y="180864"/>
                    <a:pt x="132179" y="180864"/>
                  </a:cubicBezTo>
                  <a:lnTo>
                    <a:pt x="181221" y="180864"/>
                  </a:lnTo>
                  <a:cubicBezTo>
                    <a:pt x="185552" y="180864"/>
                    <a:pt x="189088" y="184373"/>
                    <a:pt x="189088" y="188732"/>
                  </a:cubicBezTo>
                  <a:lnTo>
                    <a:pt x="189088" y="261732"/>
                  </a:lnTo>
                  <a:cubicBezTo>
                    <a:pt x="189088" y="266064"/>
                    <a:pt x="192625" y="269600"/>
                    <a:pt x="196956" y="269600"/>
                  </a:cubicBezTo>
                  <a:lnTo>
                    <a:pt x="264228" y="269600"/>
                  </a:lnTo>
                  <a:cubicBezTo>
                    <a:pt x="270176" y="269600"/>
                    <a:pt x="275001" y="264775"/>
                    <a:pt x="275001" y="258854"/>
                  </a:cubicBezTo>
                  <a:lnTo>
                    <a:pt x="275001" y="148626"/>
                  </a:lnTo>
                  <a:lnTo>
                    <a:pt x="300522" y="148626"/>
                  </a:lnTo>
                  <a:cubicBezTo>
                    <a:pt x="312420" y="148626"/>
                    <a:pt x="317957" y="133878"/>
                    <a:pt x="308993" y="126038"/>
                  </a:cubicBezTo>
                  <a:lnTo>
                    <a:pt x="170749" y="5284"/>
                  </a:lnTo>
                  <a:close/>
                </a:path>
              </a:pathLst>
            </a:custGeom>
            <a:solidFill>
              <a:schemeClr val="tx2"/>
            </a:solidFill>
            <a:ln w="2740" cap="flat">
              <a:noFill/>
              <a:prstDash val="solid"/>
              <a:miter/>
            </a:ln>
          </p:spPr>
          <p:txBody>
            <a:bodyPr rtlCol="0" anchor="ctr"/>
            <a:lstStyle/>
            <a:p>
              <a:endParaRPr lang="en-US"/>
            </a:p>
          </p:txBody>
        </p:sp>
      </p:grpSp>
      <p:pic>
        <p:nvPicPr>
          <p:cNvPr id="2" name="Picture Placeholder 6" descr="Photo of a family holding moving boxes in a house.">
            <a:extLst>
              <a:ext uri="{FF2B5EF4-FFF2-40B4-BE49-F238E27FC236}">
                <a16:creationId xmlns:a16="http://schemas.microsoft.com/office/drawing/2014/main" id="{8CCBCD39-CA60-7F30-B4C3-53B6161ED242}"/>
              </a:ext>
            </a:extLst>
          </p:cNvPr>
          <p:cNvPicPr>
            <a:picLocks noChangeAspect="1"/>
          </p:cNvPicPr>
          <p:nvPr/>
        </p:nvPicPr>
        <p:blipFill rotWithShape="1">
          <a:blip r:embed="rId3"/>
          <a:srcRect l="14490" t="217" r="31682" b="4311"/>
          <a:stretch>
            <a:fillRect/>
          </a:stretch>
        </p:blipFill>
        <p:spPr bwMode="auto">
          <a:xfrm>
            <a:off x="6380307" y="-11113"/>
            <a:ext cx="5835762" cy="6904147"/>
          </a:xfrm>
          <a:custGeom>
            <a:avLst/>
            <a:gdLst>
              <a:gd name="connsiteX0" fmla="*/ 1714767 w 5787342"/>
              <a:gd name="connsiteY0" fmla="*/ 0 h 6869113"/>
              <a:gd name="connsiteX1" fmla="*/ 5787342 w 5787342"/>
              <a:gd name="connsiteY1" fmla="*/ 0 h 6869113"/>
              <a:gd name="connsiteX2" fmla="*/ 5787342 w 5787342"/>
              <a:gd name="connsiteY2" fmla="*/ 6869113 h 6869113"/>
              <a:gd name="connsiteX3" fmla="*/ 1205668 w 5787342"/>
              <a:gd name="connsiteY3" fmla="*/ 6869113 h 6869113"/>
              <a:gd name="connsiteX4" fmla="*/ 1087090 w 5787342"/>
              <a:gd name="connsiteY4" fmla="*/ 6716230 h 6869113"/>
              <a:gd name="connsiteX5" fmla="*/ 283711 w 5787342"/>
              <a:gd name="connsiteY5" fmla="*/ 4544705 h 6869113"/>
              <a:gd name="connsiteX6" fmla="*/ 239418 w 5787342"/>
              <a:gd name="connsiteY6" fmla="*/ 4281178 h 6869113"/>
              <a:gd name="connsiteX7" fmla="*/ 245833 w 5787342"/>
              <a:gd name="connsiteY7" fmla="*/ 4093288 h 6869113"/>
              <a:gd name="connsiteX8" fmla="*/ 618226 w 5787342"/>
              <a:gd name="connsiteY8" fmla="*/ 2173845 h 6869113"/>
              <a:gd name="connsiteX9" fmla="*/ 1647429 w 5787342"/>
              <a:gd name="connsiteY9" fmla="*/ 84883 h 6869113"/>
              <a:gd name="connsiteX10" fmla="*/ 0 w 5787342"/>
              <a:gd name="connsiteY10" fmla="*/ 0 h 6869113"/>
              <a:gd name="connsiteX11" fmla="*/ 287583 w 5787342"/>
              <a:gd name="connsiteY11" fmla="*/ 0 h 6869113"/>
              <a:gd name="connsiteX12" fmla="*/ 287459 w 5787342"/>
              <a:gd name="connsiteY12" fmla="*/ 1073 h 6869113"/>
              <a:gd name="connsiteX13" fmla="*/ 283608 w 5787342"/>
              <a:gd name="connsiteY13" fmla="*/ 1073 h 6869113"/>
              <a:gd name="connsiteX14" fmla="*/ 57404 w 5787342"/>
              <a:gd name="connsiteY14" fmla="*/ 1073 h 6869113"/>
              <a:gd name="connsiteX15" fmla="*/ 0 w 5787342"/>
              <a:gd name="connsiteY15" fmla="*/ 1073 h 686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87342" h="6869113">
                <a:moveTo>
                  <a:pt x="1714767" y="0"/>
                </a:moveTo>
                <a:lnTo>
                  <a:pt x="5787342" y="0"/>
                </a:lnTo>
                <a:lnTo>
                  <a:pt x="5787342" y="6869113"/>
                </a:lnTo>
                <a:lnTo>
                  <a:pt x="1205668" y="6869113"/>
                </a:lnTo>
                <a:lnTo>
                  <a:pt x="1087090" y="6716230"/>
                </a:lnTo>
                <a:cubicBezTo>
                  <a:pt x="736258" y="6224052"/>
                  <a:pt x="453658" y="5463204"/>
                  <a:pt x="283711" y="4544705"/>
                </a:cubicBezTo>
                <a:lnTo>
                  <a:pt x="239418" y="4281178"/>
                </a:lnTo>
                <a:lnTo>
                  <a:pt x="245833" y="4093288"/>
                </a:lnTo>
                <a:cubicBezTo>
                  <a:pt x="276629" y="3515545"/>
                  <a:pt x="399120" y="2855172"/>
                  <a:pt x="618226" y="2173845"/>
                </a:cubicBezTo>
                <a:cubicBezTo>
                  <a:pt x="885471" y="1339506"/>
                  <a:pt x="1253482" y="614120"/>
                  <a:pt x="1647429" y="84883"/>
                </a:cubicBezTo>
                <a:close/>
                <a:moveTo>
                  <a:pt x="0" y="0"/>
                </a:moveTo>
                <a:lnTo>
                  <a:pt x="287583" y="0"/>
                </a:lnTo>
                <a:lnTo>
                  <a:pt x="287459" y="1073"/>
                </a:lnTo>
                <a:lnTo>
                  <a:pt x="283608" y="1073"/>
                </a:lnTo>
                <a:cubicBezTo>
                  <a:pt x="198172" y="1073"/>
                  <a:pt x="123198" y="1073"/>
                  <a:pt x="57404" y="1073"/>
                </a:cubicBezTo>
                <a:lnTo>
                  <a:pt x="0" y="1073"/>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67">
            <a:extLst>
              <a:ext uri="{FF2B5EF4-FFF2-40B4-BE49-F238E27FC236}">
                <a16:creationId xmlns:a16="http://schemas.microsoft.com/office/drawing/2014/main" id="{64785F2E-2882-BF8C-5E42-37BC3A2AF0B7}"/>
              </a:ext>
            </a:extLst>
          </p:cNvPr>
          <p:cNvSpPr txBox="1"/>
          <p:nvPr/>
        </p:nvSpPr>
        <p:spPr>
          <a:xfrm>
            <a:off x="1274898" y="5552783"/>
            <a:ext cx="5077631" cy="923330"/>
          </a:xfrm>
          <a:prstGeom prst="rect">
            <a:avLst/>
          </a:prstGeom>
          <a:noFill/>
        </p:spPr>
        <p:txBody>
          <a:bodyPr wrap="square">
            <a:spAutoFit/>
          </a:bodyPr>
          <a:lstStyle/>
          <a:p>
            <a:pPr lvl="1"/>
            <a:r>
              <a:rPr lang="en-US" dirty="0"/>
              <a:t>When housing is close to jobs, schools and services, it helps reduce trips and traffic congestion</a:t>
            </a:r>
            <a:endParaRPr lang="en-US" dirty="0">
              <a:ea typeface="Calibri" panose="020F0502020204030204"/>
              <a:cs typeface="Calibri" panose="020F0502020204030204"/>
            </a:endParaRPr>
          </a:p>
        </p:txBody>
      </p:sp>
      <p:sp>
        <p:nvSpPr>
          <p:cNvPr id="66" name="TextBox 65">
            <a:extLst>
              <a:ext uri="{FF2B5EF4-FFF2-40B4-BE49-F238E27FC236}">
                <a16:creationId xmlns:a16="http://schemas.microsoft.com/office/drawing/2014/main" id="{B3CBC074-164C-3226-3F3C-C4E173A2CC7A}"/>
              </a:ext>
            </a:extLst>
          </p:cNvPr>
          <p:cNvSpPr txBox="1"/>
          <p:nvPr/>
        </p:nvSpPr>
        <p:spPr>
          <a:xfrm>
            <a:off x="1283708" y="4595264"/>
            <a:ext cx="4827517" cy="646331"/>
          </a:xfrm>
          <a:prstGeom prst="rect">
            <a:avLst/>
          </a:prstGeom>
          <a:noFill/>
        </p:spPr>
        <p:txBody>
          <a:bodyPr wrap="square">
            <a:spAutoFit/>
          </a:bodyPr>
          <a:lstStyle/>
          <a:p>
            <a:pPr lvl="1"/>
            <a:r>
              <a:rPr lang="en-US" dirty="0"/>
              <a:t>Housing is essential for our workforce and our community’s economic health</a:t>
            </a:r>
            <a:endParaRPr lang="en-US" dirty="0">
              <a:ea typeface="Calibri"/>
              <a:cs typeface="Calibri"/>
            </a:endParaRPr>
          </a:p>
        </p:txBody>
      </p:sp>
      <p:sp>
        <p:nvSpPr>
          <p:cNvPr id="64" name="TextBox 63">
            <a:extLst>
              <a:ext uri="{FF2B5EF4-FFF2-40B4-BE49-F238E27FC236}">
                <a16:creationId xmlns:a16="http://schemas.microsoft.com/office/drawing/2014/main" id="{9374B66F-FF3D-9AF1-3EBC-5E60B438B5CE}"/>
              </a:ext>
            </a:extLst>
          </p:cNvPr>
          <p:cNvSpPr txBox="1"/>
          <p:nvPr/>
        </p:nvSpPr>
        <p:spPr>
          <a:xfrm>
            <a:off x="1303701" y="3516097"/>
            <a:ext cx="4634213" cy="646331"/>
          </a:xfrm>
          <a:prstGeom prst="rect">
            <a:avLst/>
          </a:prstGeom>
          <a:noFill/>
        </p:spPr>
        <p:txBody>
          <a:bodyPr wrap="square">
            <a:spAutoFit/>
          </a:bodyPr>
          <a:lstStyle/>
          <a:p>
            <a:pPr lvl="1"/>
            <a:r>
              <a:rPr lang="en-US" dirty="0"/>
              <a:t>Safe, secure housing is critical to our health and well being</a:t>
            </a:r>
            <a:endParaRPr lang="en-US" dirty="0">
              <a:ea typeface="Calibri" panose="020F0502020204030204"/>
              <a:cs typeface="Calibri" panose="020F0502020204030204"/>
            </a:endParaRPr>
          </a:p>
        </p:txBody>
      </p:sp>
      <p:sp>
        <p:nvSpPr>
          <p:cNvPr id="62" name="TextBox 61">
            <a:extLst>
              <a:ext uri="{FF2B5EF4-FFF2-40B4-BE49-F238E27FC236}">
                <a16:creationId xmlns:a16="http://schemas.microsoft.com/office/drawing/2014/main" id="{6EBCC953-2CCB-5772-B171-863797710CC9}"/>
              </a:ext>
            </a:extLst>
          </p:cNvPr>
          <p:cNvSpPr txBox="1"/>
          <p:nvPr/>
        </p:nvSpPr>
        <p:spPr>
          <a:xfrm>
            <a:off x="1299117" y="2487446"/>
            <a:ext cx="5125070" cy="646331"/>
          </a:xfrm>
          <a:prstGeom prst="rect">
            <a:avLst/>
          </a:prstGeom>
          <a:noFill/>
        </p:spPr>
        <p:txBody>
          <a:bodyPr wrap="square">
            <a:spAutoFit/>
          </a:bodyPr>
          <a:lstStyle/>
          <a:p>
            <a:pPr lvl="1"/>
            <a:r>
              <a:rPr lang="en-US" dirty="0"/>
              <a:t>Housing is one of the biggest investments of our lives (for owners </a:t>
            </a:r>
            <a:r>
              <a:rPr lang="en-US" i="1" dirty="0"/>
              <a:t>and </a:t>
            </a:r>
            <a:r>
              <a:rPr lang="en-US" dirty="0"/>
              <a:t>renters)</a:t>
            </a:r>
            <a:endParaRPr lang="en-US" dirty="0">
              <a:ea typeface="Calibri" panose="020F0502020204030204"/>
              <a:cs typeface="Calibri" panose="020F0502020204030204"/>
            </a:endParaRPr>
          </a:p>
        </p:txBody>
      </p:sp>
      <p:sp>
        <p:nvSpPr>
          <p:cNvPr id="60" name="TextBox 59">
            <a:extLst>
              <a:ext uri="{FF2B5EF4-FFF2-40B4-BE49-F238E27FC236}">
                <a16:creationId xmlns:a16="http://schemas.microsoft.com/office/drawing/2014/main" id="{CD97914C-09A5-CBA3-7BA7-80CA25A4A983}"/>
              </a:ext>
            </a:extLst>
          </p:cNvPr>
          <p:cNvSpPr txBox="1"/>
          <p:nvPr/>
        </p:nvSpPr>
        <p:spPr>
          <a:xfrm>
            <a:off x="1299117" y="1471522"/>
            <a:ext cx="4916846" cy="646331"/>
          </a:xfrm>
          <a:prstGeom prst="rect">
            <a:avLst/>
          </a:prstGeom>
          <a:noFill/>
        </p:spPr>
        <p:txBody>
          <a:bodyPr wrap="square">
            <a:spAutoFit/>
          </a:bodyPr>
          <a:lstStyle/>
          <a:p>
            <a:pPr lvl="1"/>
            <a:r>
              <a:rPr lang="en-US" dirty="0"/>
              <a:t>Housing is where we live, raise our families, and grow old </a:t>
            </a:r>
            <a:endParaRPr lang="en-US" dirty="0">
              <a:ea typeface="Calibri"/>
              <a:cs typeface="Calibri"/>
            </a:endParaRPr>
          </a:p>
        </p:txBody>
      </p:sp>
      <p:sp>
        <p:nvSpPr>
          <p:cNvPr id="3" name="Title 2">
            <a:extLst>
              <a:ext uri="{FF2B5EF4-FFF2-40B4-BE49-F238E27FC236}">
                <a16:creationId xmlns:a16="http://schemas.microsoft.com/office/drawing/2014/main" id="{993A417C-500E-5F95-FC3A-A61017ED800A}"/>
              </a:ext>
            </a:extLst>
          </p:cNvPr>
          <p:cNvSpPr>
            <a:spLocks noGrp="1"/>
          </p:cNvSpPr>
          <p:nvPr>
            <p:ph type="title"/>
          </p:nvPr>
        </p:nvSpPr>
        <p:spPr>
          <a:xfrm>
            <a:off x="604727" y="422639"/>
            <a:ext cx="6008722" cy="903610"/>
          </a:xfrm>
        </p:spPr>
        <p:txBody>
          <a:bodyPr/>
          <a:lstStyle/>
          <a:p>
            <a:r>
              <a:rPr lang="en-US" dirty="0"/>
              <a:t>Why Housing Matters</a:t>
            </a:r>
          </a:p>
        </p:txBody>
      </p:sp>
    </p:spTree>
    <p:extLst>
      <p:ext uri="{BB962C8B-B14F-4D97-AF65-F5344CB8AC3E}">
        <p14:creationId xmlns:p14="http://schemas.microsoft.com/office/powerpoint/2010/main" val="4054535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E76F8-3E6F-3BFF-6B26-0E5ADE4DC887}"/>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FF53ED9B-8C5F-78EE-A89E-463C00FE06B7}"/>
              </a:ext>
              <a:ext uri="{C183D7F6-B498-43B3-948B-1728B52AA6E4}">
                <adec:decorative xmlns:adec="http://schemas.microsoft.com/office/drawing/2017/decorative" val="1"/>
              </a:ext>
            </a:extLst>
          </p:cNvPr>
          <p:cNvGrpSpPr/>
          <p:nvPr/>
        </p:nvGrpSpPr>
        <p:grpSpPr>
          <a:xfrm>
            <a:off x="4736315" y="449223"/>
            <a:ext cx="1363746" cy="1284287"/>
            <a:chOff x="5090711" y="1773432"/>
            <a:chExt cx="1381136" cy="1300664"/>
          </a:xfrm>
        </p:grpSpPr>
        <p:sp>
          <p:nvSpPr>
            <p:cNvPr id="32" name="Freeform: Shape 24">
              <a:extLst>
                <a:ext uri="{FF2B5EF4-FFF2-40B4-BE49-F238E27FC236}">
                  <a16:creationId xmlns:a16="http://schemas.microsoft.com/office/drawing/2014/main" id="{89A024ED-5EC9-A7F2-2186-CC125EE3A858}"/>
                </a:ext>
              </a:extLst>
            </p:cNvPr>
            <p:cNvSpPr/>
            <p:nvPr/>
          </p:nvSpPr>
          <p:spPr>
            <a:xfrm>
              <a:off x="5499679" y="1773432"/>
              <a:ext cx="584492" cy="483792"/>
            </a:xfrm>
            <a:custGeom>
              <a:avLst/>
              <a:gdLst>
                <a:gd name="connsiteX0" fmla="*/ 109078 w 584492"/>
                <a:gd name="connsiteY0" fmla="*/ 371078 h 483792"/>
                <a:gd name="connsiteX1" fmla="*/ 64478 w 584492"/>
                <a:gd name="connsiteY1" fmla="*/ 444234 h 483792"/>
                <a:gd name="connsiteX2" fmla="*/ 90512 w 584492"/>
                <a:gd name="connsiteY2" fmla="*/ 482174 h 483792"/>
                <a:gd name="connsiteX3" fmla="*/ 244745 w 584492"/>
                <a:gd name="connsiteY3" fmla="*/ 414316 h 483792"/>
                <a:gd name="connsiteX4" fmla="*/ 292271 w 584492"/>
                <a:gd name="connsiteY4" fmla="*/ 417292 h 483792"/>
                <a:gd name="connsiteX5" fmla="*/ 584492 w 584492"/>
                <a:gd name="connsiteY5" fmla="*/ 208621 h 483792"/>
                <a:gd name="connsiteX6" fmla="*/ 292221 w 584492"/>
                <a:gd name="connsiteY6" fmla="*/ 0 h 483792"/>
                <a:gd name="connsiteX7" fmla="*/ 0 w 584492"/>
                <a:gd name="connsiteY7" fmla="*/ 208671 h 483792"/>
                <a:gd name="connsiteX8" fmla="*/ 109078 w 584492"/>
                <a:gd name="connsiteY8" fmla="*/ 371128 h 483792"/>
                <a:gd name="connsiteX9" fmla="*/ 447110 w 584492"/>
                <a:gd name="connsiteY9" fmla="*/ 160843 h 483792"/>
                <a:gd name="connsiteX10" fmla="*/ 494888 w 584492"/>
                <a:gd name="connsiteY10" fmla="*/ 208621 h 483792"/>
                <a:gd name="connsiteX11" fmla="*/ 447110 w 584492"/>
                <a:gd name="connsiteY11" fmla="*/ 256400 h 483792"/>
                <a:gd name="connsiteX12" fmla="*/ 399331 w 584492"/>
                <a:gd name="connsiteY12" fmla="*/ 208621 h 483792"/>
                <a:gd name="connsiteX13" fmla="*/ 447110 w 584492"/>
                <a:gd name="connsiteY13" fmla="*/ 160843 h 483792"/>
                <a:gd name="connsiteX14" fmla="*/ 292221 w 584492"/>
                <a:gd name="connsiteY14" fmla="*/ 160843 h 483792"/>
                <a:gd name="connsiteX15" fmla="*/ 339999 w 584492"/>
                <a:gd name="connsiteY15" fmla="*/ 208621 h 483792"/>
                <a:gd name="connsiteX16" fmla="*/ 292221 w 584492"/>
                <a:gd name="connsiteY16" fmla="*/ 256400 h 483792"/>
                <a:gd name="connsiteX17" fmla="*/ 244442 w 584492"/>
                <a:gd name="connsiteY17" fmla="*/ 208621 h 483792"/>
                <a:gd name="connsiteX18" fmla="*/ 292221 w 584492"/>
                <a:gd name="connsiteY18" fmla="*/ 160843 h 483792"/>
                <a:gd name="connsiteX19" fmla="*/ 137332 w 584492"/>
                <a:gd name="connsiteY19" fmla="*/ 160843 h 483792"/>
                <a:gd name="connsiteX20" fmla="*/ 185110 w 584492"/>
                <a:gd name="connsiteY20" fmla="*/ 208621 h 483792"/>
                <a:gd name="connsiteX21" fmla="*/ 137332 w 584492"/>
                <a:gd name="connsiteY21" fmla="*/ 256400 h 483792"/>
                <a:gd name="connsiteX22" fmla="*/ 89553 w 584492"/>
                <a:gd name="connsiteY22" fmla="*/ 208621 h 483792"/>
                <a:gd name="connsiteX23" fmla="*/ 137332 w 584492"/>
                <a:gd name="connsiteY23" fmla="*/ 160843 h 48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4492" h="483792">
                  <a:moveTo>
                    <a:pt x="109078" y="371078"/>
                  </a:moveTo>
                  <a:cubicBezTo>
                    <a:pt x="102721" y="390048"/>
                    <a:pt x="89957" y="414518"/>
                    <a:pt x="64478" y="444234"/>
                  </a:cubicBezTo>
                  <a:cubicBezTo>
                    <a:pt x="48333" y="463002"/>
                    <a:pt x="67304" y="490802"/>
                    <a:pt x="90512" y="482174"/>
                  </a:cubicBezTo>
                  <a:cubicBezTo>
                    <a:pt x="138593" y="464314"/>
                    <a:pt x="193738" y="439189"/>
                    <a:pt x="244745" y="414316"/>
                  </a:cubicBezTo>
                  <a:cubicBezTo>
                    <a:pt x="260234" y="416132"/>
                    <a:pt x="276026" y="417292"/>
                    <a:pt x="292271" y="417292"/>
                  </a:cubicBezTo>
                  <a:cubicBezTo>
                    <a:pt x="453669" y="417292"/>
                    <a:pt x="584492" y="323855"/>
                    <a:pt x="584492" y="208621"/>
                  </a:cubicBezTo>
                  <a:cubicBezTo>
                    <a:pt x="584492" y="93388"/>
                    <a:pt x="453618" y="0"/>
                    <a:pt x="292221" y="0"/>
                  </a:cubicBezTo>
                  <a:cubicBezTo>
                    <a:pt x="130823" y="0"/>
                    <a:pt x="0" y="93388"/>
                    <a:pt x="0" y="208671"/>
                  </a:cubicBezTo>
                  <a:cubicBezTo>
                    <a:pt x="0" y="274361"/>
                    <a:pt x="42632" y="332885"/>
                    <a:pt x="109078" y="371128"/>
                  </a:cubicBezTo>
                  <a:close/>
                  <a:moveTo>
                    <a:pt x="447110" y="160843"/>
                  </a:moveTo>
                  <a:cubicBezTo>
                    <a:pt x="473497" y="160843"/>
                    <a:pt x="494888" y="182234"/>
                    <a:pt x="494888" y="208621"/>
                  </a:cubicBezTo>
                  <a:cubicBezTo>
                    <a:pt x="494888" y="235008"/>
                    <a:pt x="473497" y="256400"/>
                    <a:pt x="447110" y="256400"/>
                  </a:cubicBezTo>
                  <a:cubicBezTo>
                    <a:pt x="420723" y="256400"/>
                    <a:pt x="399331" y="235008"/>
                    <a:pt x="399331" y="208621"/>
                  </a:cubicBezTo>
                  <a:cubicBezTo>
                    <a:pt x="399331" y="182234"/>
                    <a:pt x="420723" y="160843"/>
                    <a:pt x="447110" y="160843"/>
                  </a:cubicBezTo>
                  <a:close/>
                  <a:moveTo>
                    <a:pt x="292221" y="160843"/>
                  </a:moveTo>
                  <a:cubicBezTo>
                    <a:pt x="318607" y="160843"/>
                    <a:pt x="339999" y="182234"/>
                    <a:pt x="339999" y="208621"/>
                  </a:cubicBezTo>
                  <a:cubicBezTo>
                    <a:pt x="339999" y="235008"/>
                    <a:pt x="318607" y="256400"/>
                    <a:pt x="292221" y="256400"/>
                  </a:cubicBezTo>
                  <a:cubicBezTo>
                    <a:pt x="265834" y="256400"/>
                    <a:pt x="244442" y="235008"/>
                    <a:pt x="244442" y="208621"/>
                  </a:cubicBezTo>
                  <a:cubicBezTo>
                    <a:pt x="244442" y="182234"/>
                    <a:pt x="265834" y="160843"/>
                    <a:pt x="292221" y="160843"/>
                  </a:cubicBezTo>
                  <a:close/>
                  <a:moveTo>
                    <a:pt x="137332" y="160843"/>
                  </a:moveTo>
                  <a:cubicBezTo>
                    <a:pt x="163718" y="160843"/>
                    <a:pt x="185110" y="182234"/>
                    <a:pt x="185110" y="208621"/>
                  </a:cubicBezTo>
                  <a:cubicBezTo>
                    <a:pt x="185110" y="235008"/>
                    <a:pt x="163718" y="256400"/>
                    <a:pt x="137332" y="256400"/>
                  </a:cubicBezTo>
                  <a:cubicBezTo>
                    <a:pt x="110945" y="256400"/>
                    <a:pt x="89553" y="235008"/>
                    <a:pt x="89553" y="208621"/>
                  </a:cubicBezTo>
                  <a:cubicBezTo>
                    <a:pt x="89553" y="182234"/>
                    <a:pt x="110945" y="160843"/>
                    <a:pt x="137332" y="160843"/>
                  </a:cubicBezTo>
                  <a:close/>
                </a:path>
              </a:pathLst>
            </a:custGeom>
            <a:solidFill>
              <a:schemeClr val="tx2"/>
            </a:solidFill>
            <a:ln w="5041" cap="flat">
              <a:noFill/>
              <a:prstDash val="solid"/>
              <a:miter/>
            </a:ln>
          </p:spPr>
          <p:txBody>
            <a:bodyPr rtlCol="0" anchor="ctr"/>
            <a:lstStyle/>
            <a:p>
              <a:endParaRPr lang="en-US"/>
            </a:p>
          </p:txBody>
        </p:sp>
        <p:sp>
          <p:nvSpPr>
            <p:cNvPr id="33" name="Freeform: Shape 26">
              <a:extLst>
                <a:ext uri="{FF2B5EF4-FFF2-40B4-BE49-F238E27FC236}">
                  <a16:creationId xmlns:a16="http://schemas.microsoft.com/office/drawing/2014/main" id="{130AD19C-4843-8886-88A8-3EEE6F9CB2DA}"/>
                </a:ext>
              </a:extLst>
            </p:cNvPr>
            <p:cNvSpPr/>
            <p:nvPr/>
          </p:nvSpPr>
          <p:spPr>
            <a:xfrm>
              <a:off x="5780221" y="2465664"/>
              <a:ext cx="691626" cy="608432"/>
            </a:xfrm>
            <a:custGeom>
              <a:avLst/>
              <a:gdLst>
                <a:gd name="connsiteX0" fmla="*/ 432554 w 691626"/>
                <a:gd name="connsiteY0" fmla="*/ 11731 h 608432"/>
                <a:gd name="connsiteX1" fmla="*/ 378116 w 691626"/>
                <a:gd name="connsiteY1" fmla="*/ 47855 h 608432"/>
                <a:gd name="connsiteX2" fmla="*/ 220654 w 691626"/>
                <a:gd name="connsiteY2" fmla="*/ 210665 h 608432"/>
                <a:gd name="connsiteX3" fmla="*/ 51385 w 691626"/>
                <a:gd name="connsiteY3" fmla="*/ 274992 h 608432"/>
                <a:gd name="connsiteX4" fmla="*/ 5221 w 691626"/>
                <a:gd name="connsiteY4" fmla="*/ 377764 h 608432"/>
                <a:gd name="connsiteX5" fmla="*/ 79689 w 691626"/>
                <a:gd name="connsiteY5" fmla="*/ 429175 h 608432"/>
                <a:gd name="connsiteX6" fmla="*/ 107943 w 691626"/>
                <a:gd name="connsiteY6" fmla="*/ 423978 h 608432"/>
                <a:gd name="connsiteX7" fmla="*/ 293810 w 691626"/>
                <a:gd name="connsiteY7" fmla="*/ 353345 h 608432"/>
                <a:gd name="connsiteX8" fmla="*/ 322769 w 691626"/>
                <a:gd name="connsiteY8" fmla="*/ 334223 h 608432"/>
                <a:gd name="connsiteX9" fmla="*/ 336291 w 691626"/>
                <a:gd name="connsiteY9" fmla="*/ 320248 h 608432"/>
                <a:gd name="connsiteX10" fmla="*/ 352587 w 691626"/>
                <a:gd name="connsiteY10" fmla="*/ 584871 h 608432"/>
                <a:gd name="connsiteX11" fmla="*/ 378267 w 691626"/>
                <a:gd name="connsiteY11" fmla="*/ 608432 h 608432"/>
                <a:gd name="connsiteX12" fmla="*/ 665241 w 691626"/>
                <a:gd name="connsiteY12" fmla="*/ 608432 h 608432"/>
                <a:gd name="connsiteX13" fmla="*/ 690316 w 691626"/>
                <a:gd name="connsiteY13" fmla="*/ 581592 h 608432"/>
                <a:gd name="connsiteX14" fmla="*/ 658581 w 691626"/>
                <a:gd name="connsiteY14" fmla="*/ 71416 h 608432"/>
                <a:gd name="connsiteX15" fmla="*/ 432403 w 691626"/>
                <a:gd name="connsiteY15" fmla="*/ 11781 h 60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626" h="608432">
                  <a:moveTo>
                    <a:pt x="432554" y="11731"/>
                  </a:moveTo>
                  <a:cubicBezTo>
                    <a:pt x="409195" y="19046"/>
                    <a:pt x="393756" y="31710"/>
                    <a:pt x="378116" y="47855"/>
                  </a:cubicBezTo>
                  <a:cubicBezTo>
                    <a:pt x="362475" y="64050"/>
                    <a:pt x="220654" y="210665"/>
                    <a:pt x="220654" y="210665"/>
                  </a:cubicBezTo>
                  <a:lnTo>
                    <a:pt x="51385" y="274992"/>
                  </a:lnTo>
                  <a:cubicBezTo>
                    <a:pt x="10267" y="290582"/>
                    <a:pt x="-10419" y="336645"/>
                    <a:pt x="5221" y="377764"/>
                  </a:cubicBezTo>
                  <a:cubicBezTo>
                    <a:pt x="17330" y="409599"/>
                    <a:pt x="47602" y="429175"/>
                    <a:pt x="79689" y="429175"/>
                  </a:cubicBezTo>
                  <a:cubicBezTo>
                    <a:pt x="89074" y="429175"/>
                    <a:pt x="98659" y="427510"/>
                    <a:pt x="107943" y="423978"/>
                  </a:cubicBezTo>
                  <a:lnTo>
                    <a:pt x="293810" y="353345"/>
                  </a:lnTo>
                  <a:cubicBezTo>
                    <a:pt x="304758" y="349157"/>
                    <a:pt x="314647" y="342649"/>
                    <a:pt x="322769" y="334223"/>
                  </a:cubicBezTo>
                  <a:lnTo>
                    <a:pt x="336291" y="320248"/>
                  </a:lnTo>
                  <a:cubicBezTo>
                    <a:pt x="338107" y="414846"/>
                    <a:pt x="351426" y="576748"/>
                    <a:pt x="352587" y="584871"/>
                  </a:cubicBezTo>
                  <a:cubicBezTo>
                    <a:pt x="354554" y="598846"/>
                    <a:pt x="360861" y="608432"/>
                    <a:pt x="378267" y="608432"/>
                  </a:cubicBezTo>
                  <a:lnTo>
                    <a:pt x="665241" y="608432"/>
                  </a:lnTo>
                  <a:cubicBezTo>
                    <a:pt x="680377" y="608432"/>
                    <a:pt x="690215" y="596778"/>
                    <a:pt x="690316" y="581592"/>
                  </a:cubicBezTo>
                  <a:cubicBezTo>
                    <a:pt x="691728" y="408035"/>
                    <a:pt x="698489" y="165258"/>
                    <a:pt x="658581" y="71416"/>
                  </a:cubicBezTo>
                  <a:cubicBezTo>
                    <a:pt x="620843" y="-17330"/>
                    <a:pt x="485025" y="-4717"/>
                    <a:pt x="432403" y="11781"/>
                  </a:cubicBezTo>
                  <a:close/>
                </a:path>
              </a:pathLst>
            </a:custGeom>
            <a:solidFill>
              <a:srgbClr val="203A72"/>
            </a:solidFill>
            <a:ln w="5041" cap="flat">
              <a:noFill/>
              <a:prstDash val="solid"/>
              <a:miter/>
            </a:ln>
          </p:spPr>
          <p:txBody>
            <a:bodyPr rtlCol="0" anchor="ctr"/>
            <a:lstStyle/>
            <a:p>
              <a:endParaRPr lang="en-US"/>
            </a:p>
          </p:txBody>
        </p:sp>
        <p:sp>
          <p:nvSpPr>
            <p:cNvPr id="34" name="Freeform: Shape 28">
              <a:extLst>
                <a:ext uri="{FF2B5EF4-FFF2-40B4-BE49-F238E27FC236}">
                  <a16:creationId xmlns:a16="http://schemas.microsoft.com/office/drawing/2014/main" id="{53B6C878-F68D-122C-D510-2F67E95A8358}"/>
                </a:ext>
              </a:extLst>
            </p:cNvPr>
            <p:cNvSpPr/>
            <p:nvPr/>
          </p:nvSpPr>
          <p:spPr>
            <a:xfrm>
              <a:off x="6099105" y="2076752"/>
              <a:ext cx="348172" cy="348172"/>
            </a:xfrm>
            <a:custGeom>
              <a:avLst/>
              <a:gdLst>
                <a:gd name="connsiteX0" fmla="*/ 174112 w 348172"/>
                <a:gd name="connsiteY0" fmla="*/ 348173 h 348172"/>
                <a:gd name="connsiteX1" fmla="*/ 348173 w 348172"/>
                <a:gd name="connsiteY1" fmla="*/ 174061 h 348172"/>
                <a:gd name="connsiteX2" fmla="*/ 174112 w 348172"/>
                <a:gd name="connsiteY2" fmla="*/ 0 h 348172"/>
                <a:gd name="connsiteX3" fmla="*/ 0 w 348172"/>
                <a:gd name="connsiteY3" fmla="*/ 174061 h 348172"/>
                <a:gd name="connsiteX4" fmla="*/ 174112 w 348172"/>
                <a:gd name="connsiteY4" fmla="*/ 348173 h 348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172" h="348172">
                  <a:moveTo>
                    <a:pt x="174112" y="348173"/>
                  </a:moveTo>
                  <a:cubicBezTo>
                    <a:pt x="270274" y="348173"/>
                    <a:pt x="348173" y="270224"/>
                    <a:pt x="348173" y="174061"/>
                  </a:cubicBezTo>
                  <a:cubicBezTo>
                    <a:pt x="348173" y="77899"/>
                    <a:pt x="270223" y="0"/>
                    <a:pt x="174112" y="0"/>
                  </a:cubicBezTo>
                  <a:cubicBezTo>
                    <a:pt x="78000" y="0"/>
                    <a:pt x="0" y="77949"/>
                    <a:pt x="0" y="174061"/>
                  </a:cubicBezTo>
                  <a:cubicBezTo>
                    <a:pt x="0" y="270173"/>
                    <a:pt x="77949" y="348173"/>
                    <a:pt x="174112" y="348173"/>
                  </a:cubicBezTo>
                  <a:close/>
                </a:path>
              </a:pathLst>
            </a:custGeom>
            <a:solidFill>
              <a:srgbClr val="203A72"/>
            </a:solidFill>
            <a:ln w="5041" cap="flat">
              <a:noFill/>
              <a:prstDash val="solid"/>
              <a:miter/>
            </a:ln>
          </p:spPr>
          <p:txBody>
            <a:bodyPr rtlCol="0" anchor="ctr"/>
            <a:lstStyle/>
            <a:p>
              <a:endParaRPr lang="en-US"/>
            </a:p>
          </p:txBody>
        </p:sp>
        <p:sp>
          <p:nvSpPr>
            <p:cNvPr id="35" name="Freeform: Shape 29">
              <a:extLst>
                <a:ext uri="{FF2B5EF4-FFF2-40B4-BE49-F238E27FC236}">
                  <a16:creationId xmlns:a16="http://schemas.microsoft.com/office/drawing/2014/main" id="{DE912D84-1CA2-D73B-B1F7-06F08673ECEC}"/>
                </a:ext>
              </a:extLst>
            </p:cNvPr>
            <p:cNvSpPr/>
            <p:nvPr/>
          </p:nvSpPr>
          <p:spPr>
            <a:xfrm>
              <a:off x="5115383" y="2076752"/>
              <a:ext cx="348172" cy="348223"/>
            </a:xfrm>
            <a:custGeom>
              <a:avLst/>
              <a:gdLst>
                <a:gd name="connsiteX0" fmla="*/ 174061 w 348172"/>
                <a:gd name="connsiteY0" fmla="*/ 348173 h 348223"/>
                <a:gd name="connsiteX1" fmla="*/ 348173 w 348172"/>
                <a:gd name="connsiteY1" fmla="*/ 174061 h 348223"/>
                <a:gd name="connsiteX2" fmla="*/ 174061 w 348172"/>
                <a:gd name="connsiteY2" fmla="*/ 0 h 348223"/>
                <a:gd name="connsiteX3" fmla="*/ 0 w 348172"/>
                <a:gd name="connsiteY3" fmla="*/ 174112 h 348223"/>
                <a:gd name="connsiteX4" fmla="*/ 174061 w 348172"/>
                <a:gd name="connsiteY4" fmla="*/ 348223 h 348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172" h="348223">
                  <a:moveTo>
                    <a:pt x="174061" y="348173"/>
                  </a:moveTo>
                  <a:cubicBezTo>
                    <a:pt x="270224" y="348173"/>
                    <a:pt x="348173" y="270224"/>
                    <a:pt x="348173" y="174061"/>
                  </a:cubicBezTo>
                  <a:cubicBezTo>
                    <a:pt x="348173" y="77899"/>
                    <a:pt x="270224" y="0"/>
                    <a:pt x="174061" y="0"/>
                  </a:cubicBezTo>
                  <a:cubicBezTo>
                    <a:pt x="77899" y="0"/>
                    <a:pt x="0" y="78000"/>
                    <a:pt x="0" y="174112"/>
                  </a:cubicBezTo>
                  <a:cubicBezTo>
                    <a:pt x="0" y="270224"/>
                    <a:pt x="77949" y="348223"/>
                    <a:pt x="174061" y="348223"/>
                  </a:cubicBezTo>
                  <a:close/>
                </a:path>
              </a:pathLst>
            </a:custGeom>
            <a:solidFill>
              <a:srgbClr val="203A72"/>
            </a:solidFill>
            <a:ln w="5041" cap="flat">
              <a:noFill/>
              <a:prstDash val="solid"/>
              <a:miter/>
            </a:ln>
          </p:spPr>
          <p:txBody>
            <a:bodyPr rtlCol="0" anchor="ctr"/>
            <a:lstStyle/>
            <a:p>
              <a:endParaRPr lang="en-US"/>
            </a:p>
          </p:txBody>
        </p:sp>
        <p:sp>
          <p:nvSpPr>
            <p:cNvPr id="36" name="Freeform: Shape 30">
              <a:extLst>
                <a:ext uri="{FF2B5EF4-FFF2-40B4-BE49-F238E27FC236}">
                  <a16:creationId xmlns:a16="http://schemas.microsoft.com/office/drawing/2014/main" id="{23C7CAC1-CE05-BA26-5306-FEB9CE3BEA52}"/>
                </a:ext>
              </a:extLst>
            </p:cNvPr>
            <p:cNvSpPr/>
            <p:nvPr/>
          </p:nvSpPr>
          <p:spPr>
            <a:xfrm>
              <a:off x="5090711" y="2464951"/>
              <a:ext cx="746581" cy="609095"/>
            </a:xfrm>
            <a:custGeom>
              <a:avLst/>
              <a:gdLst>
                <a:gd name="connsiteX0" fmla="*/ 737919 w 746581"/>
                <a:gd name="connsiteY0" fmla="*/ 115468 h 609095"/>
                <a:gd name="connsiteX1" fmla="*/ 630758 w 746581"/>
                <a:gd name="connsiteY1" fmla="*/ 80706 h 609095"/>
                <a:gd name="connsiteX2" fmla="*/ 481822 w 746581"/>
                <a:gd name="connsiteY2" fmla="*/ 156688 h 609095"/>
                <a:gd name="connsiteX3" fmla="*/ 372794 w 746581"/>
                <a:gd name="connsiteY3" fmla="*/ 80151 h 609095"/>
                <a:gd name="connsiteX4" fmla="*/ 259175 w 746581"/>
                <a:gd name="connsiteY4" fmla="*/ 12394 h 609095"/>
                <a:gd name="connsiteX5" fmla="*/ 32997 w 746581"/>
                <a:gd name="connsiteY5" fmla="*/ 72029 h 609095"/>
                <a:gd name="connsiteX6" fmla="*/ 1312 w 746581"/>
                <a:gd name="connsiteY6" fmla="*/ 582255 h 609095"/>
                <a:gd name="connsiteX7" fmla="*/ 26387 w 746581"/>
                <a:gd name="connsiteY7" fmla="*/ 609095 h 609095"/>
                <a:gd name="connsiteX8" fmla="*/ 313361 w 746581"/>
                <a:gd name="connsiteY8" fmla="*/ 609095 h 609095"/>
                <a:gd name="connsiteX9" fmla="*/ 339041 w 746581"/>
                <a:gd name="connsiteY9" fmla="*/ 585534 h 609095"/>
                <a:gd name="connsiteX10" fmla="*/ 355539 w 746581"/>
                <a:gd name="connsiteY10" fmla="*/ 293717 h 609095"/>
                <a:gd name="connsiteX11" fmla="*/ 355741 w 746581"/>
                <a:gd name="connsiteY11" fmla="*/ 263748 h 609095"/>
                <a:gd name="connsiteX12" fmla="*/ 431420 w 746581"/>
                <a:gd name="connsiteY12" fmla="*/ 315008 h 609095"/>
                <a:gd name="connsiteX13" fmla="*/ 476070 w 746581"/>
                <a:gd name="connsiteY13" fmla="*/ 328731 h 609095"/>
                <a:gd name="connsiteX14" fmla="*/ 512295 w 746581"/>
                <a:gd name="connsiteY14" fmla="*/ 320053 h 609095"/>
                <a:gd name="connsiteX15" fmla="*/ 703107 w 746581"/>
                <a:gd name="connsiteY15" fmla="*/ 222680 h 609095"/>
                <a:gd name="connsiteX16" fmla="*/ 737868 w 746581"/>
                <a:gd name="connsiteY16" fmla="*/ 115519 h 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6581" h="609095">
                  <a:moveTo>
                    <a:pt x="737919" y="115468"/>
                  </a:moveTo>
                  <a:cubicBezTo>
                    <a:pt x="717940" y="76267"/>
                    <a:pt x="669959" y="60727"/>
                    <a:pt x="630758" y="80706"/>
                  </a:cubicBezTo>
                  <a:lnTo>
                    <a:pt x="481822" y="156688"/>
                  </a:lnTo>
                  <a:cubicBezTo>
                    <a:pt x="481822" y="156688"/>
                    <a:pt x="399383" y="99576"/>
                    <a:pt x="372794" y="80151"/>
                  </a:cubicBezTo>
                  <a:cubicBezTo>
                    <a:pt x="356044" y="67942"/>
                    <a:pt x="307004" y="28791"/>
                    <a:pt x="259175" y="12394"/>
                  </a:cubicBezTo>
                  <a:cubicBezTo>
                    <a:pt x="207007" y="-5466"/>
                    <a:pt x="70735" y="-16768"/>
                    <a:pt x="32997" y="72029"/>
                  </a:cubicBezTo>
                  <a:cubicBezTo>
                    <a:pt x="-6861" y="165870"/>
                    <a:pt x="-100" y="408648"/>
                    <a:pt x="1312" y="582255"/>
                  </a:cubicBezTo>
                  <a:cubicBezTo>
                    <a:pt x="1464" y="597441"/>
                    <a:pt x="11252" y="609095"/>
                    <a:pt x="26387" y="609095"/>
                  </a:cubicBezTo>
                  <a:lnTo>
                    <a:pt x="313361" y="609095"/>
                  </a:lnTo>
                  <a:cubicBezTo>
                    <a:pt x="330818" y="609095"/>
                    <a:pt x="337074" y="599509"/>
                    <a:pt x="339041" y="585534"/>
                  </a:cubicBezTo>
                  <a:cubicBezTo>
                    <a:pt x="340353" y="576553"/>
                    <a:pt x="356498" y="380091"/>
                    <a:pt x="355539" y="293717"/>
                  </a:cubicBezTo>
                  <a:cubicBezTo>
                    <a:pt x="355438" y="284535"/>
                    <a:pt x="355539" y="274343"/>
                    <a:pt x="355741" y="263748"/>
                  </a:cubicBezTo>
                  <a:lnTo>
                    <a:pt x="431420" y="315008"/>
                  </a:lnTo>
                  <a:cubicBezTo>
                    <a:pt x="444840" y="324089"/>
                    <a:pt x="460430" y="328731"/>
                    <a:pt x="476070" y="328731"/>
                  </a:cubicBezTo>
                  <a:cubicBezTo>
                    <a:pt x="488431" y="328731"/>
                    <a:pt x="500843" y="325855"/>
                    <a:pt x="512295" y="320053"/>
                  </a:cubicBezTo>
                  <a:lnTo>
                    <a:pt x="703107" y="222680"/>
                  </a:lnTo>
                  <a:cubicBezTo>
                    <a:pt x="742308" y="202701"/>
                    <a:pt x="757848" y="154720"/>
                    <a:pt x="737868" y="115519"/>
                  </a:cubicBezTo>
                  <a:close/>
                </a:path>
              </a:pathLst>
            </a:custGeom>
            <a:solidFill>
              <a:srgbClr val="203A72"/>
            </a:solidFill>
            <a:ln w="5041" cap="flat">
              <a:noFill/>
              <a:prstDash val="solid"/>
              <a:miter/>
            </a:ln>
          </p:spPr>
          <p:txBody>
            <a:bodyPr rtlCol="0" anchor="ctr"/>
            <a:lstStyle/>
            <a:p>
              <a:endParaRPr lang="en-US"/>
            </a:p>
          </p:txBody>
        </p:sp>
      </p:grpSp>
      <p:pic>
        <p:nvPicPr>
          <p:cNvPr id="3" name="Picture Placeholder 2" descr="Illustration of a neighborhood and families playing.">
            <a:extLst>
              <a:ext uri="{FF2B5EF4-FFF2-40B4-BE49-F238E27FC236}">
                <a16:creationId xmlns:a16="http://schemas.microsoft.com/office/drawing/2014/main" id="{6E24877E-6E86-9F26-7D78-DE5E4ACF1C6E}"/>
              </a:ext>
            </a:extLst>
          </p:cNvPr>
          <p:cNvPicPr>
            <a:picLocks noChangeAspect="1" noChangeArrowheads="1"/>
          </p:cNvPicPr>
          <p:nvPr/>
        </p:nvPicPr>
        <p:blipFill rotWithShape="1">
          <a:blip r:embed="rId3"/>
          <a:srcRect l="-2216" r="36312"/>
          <a:stretch>
            <a:fillRect/>
          </a:stretch>
        </p:blipFill>
        <p:spPr bwMode="auto">
          <a:xfrm>
            <a:off x="-285750" y="0"/>
            <a:ext cx="5112110" cy="6869113"/>
          </a:xfrm>
          <a:custGeom>
            <a:avLst/>
            <a:gdLst>
              <a:gd name="connsiteX0" fmla="*/ 0 w 5787342"/>
              <a:gd name="connsiteY0" fmla="*/ 0 h 6869113"/>
              <a:gd name="connsiteX1" fmla="*/ 5787342 w 5787342"/>
              <a:gd name="connsiteY1" fmla="*/ 0 h 6869113"/>
              <a:gd name="connsiteX2" fmla="*/ 5787342 w 5787342"/>
              <a:gd name="connsiteY2" fmla="*/ 11114 h 6869113"/>
              <a:gd name="connsiteX3" fmla="*/ 5744829 w 5787342"/>
              <a:gd name="connsiteY3" fmla="*/ 11114 h 6869113"/>
              <a:gd name="connsiteX4" fmla="*/ 5431359 w 5787342"/>
              <a:gd name="connsiteY4" fmla="*/ 11114 h 6869113"/>
              <a:gd name="connsiteX5" fmla="*/ 5431359 w 5787342"/>
              <a:gd name="connsiteY5" fmla="*/ 11114 h 6869113"/>
              <a:gd name="connsiteX6" fmla="*/ 5421110 w 5787342"/>
              <a:gd name="connsiteY6" fmla="*/ 11114 h 6869113"/>
              <a:gd name="connsiteX7" fmla="*/ 4564171 w 5787342"/>
              <a:gd name="connsiteY7" fmla="*/ 11114 h 6869113"/>
              <a:gd name="connsiteX8" fmla="*/ 5486960 w 5787342"/>
              <a:gd name="connsiteY8" fmla="*/ 2336595 h 6869113"/>
              <a:gd name="connsiteX9" fmla="*/ 5531253 w 5787342"/>
              <a:gd name="connsiteY9" fmla="*/ 2600122 h 6869113"/>
              <a:gd name="connsiteX10" fmla="*/ 5524838 w 5787342"/>
              <a:gd name="connsiteY10" fmla="*/ 2788011 h 6869113"/>
              <a:gd name="connsiteX11" fmla="*/ 5152445 w 5787342"/>
              <a:gd name="connsiteY11" fmla="*/ 4707455 h 6869113"/>
              <a:gd name="connsiteX12" fmla="*/ 4123241 w 5787342"/>
              <a:gd name="connsiteY12" fmla="*/ 6796416 h 6869113"/>
              <a:gd name="connsiteX13" fmla="*/ 4065571 w 5787342"/>
              <a:gd name="connsiteY13" fmla="*/ 6869113 h 6869113"/>
              <a:gd name="connsiteX14" fmla="*/ 0 w 5787342"/>
              <a:gd name="connsiteY14" fmla="*/ 6869113 h 686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7342" h="6869113">
                <a:moveTo>
                  <a:pt x="0" y="0"/>
                </a:moveTo>
                <a:lnTo>
                  <a:pt x="5787342" y="0"/>
                </a:lnTo>
                <a:lnTo>
                  <a:pt x="5787342" y="11114"/>
                </a:lnTo>
                <a:lnTo>
                  <a:pt x="5744829" y="11114"/>
                </a:lnTo>
                <a:cubicBezTo>
                  <a:pt x="5431359" y="11114"/>
                  <a:pt x="5431359" y="11114"/>
                  <a:pt x="5431359" y="11114"/>
                </a:cubicBezTo>
                <a:lnTo>
                  <a:pt x="5431359" y="11114"/>
                </a:lnTo>
                <a:lnTo>
                  <a:pt x="5421110" y="11114"/>
                </a:lnTo>
                <a:cubicBezTo>
                  <a:pt x="5207520" y="11114"/>
                  <a:pt x="4928546" y="11114"/>
                  <a:pt x="4564171" y="11114"/>
                </a:cubicBezTo>
                <a:cubicBezTo>
                  <a:pt x="4970222" y="490117"/>
                  <a:pt x="5298130" y="1316040"/>
                  <a:pt x="5486960" y="2336595"/>
                </a:cubicBezTo>
                <a:lnTo>
                  <a:pt x="5531253" y="2600122"/>
                </a:lnTo>
                <a:lnTo>
                  <a:pt x="5524838" y="2788011"/>
                </a:lnTo>
                <a:cubicBezTo>
                  <a:pt x="5494042" y="3365754"/>
                  <a:pt x="5371551" y="4026128"/>
                  <a:pt x="5152445" y="4707455"/>
                </a:cubicBezTo>
                <a:cubicBezTo>
                  <a:pt x="4885199" y="5541794"/>
                  <a:pt x="4517189" y="6267180"/>
                  <a:pt x="4123241" y="6796416"/>
                </a:cubicBezTo>
                <a:lnTo>
                  <a:pt x="4065571" y="6869113"/>
                </a:lnTo>
                <a:lnTo>
                  <a:pt x="0" y="6869113"/>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94140DBB-2BEE-8168-C800-D04EDFD89AA6}"/>
              </a:ext>
            </a:extLst>
          </p:cNvPr>
          <p:cNvSpPr/>
          <p:nvPr/>
        </p:nvSpPr>
        <p:spPr bwMode="auto">
          <a:xfrm>
            <a:off x="2828925" y="1853476"/>
            <a:ext cx="9363075" cy="686621"/>
          </a:xfrm>
          <a:prstGeom prst="rect">
            <a:avLst/>
          </a:prstGeom>
          <a:solidFill>
            <a:schemeClr val="accent3"/>
          </a:solidFill>
          <a:ln>
            <a:noFill/>
          </a:ln>
          <a:effectLst/>
        </p:spPr>
        <p:txBody>
          <a:bodyPr rtlCol="0" anchor="ctr"/>
          <a:lstStyle/>
          <a:p>
            <a:pPr marL="1828800" algn="l" eaLnBrk="1" fontAlgn="auto" hangingPunct="1">
              <a:spcBef>
                <a:spcPts val="0"/>
              </a:spcBef>
              <a:spcAft>
                <a:spcPts val="0"/>
              </a:spcAft>
            </a:pPr>
            <a:r>
              <a:rPr lang="en-US" sz="3200" b="1" dirty="0">
                <a:solidFill>
                  <a:schemeClr val="bg1"/>
                </a:solidFill>
                <a:latin typeface="+mn-lt"/>
              </a:rPr>
              <a:t>We want to hear from you!</a:t>
            </a:r>
          </a:p>
        </p:txBody>
      </p:sp>
      <p:sp>
        <p:nvSpPr>
          <p:cNvPr id="16" name="Title 10">
            <a:extLst>
              <a:ext uri="{FF2B5EF4-FFF2-40B4-BE49-F238E27FC236}">
                <a16:creationId xmlns:a16="http://schemas.microsoft.com/office/drawing/2014/main" id="{8C30AE8F-3DA1-C4EA-F33E-9EA4E31D67B4}"/>
              </a:ext>
            </a:extLst>
          </p:cNvPr>
          <p:cNvSpPr>
            <a:spLocks noGrp="1"/>
          </p:cNvSpPr>
          <p:nvPr>
            <p:ph type="title"/>
          </p:nvPr>
        </p:nvSpPr>
        <p:spPr>
          <a:xfrm>
            <a:off x="4974771" y="3048289"/>
            <a:ext cx="6640286" cy="1982390"/>
          </a:xfrm>
        </p:spPr>
        <p:txBody>
          <a:bodyPr/>
          <a:lstStyle/>
          <a:p>
            <a:pPr>
              <a:lnSpc>
                <a:spcPct val="100000"/>
              </a:lnSpc>
            </a:pPr>
            <a:r>
              <a:rPr lang="en-US" sz="6600"/>
              <a:t>Why Does Housing Matter to </a:t>
            </a:r>
            <a:r>
              <a:rPr lang="en-US" sz="6600" u="sng"/>
              <a:t>You</a:t>
            </a:r>
            <a:r>
              <a:rPr lang="en-US" sz="6600"/>
              <a:t>?</a:t>
            </a:r>
            <a:endParaRPr lang="en-US" altLang="en-US" sz="6600"/>
          </a:p>
        </p:txBody>
      </p:sp>
    </p:spTree>
    <p:extLst>
      <p:ext uri="{BB962C8B-B14F-4D97-AF65-F5344CB8AC3E}">
        <p14:creationId xmlns:p14="http://schemas.microsoft.com/office/powerpoint/2010/main" val="482087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A262745-47DC-2AEB-B018-58AF8BF10F61}"/>
              </a:ext>
              <a:ext uri="{C183D7F6-B498-43B3-948B-1728B52AA6E4}">
                <adec:decorative xmlns:adec="http://schemas.microsoft.com/office/drawing/2017/decorative" val="1"/>
              </a:ext>
            </a:extLst>
          </p:cNvPr>
          <p:cNvSpPr>
            <a:spLocks noGrp="1"/>
          </p:cNvSpPr>
          <p:nvPr>
            <p:ph type="pic" sz="quarter" idx="10"/>
          </p:nvPr>
        </p:nvSpPr>
        <p:spPr/>
        <p:txBody>
          <a:bodyPr/>
          <a:lstStyle/>
          <a:p>
            <a:endParaRPr lang="en-US"/>
          </a:p>
        </p:txBody>
      </p:sp>
      <p:pic>
        <p:nvPicPr>
          <p:cNvPr id="7" name="Picture Placeholder 6" descr="Aerial view of Parker, Colorado">
            <a:extLst>
              <a:ext uri="{FF2B5EF4-FFF2-40B4-BE49-F238E27FC236}">
                <a16:creationId xmlns:a16="http://schemas.microsoft.com/office/drawing/2014/main" id="{07CB4774-53D3-7A6F-DF94-26D1A6277469}"/>
              </a:ext>
              <a:ext uri="{C183D7F6-B498-43B3-948B-1728B52AA6E4}">
                <adec:decorative xmlns:adec="http://schemas.microsoft.com/office/drawing/2017/decorative" val="0"/>
              </a:ext>
            </a:extLst>
          </p:cNvPr>
          <p:cNvPicPr>
            <a:picLocks noGrp="1" noChangeAspect="1"/>
          </p:cNvPicPr>
          <p:nvPr>
            <p:ph type="pic" sz="quarter" idx="11"/>
          </p:nvPr>
        </p:nvPicPr>
        <p:blipFill>
          <a:blip r:embed="rId2"/>
          <a:srcRect l="165" r="165"/>
          <a:stretch/>
        </p:blipFill>
        <p:spPr>
          <a:xfrm>
            <a:off x="0" y="0"/>
            <a:ext cx="12171575" cy="6858000"/>
          </a:xfrm>
        </p:spPr>
      </p:pic>
      <p:sp>
        <p:nvSpPr>
          <p:cNvPr id="2" name="Slide Number Placeholder 4" descr="Aerial view of Parker, Colorado">
            <a:extLst>
              <a:ext uri="{FF2B5EF4-FFF2-40B4-BE49-F238E27FC236}">
                <a16:creationId xmlns:a16="http://schemas.microsoft.com/office/drawing/2014/main" id="{BE888F05-8E2F-331C-CB51-B0C08762DE36}"/>
              </a:ext>
            </a:extLst>
          </p:cNvPr>
          <p:cNvSpPr txBox="1">
            <a:spLocks/>
          </p:cNvSpPr>
          <p:nvPr/>
        </p:nvSpPr>
        <p:spPr>
          <a:xfrm>
            <a:off x="11442700" y="6356350"/>
            <a:ext cx="646113" cy="365125"/>
          </a:xfrm>
          <a:prstGeom prst="rect">
            <a:avLst/>
          </a:prstGeom>
        </p:spPr>
        <p:txBody>
          <a:bodyPr anchor="b">
            <a:normAutofit lnSpcReduction="10000"/>
          </a:bodyPr>
          <a:lstStyle>
            <a:defPPr>
              <a:defRPr lang="en-US"/>
            </a:defPPr>
            <a:lvl1pPr algn="l" rtl="0" eaLnBrk="0" fontAlgn="base" hangingPunct="0">
              <a:spcBef>
                <a:spcPct val="0"/>
              </a:spcBef>
              <a:spcAft>
                <a:spcPct val="0"/>
              </a:spcAft>
              <a:defRPr kern="1200">
                <a:solidFill>
                  <a:schemeClr val="tx1"/>
                </a:solidFill>
                <a:latin typeface="Open Sans Light" panose="020B06060305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Light"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Light"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Light"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Light" panose="020B0606030504020204" pitchFamily="34" charset="0"/>
                <a:ea typeface="+mn-ea"/>
                <a:cs typeface="+mn-cs"/>
              </a:defRPr>
            </a:lvl5pPr>
            <a:lvl6pPr marL="2286000" algn="l" defTabSz="914400" rtl="0" eaLnBrk="1" latinLnBrk="0" hangingPunct="1">
              <a:defRPr kern="1200">
                <a:solidFill>
                  <a:schemeClr val="tx1"/>
                </a:solidFill>
                <a:latin typeface="Open Sans Light" panose="020B0606030504020204" pitchFamily="34" charset="0"/>
                <a:ea typeface="+mn-ea"/>
                <a:cs typeface="+mn-cs"/>
              </a:defRPr>
            </a:lvl6pPr>
            <a:lvl7pPr marL="2743200" algn="l" defTabSz="914400" rtl="0" eaLnBrk="1" latinLnBrk="0" hangingPunct="1">
              <a:defRPr kern="1200">
                <a:solidFill>
                  <a:schemeClr val="tx1"/>
                </a:solidFill>
                <a:latin typeface="Open Sans Light" panose="020B0606030504020204" pitchFamily="34" charset="0"/>
                <a:ea typeface="+mn-ea"/>
                <a:cs typeface="+mn-cs"/>
              </a:defRPr>
            </a:lvl7pPr>
            <a:lvl8pPr marL="3200400" algn="l" defTabSz="914400" rtl="0" eaLnBrk="1" latinLnBrk="0" hangingPunct="1">
              <a:defRPr kern="1200">
                <a:solidFill>
                  <a:schemeClr val="tx1"/>
                </a:solidFill>
                <a:latin typeface="Open Sans Light" panose="020B0606030504020204" pitchFamily="34" charset="0"/>
                <a:ea typeface="+mn-ea"/>
                <a:cs typeface="+mn-cs"/>
              </a:defRPr>
            </a:lvl8pPr>
            <a:lvl9pPr marL="3657600" algn="l" defTabSz="914400" rtl="0" eaLnBrk="1" latinLnBrk="0" hangingPunct="1">
              <a:defRPr kern="1200">
                <a:solidFill>
                  <a:schemeClr val="tx1"/>
                </a:solidFill>
                <a:latin typeface="Open Sans Light" panose="020B0606030504020204" pitchFamily="34" charset="0"/>
                <a:ea typeface="+mn-ea"/>
                <a:cs typeface="+mn-cs"/>
              </a:defRPr>
            </a:lvl9pPr>
          </a:lstStyle>
          <a:p>
            <a:endParaRPr lang="en-US" altLang="en-US"/>
          </a:p>
        </p:txBody>
      </p:sp>
      <p:sp>
        <p:nvSpPr>
          <p:cNvPr id="14" name="Title 13">
            <a:extLst>
              <a:ext uri="{FF2B5EF4-FFF2-40B4-BE49-F238E27FC236}">
                <a16:creationId xmlns:a16="http://schemas.microsoft.com/office/drawing/2014/main" id="{38BFCB08-1E46-13C5-C24F-D7239EEE943B}"/>
              </a:ext>
            </a:extLst>
          </p:cNvPr>
          <p:cNvSpPr>
            <a:spLocks noGrp="1"/>
          </p:cNvSpPr>
          <p:nvPr>
            <p:ph type="title"/>
          </p:nvPr>
        </p:nvSpPr>
        <p:spPr>
          <a:xfrm>
            <a:off x="4701152" y="4906962"/>
            <a:ext cx="6212910" cy="1192212"/>
          </a:xfrm>
        </p:spPr>
        <p:txBody>
          <a:bodyPr/>
          <a:lstStyle/>
          <a:p>
            <a:r>
              <a:rPr lang="en-US" altLang="en-US" noProof="0"/>
              <a:t>Housing in Our Region</a:t>
            </a:r>
            <a:endParaRPr lang="en-US"/>
          </a:p>
        </p:txBody>
      </p:sp>
    </p:spTree>
    <p:extLst>
      <p:ext uri="{BB962C8B-B14F-4D97-AF65-F5344CB8AC3E}">
        <p14:creationId xmlns:p14="http://schemas.microsoft.com/office/powerpoint/2010/main" val="1717243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2897B-BE1E-DFF8-96DE-A983E4A647C4}"/>
            </a:ext>
          </a:extLst>
        </p:cNvPr>
        <p:cNvGrpSpPr/>
        <p:nvPr/>
      </p:nvGrpSpPr>
      <p:grpSpPr>
        <a:xfrm>
          <a:off x="0" y="0"/>
          <a:ext cx="0" cy="0"/>
          <a:chOff x="0" y="0"/>
          <a:chExt cx="0" cy="0"/>
        </a:xfrm>
      </p:grpSpPr>
      <p:pic>
        <p:nvPicPr>
          <p:cNvPr id="3" name="Picture Placeholder 18" descr="A construction worker wearing a hard hat and high-visibility long-sleeved shirt holds onto a ladder and uses a nail gun to affix plywood to the upper story of a home's exterior. The Rocky Mountains are in the background.">
            <a:extLst>
              <a:ext uri="{FF2B5EF4-FFF2-40B4-BE49-F238E27FC236}">
                <a16:creationId xmlns:a16="http://schemas.microsoft.com/office/drawing/2014/main" id="{D270896C-389B-67B5-D14B-785F95D8F1D1}"/>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t="122" b="122"/>
          <a:stretch/>
        </p:blipFill>
        <p:spPr>
          <a:xfrm>
            <a:off x="6386513" y="0"/>
            <a:ext cx="5805487" cy="6869113"/>
          </a:xfrm>
        </p:spPr>
      </p:pic>
      <p:sp>
        <p:nvSpPr>
          <p:cNvPr id="5" name="Content Placeholder 6">
            <a:extLst>
              <a:ext uri="{FF2B5EF4-FFF2-40B4-BE49-F238E27FC236}">
                <a16:creationId xmlns:a16="http://schemas.microsoft.com/office/drawing/2014/main" id="{49896025-EA4A-551B-07C8-BA1F35488835}"/>
              </a:ext>
            </a:extLst>
          </p:cNvPr>
          <p:cNvSpPr>
            <a:spLocks noGrp="1"/>
          </p:cNvSpPr>
          <p:nvPr>
            <p:ph idx="1"/>
          </p:nvPr>
        </p:nvSpPr>
        <p:spPr>
          <a:xfrm>
            <a:off x="342819" y="2178818"/>
            <a:ext cx="5602141" cy="4351338"/>
          </a:xfrm>
        </p:spPr>
        <p:txBody>
          <a:bodyPr/>
          <a:lstStyle/>
          <a:p>
            <a:pPr>
              <a:lnSpc>
                <a:spcPct val="120000"/>
              </a:lnSpc>
            </a:pPr>
            <a:r>
              <a:rPr lang="en-US" sz="2000"/>
              <a:t>Despite periodic building booms, our region has not created enough homes to keep pace with population and job growth.</a:t>
            </a:r>
          </a:p>
          <a:p>
            <a:pPr>
              <a:lnSpc>
                <a:spcPct val="120000"/>
              </a:lnSpc>
            </a:pPr>
            <a:r>
              <a:rPr lang="en-US" sz="2000"/>
              <a:t>We are not building enough of the right kinds of homes, in the right locations.</a:t>
            </a:r>
          </a:p>
          <a:p>
            <a:pPr>
              <a:lnSpc>
                <a:spcPct val="120000"/>
              </a:lnSpc>
            </a:pPr>
            <a:r>
              <a:rPr lang="en-US" sz="2000">
                <a:latin typeface="Arial"/>
                <a:cs typeface="Arial"/>
              </a:rPr>
              <a:t>The shortage of housing is contributing to higher home prices and rents and making housing unaffordable for many, especially lower income households.</a:t>
            </a:r>
            <a:endParaRPr lang="en-US" sz="2000"/>
          </a:p>
        </p:txBody>
      </p:sp>
      <p:sp>
        <p:nvSpPr>
          <p:cNvPr id="14" name="Title 10">
            <a:extLst>
              <a:ext uri="{FF2B5EF4-FFF2-40B4-BE49-F238E27FC236}">
                <a16:creationId xmlns:a16="http://schemas.microsoft.com/office/drawing/2014/main" id="{174A5DA1-460F-6DB1-CA8A-EB35DDC00523}"/>
              </a:ext>
            </a:extLst>
          </p:cNvPr>
          <p:cNvSpPr>
            <a:spLocks noGrp="1"/>
          </p:cNvSpPr>
          <p:nvPr>
            <p:ph type="title"/>
          </p:nvPr>
        </p:nvSpPr>
        <p:spPr>
          <a:xfrm>
            <a:off x="475643" y="120642"/>
            <a:ext cx="6415013" cy="1479558"/>
          </a:xfrm>
        </p:spPr>
        <p:txBody>
          <a:bodyPr/>
          <a:lstStyle/>
          <a:p>
            <a:pPr>
              <a:lnSpc>
                <a:spcPct val="100000"/>
              </a:lnSpc>
            </a:pPr>
            <a:br>
              <a:rPr lang="en-US" dirty="0"/>
            </a:br>
            <a:r>
              <a:rPr lang="en-US" sz="3200" dirty="0"/>
              <a:t>We've been building a lot of new housing, but not enough to meet our growing needs.</a:t>
            </a:r>
            <a:endParaRPr lang="en-US" altLang="en-US" sz="3200" dirty="0"/>
          </a:p>
        </p:txBody>
      </p:sp>
    </p:spTree>
    <p:extLst>
      <p:ext uri="{BB962C8B-B14F-4D97-AF65-F5344CB8AC3E}">
        <p14:creationId xmlns:p14="http://schemas.microsoft.com/office/powerpoint/2010/main" val="2425727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FBF89-197F-FC10-1FE0-6EA96E449D7F}"/>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487BCA19-CED8-320C-7D86-FFEECE359945}"/>
              </a:ext>
              <a:ext uri="{C183D7F6-B498-43B3-948B-1728B52AA6E4}">
                <adec:decorative xmlns:adec="http://schemas.microsoft.com/office/drawing/2017/decorative" val="1"/>
              </a:ext>
            </a:extLst>
          </p:cNvPr>
          <p:cNvSpPr/>
          <p:nvPr/>
        </p:nvSpPr>
        <p:spPr bwMode="auto">
          <a:xfrm>
            <a:off x="2432050" y="4479925"/>
            <a:ext cx="1192213" cy="620713"/>
          </a:xfrm>
          <a:prstGeom prst="ellipse">
            <a:avLst/>
          </a:prstGeom>
          <a:noFill/>
          <a:ln w="57150">
            <a:solidFill>
              <a:schemeClr val="accent6"/>
            </a:solidFill>
            <a:prstDash val="sysDot"/>
          </a:ln>
          <a:effectLst>
            <a:outerShdw blurRad="50800" dist="38100" dir="16200000" rotWithShape="0">
              <a:prstClr val="black">
                <a:alpha val="25000"/>
              </a:prstClr>
            </a:outerShdw>
          </a:effectLst>
        </p:spPr>
        <p:txBody>
          <a:bodyPr rtlCol="0" anchor="ctr"/>
          <a:lstStyle/>
          <a:p>
            <a:pPr algn="l" eaLnBrk="1" fontAlgn="auto" hangingPunct="1">
              <a:spcBef>
                <a:spcPts val="0"/>
              </a:spcBef>
              <a:spcAft>
                <a:spcPts val="0"/>
              </a:spcAft>
            </a:pPr>
            <a:endParaRPr lang="en-US">
              <a:latin typeface="+mn-lt"/>
            </a:endParaRPr>
          </a:p>
        </p:txBody>
      </p:sp>
      <p:sp>
        <p:nvSpPr>
          <p:cNvPr id="4" name="Oval 3">
            <a:extLst>
              <a:ext uri="{FF2B5EF4-FFF2-40B4-BE49-F238E27FC236}">
                <a16:creationId xmlns:a16="http://schemas.microsoft.com/office/drawing/2014/main" id="{71F702AD-E77B-90FB-DD6F-8AA484E52660}"/>
              </a:ext>
              <a:ext uri="{C183D7F6-B498-43B3-948B-1728B52AA6E4}">
                <adec:decorative xmlns:adec="http://schemas.microsoft.com/office/drawing/2017/decorative" val="1"/>
              </a:ext>
            </a:extLst>
          </p:cNvPr>
          <p:cNvSpPr/>
          <p:nvPr/>
        </p:nvSpPr>
        <p:spPr bwMode="auto">
          <a:xfrm>
            <a:off x="3630611" y="3956050"/>
            <a:ext cx="1192213" cy="454026"/>
          </a:xfrm>
          <a:prstGeom prst="ellipse">
            <a:avLst/>
          </a:prstGeom>
          <a:noFill/>
          <a:ln w="57150">
            <a:solidFill>
              <a:schemeClr val="accent6"/>
            </a:solidFill>
            <a:prstDash val="sysDot"/>
          </a:ln>
          <a:effectLst>
            <a:outerShdw blurRad="50800" dist="38100" dir="16200000" rotWithShape="0">
              <a:prstClr val="black">
                <a:alpha val="25000"/>
              </a:prstClr>
            </a:outerShdw>
          </a:effectLst>
        </p:spPr>
        <p:txBody>
          <a:bodyPr rtlCol="0" anchor="ctr"/>
          <a:lstStyle/>
          <a:p>
            <a:pPr algn="l" eaLnBrk="1" fontAlgn="auto" hangingPunct="1">
              <a:spcBef>
                <a:spcPts val="0"/>
              </a:spcBef>
              <a:spcAft>
                <a:spcPts val="0"/>
              </a:spcAft>
            </a:pPr>
            <a:endParaRPr lang="en-US">
              <a:latin typeface="+mn-lt"/>
            </a:endParaRPr>
          </a:p>
        </p:txBody>
      </p:sp>
      <p:graphicFrame>
        <p:nvGraphicFramePr>
          <p:cNvPr id="15" name="Chart 14" descr="Stacked bar chart comparing the number of homes needed by 2033 to the number of homes available today, broken down by affordability level. The chart shows the largest gap in housing supply is for low-income households, with significantly fewer homes available today than needed by 2033.">
            <a:extLst>
              <a:ext uri="{FF2B5EF4-FFF2-40B4-BE49-F238E27FC236}">
                <a16:creationId xmlns:a16="http://schemas.microsoft.com/office/drawing/2014/main" id="{B6182112-5E59-988E-24DD-14B15229A52B}"/>
              </a:ext>
            </a:extLst>
          </p:cNvPr>
          <p:cNvGraphicFramePr/>
          <p:nvPr>
            <p:extLst>
              <p:ext uri="{D42A27DB-BD31-4B8C-83A1-F6EECF244321}">
                <p14:modId xmlns:p14="http://schemas.microsoft.com/office/powerpoint/2010/main" val="284706643"/>
              </p:ext>
            </p:extLst>
          </p:nvPr>
        </p:nvGraphicFramePr>
        <p:xfrm>
          <a:off x="661581" y="1065006"/>
          <a:ext cx="10868838" cy="563159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1AD8D7F-5307-7088-F7B1-551B00099623}"/>
              </a:ext>
            </a:extLst>
          </p:cNvPr>
          <p:cNvSpPr>
            <a:spLocks noGrp="1"/>
          </p:cNvSpPr>
          <p:nvPr>
            <p:ph type="title"/>
          </p:nvPr>
        </p:nvSpPr>
        <p:spPr>
          <a:xfrm>
            <a:off x="425371" y="268972"/>
            <a:ext cx="11541783" cy="903610"/>
          </a:xfrm>
        </p:spPr>
        <p:txBody>
          <a:bodyPr wrap="square" anchor="ctr">
            <a:normAutofit fontScale="90000"/>
          </a:bodyPr>
          <a:lstStyle/>
          <a:p>
            <a:pPr>
              <a:lnSpc>
                <a:spcPct val="120000"/>
              </a:lnSpc>
            </a:pPr>
            <a:r>
              <a:rPr lang="en-US">
                <a:latin typeface="Arial Narrow"/>
              </a:rPr>
              <a:t>Our biggest gap is in homes for low-income households.</a:t>
            </a:r>
            <a:endParaRPr lang="en-US"/>
          </a:p>
        </p:txBody>
      </p:sp>
    </p:spTree>
    <p:extLst>
      <p:ext uri="{BB962C8B-B14F-4D97-AF65-F5344CB8AC3E}">
        <p14:creationId xmlns:p14="http://schemas.microsoft.com/office/powerpoint/2010/main" val="124699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D23A6-B694-1C46-2C41-484E66602BB2}"/>
            </a:ext>
          </a:extLst>
        </p:cNvPr>
        <p:cNvGrpSpPr/>
        <p:nvPr/>
      </p:nvGrpSpPr>
      <p:grpSpPr>
        <a:xfrm>
          <a:off x="0" y="0"/>
          <a:ext cx="0" cy="0"/>
          <a:chOff x="0" y="0"/>
          <a:chExt cx="0" cy="0"/>
        </a:xfrm>
      </p:grpSpPr>
      <p:pic>
        <p:nvPicPr>
          <p:cNvPr id="3" name="Picture Placeholder 18" descr="Traffic in Aurora, Colorado">
            <a:extLst>
              <a:ext uri="{FF2B5EF4-FFF2-40B4-BE49-F238E27FC236}">
                <a16:creationId xmlns:a16="http://schemas.microsoft.com/office/drawing/2014/main" id="{48E0E7D3-4177-6D39-3511-6136D5582C21}"/>
              </a:ext>
            </a:extLst>
          </p:cNvPr>
          <p:cNvPicPr>
            <a:picLocks noGrp="1" noChangeAspect="1"/>
          </p:cNvPicPr>
          <p:nvPr>
            <p:ph type="pic" sz="quarter" idx="13"/>
          </p:nvPr>
        </p:nvPicPr>
        <p:blipFill>
          <a:blip r:embed="rId3"/>
          <a:srcRect l="26274" r="26274"/>
          <a:stretch/>
        </p:blipFill>
        <p:spPr>
          <a:xfrm>
            <a:off x="6386513" y="0"/>
            <a:ext cx="5805487" cy="6869113"/>
          </a:xfrm>
        </p:spPr>
      </p:pic>
      <p:sp>
        <p:nvSpPr>
          <p:cNvPr id="5" name="Content Placeholder 6">
            <a:extLst>
              <a:ext uri="{FF2B5EF4-FFF2-40B4-BE49-F238E27FC236}">
                <a16:creationId xmlns:a16="http://schemas.microsoft.com/office/drawing/2014/main" id="{1949D837-8D93-AD08-9F9E-24DE24DDB022}"/>
              </a:ext>
            </a:extLst>
          </p:cNvPr>
          <p:cNvSpPr>
            <a:spLocks noGrp="1"/>
          </p:cNvSpPr>
          <p:nvPr>
            <p:ph idx="1"/>
          </p:nvPr>
        </p:nvSpPr>
        <p:spPr>
          <a:xfrm>
            <a:off x="475643" y="1520818"/>
            <a:ext cx="5602141" cy="4332818"/>
          </a:xfrm>
        </p:spPr>
        <p:txBody>
          <a:bodyPr/>
          <a:lstStyle/>
          <a:p>
            <a:pPr>
              <a:lnSpc>
                <a:spcPct val="120000"/>
              </a:lnSpc>
            </a:pPr>
            <a:r>
              <a:rPr lang="en-US" sz="2000" dirty="0">
                <a:latin typeface="Arial"/>
                <a:cs typeface="Arial"/>
              </a:rPr>
              <a:t>The increase in home costs have outpaced growth in household incomes. </a:t>
            </a:r>
          </a:p>
          <a:p>
            <a:pPr>
              <a:lnSpc>
                <a:spcPct val="120000"/>
              </a:lnSpc>
            </a:pPr>
            <a:r>
              <a:rPr lang="en-US" sz="2000" dirty="0">
                <a:latin typeface="Arial"/>
                <a:cs typeface="Arial"/>
              </a:rPr>
              <a:t>More than half of renters in our region pay over 30 percent of their income on housing.</a:t>
            </a:r>
          </a:p>
          <a:p>
            <a:pPr>
              <a:lnSpc>
                <a:spcPct val="120000"/>
              </a:lnSpc>
            </a:pPr>
            <a:r>
              <a:rPr lang="en-US" sz="2000" dirty="0">
                <a:latin typeface="Arial"/>
                <a:cs typeface="Arial"/>
              </a:rPr>
              <a:t>Many people have to live far away from work or school to find homes they can afford.</a:t>
            </a:r>
          </a:p>
          <a:p>
            <a:pPr marL="0" indent="0">
              <a:lnSpc>
                <a:spcPct val="120000"/>
              </a:lnSpc>
              <a:spcBef>
                <a:spcPts val="3400"/>
              </a:spcBef>
              <a:buNone/>
            </a:pPr>
            <a:r>
              <a:rPr lang="en-US" sz="2000" b="1" dirty="0">
                <a:latin typeface="Arial"/>
                <a:cs typeface="Arial"/>
              </a:rPr>
              <a:t>Between 2010 and 2020, our region’s median household income increased by 66 percent while the median home price doubled.</a:t>
            </a:r>
            <a:endParaRPr lang="en-US" sz="2000" b="1">
              <a:latin typeface="Arial"/>
            </a:endParaRPr>
          </a:p>
          <a:p>
            <a:pPr>
              <a:lnSpc>
                <a:spcPct val="120000"/>
              </a:lnSpc>
            </a:pPr>
            <a:endParaRPr lang="en-US" sz="2000" dirty="0"/>
          </a:p>
        </p:txBody>
      </p:sp>
      <p:sp>
        <p:nvSpPr>
          <p:cNvPr id="14" name="Title 10">
            <a:extLst>
              <a:ext uri="{FF2B5EF4-FFF2-40B4-BE49-F238E27FC236}">
                <a16:creationId xmlns:a16="http://schemas.microsoft.com/office/drawing/2014/main" id="{D6939BBE-8FCB-1B57-8A06-5883BB75BEA1}"/>
              </a:ext>
            </a:extLst>
          </p:cNvPr>
          <p:cNvSpPr>
            <a:spLocks noGrp="1"/>
          </p:cNvSpPr>
          <p:nvPr>
            <p:ph type="title"/>
          </p:nvPr>
        </p:nvSpPr>
        <p:spPr>
          <a:xfrm>
            <a:off x="475643" y="120642"/>
            <a:ext cx="6415013" cy="1208096"/>
          </a:xfrm>
        </p:spPr>
        <p:txBody>
          <a:bodyPr/>
          <a:lstStyle/>
          <a:p>
            <a:pPr>
              <a:lnSpc>
                <a:spcPct val="100000"/>
              </a:lnSpc>
            </a:pPr>
            <a:r>
              <a:rPr lang="en-US" sz="3200" dirty="0">
                <a:latin typeface="Arial Narrow"/>
              </a:rPr>
              <a:t>Many people are being priced out.</a:t>
            </a:r>
            <a:endParaRPr lang="en-US" altLang="en-US" sz="3200" dirty="0"/>
          </a:p>
        </p:txBody>
      </p:sp>
    </p:spTree>
    <p:extLst>
      <p:ext uri="{BB962C8B-B14F-4D97-AF65-F5344CB8AC3E}">
        <p14:creationId xmlns:p14="http://schemas.microsoft.com/office/powerpoint/2010/main" val="1724619996"/>
      </p:ext>
    </p:extLst>
  </p:cSld>
  <p:clrMapOvr>
    <a:masterClrMapping/>
  </p:clrMapOvr>
</p:sld>
</file>

<file path=ppt/theme/theme1.xml><?xml version="1.0" encoding="utf-8"?>
<a:theme xmlns:a="http://schemas.openxmlformats.org/drawingml/2006/main" name="Office Theme">
  <a:themeElements>
    <a:clrScheme name="2025 DRCOG Colors">
      <a:dk1>
        <a:srgbClr val="04244D"/>
      </a:dk1>
      <a:lt1>
        <a:sysClr val="window" lastClr="FFFFFF"/>
      </a:lt1>
      <a:dk2>
        <a:srgbClr val="0091C5"/>
      </a:dk2>
      <a:lt2>
        <a:srgbClr val="F2F2F2"/>
      </a:lt2>
      <a:accent1>
        <a:srgbClr val="494E54"/>
      </a:accent1>
      <a:accent2>
        <a:srgbClr val="87901A"/>
      </a:accent2>
      <a:accent3>
        <a:srgbClr val="E27100"/>
      </a:accent3>
      <a:accent4>
        <a:srgbClr val="7030A0"/>
      </a:accent4>
      <a:accent5>
        <a:srgbClr val="07A19D"/>
      </a:accent5>
      <a:accent6>
        <a:srgbClr val="CC3300"/>
      </a:accent6>
      <a:hlink>
        <a:srgbClr val="0091C5"/>
      </a:hlink>
      <a:folHlink>
        <a:srgbClr val="0091C5"/>
      </a:folHlink>
    </a:clrScheme>
    <a:fontScheme name="2023 DRCOG Tempal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2F2F2"/>
        </a:solidFill>
        <a:ln>
          <a:noFill/>
        </a:ln>
        <a:effectLst>
          <a:outerShdw blurRad="50800" dist="38100" dir="16200000" rotWithShape="0">
            <a:prstClr val="black">
              <a:alpha val="25000"/>
            </a:prstClr>
          </a:outerShdw>
        </a:effectLst>
      </a:spPr>
      <a:bodyPr/>
      <a:lstStyle>
        <a:defPPr algn="l" eaLnBrk="1" fontAlgn="auto" hangingPunct="1">
          <a:spcBef>
            <a:spcPts val="0"/>
          </a:spcBef>
          <a:spcAft>
            <a:spcPts val="0"/>
          </a:spcAft>
          <a:defRPr dirty="0">
            <a:latin typeface="+mn-lt"/>
          </a:defRPr>
        </a:defPPr>
      </a:lstStyle>
    </a:spDef>
    <a:txDef>
      <a:spPr>
        <a:noFill/>
      </a:spPr>
      <a:bodyPr wrap="square" rtlCol="0">
        <a:spAutoFit/>
      </a:bodyPr>
      <a:lstStyle>
        <a:defPPr algn="l">
          <a:defRPr sz="28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B65697E-F8B0-4C04-96E4-91C243D08EFE}">
  <we:reference id="wa200000729" version="3.19.222.0" store="en-US" storeType="OMEX"/>
  <we:alternateReferences>
    <we:reference id="WA200000729" version="3.19.222.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D19BAC4A4B6D4FA4AFFF3B1C4C95F6" ma:contentTypeVersion="11" ma:contentTypeDescription="Create a new document." ma:contentTypeScope="" ma:versionID="91d5393bd9ee7730dd18b11e8897537b">
  <xsd:schema xmlns:xsd="http://www.w3.org/2001/XMLSchema" xmlns:xs="http://www.w3.org/2001/XMLSchema" xmlns:p="http://schemas.microsoft.com/office/2006/metadata/properties" xmlns:ns2="feea15f8-2fc8-4a9b-9741-8436f33a603c" xmlns:ns3="868de2d6-7e09-4510-8803-a61fbe84e07b" targetNamespace="http://schemas.microsoft.com/office/2006/metadata/properties" ma:root="true" ma:fieldsID="e582efcec95538a8a83a5faa1195a453" ns2:_="" ns3:_="">
    <xsd:import namespace="feea15f8-2fc8-4a9b-9741-8436f33a603c"/>
    <xsd:import namespace="868de2d6-7e09-4510-8803-a61fbe84e07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ea15f8-2fc8-4a9b-9741-8436f33a60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b032ec4-622c-47ca-918b-cdc72336b48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8de2d6-7e09-4510-8803-a61fbe84e07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4800d59-2392-4171-b0d0-4de1243011e6}" ma:internalName="TaxCatchAll" ma:showField="CatchAllData" ma:web="868de2d6-7e09-4510-8803-a61fbe84e0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eea15f8-2fc8-4a9b-9741-8436f33a603c">
      <Terms xmlns="http://schemas.microsoft.com/office/infopath/2007/PartnerControls"/>
    </lcf76f155ced4ddcb4097134ff3c332f>
    <TaxCatchAll xmlns="868de2d6-7e09-4510-8803-a61fbe84e07b" xsi:nil="true"/>
  </documentManagement>
</p:properties>
</file>

<file path=customXml/itemProps1.xml><?xml version="1.0" encoding="utf-8"?>
<ds:datastoreItem xmlns:ds="http://schemas.openxmlformats.org/officeDocument/2006/customXml" ds:itemID="{1958910E-A16F-46B9-B5E5-3A8B3EB6C9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ea15f8-2fc8-4a9b-9741-8436f33a603c"/>
    <ds:schemaRef ds:uri="868de2d6-7e09-4510-8803-a61fbe84e0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4E17FA-03C4-4F33-90C2-6F55FFAA9EEB}">
  <ds:schemaRefs>
    <ds:schemaRef ds:uri="http://schemas.microsoft.com/sharepoint/v3/contenttype/forms"/>
  </ds:schemaRefs>
</ds:datastoreItem>
</file>

<file path=customXml/itemProps3.xml><?xml version="1.0" encoding="utf-8"?>
<ds:datastoreItem xmlns:ds="http://schemas.openxmlformats.org/officeDocument/2006/customXml" ds:itemID="{8579C01E-CC43-4D6A-8A53-FCA273B6A95E}">
  <ds:schemaRefs>
    <ds:schemaRef ds:uri="426905ed-eb60-4dee-bae3-1eb4ee598505"/>
    <ds:schemaRef ds:uri="ad21bb09-966f-49be-b6d2-26b37d5bf051"/>
    <ds:schemaRef ds:uri="http://schemas.microsoft.com/office/2006/metadata/properties"/>
    <ds:schemaRef ds:uri="http://schemas.microsoft.com/office/infopath/2007/PartnerControls"/>
    <ds:schemaRef ds:uri="feea15f8-2fc8-4a9b-9741-8436f33a603c"/>
    <ds:schemaRef ds:uri="868de2d6-7e09-4510-8803-a61fbe84e07b"/>
  </ds:schemaRefs>
</ds:datastoreItem>
</file>

<file path=docProps/app.xml><?xml version="1.0" encoding="utf-8"?>
<Properties xmlns="http://schemas.openxmlformats.org/officeDocument/2006/extended-properties" xmlns:vt="http://schemas.openxmlformats.org/officeDocument/2006/docPropsVTypes">
  <Template/>
  <TotalTime>1</TotalTime>
  <Words>1550</Words>
  <Application>Microsoft Office PowerPoint</Application>
  <PresentationFormat>Widescreen</PresentationFormat>
  <Paragraphs>170</Paragraphs>
  <Slides>25</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Arial Narrow</vt:lpstr>
      <vt:lpstr>Calibri</vt:lpstr>
      <vt:lpstr>Open Sans Light</vt:lpstr>
      <vt:lpstr>Raleway</vt:lpstr>
      <vt:lpstr>Source Sans Pro</vt:lpstr>
      <vt:lpstr>Office Theme</vt:lpstr>
      <vt:lpstr>Why Housing Matters PRESENTATION TEMPLATE DRCOG Regional Housing Strategy / Tools for Talking About Housing </vt:lpstr>
      <vt:lpstr>Why Housing Matters PRESENTATION TEMPLATE continued DRCOG Regional Housing Strategy / Tools for Talking About Housing </vt:lpstr>
      <vt:lpstr>Why Housing Matters Meeting Name / Date / Time </vt:lpstr>
      <vt:lpstr>Why Housing Matters</vt:lpstr>
      <vt:lpstr>Why Does Housing Matter to You?</vt:lpstr>
      <vt:lpstr>Housing in Our Region</vt:lpstr>
      <vt:lpstr> We've been building a lot of new housing, but not enough to meet our growing needs.</vt:lpstr>
      <vt:lpstr>Our biggest gap is in homes for low-income households.</vt:lpstr>
      <vt:lpstr>Many people are being priced out.</vt:lpstr>
      <vt:lpstr>Many workers have to pay a large percent of their income on housing</vt:lpstr>
      <vt:lpstr>And our housing needs will continue to grow… </vt:lpstr>
      <vt:lpstr>We will need more diverse housing, too.</vt:lpstr>
      <vt:lpstr>NOTE TO USER: Consider adding a slide or two about the current and projected housing needs in your community </vt:lpstr>
      <vt:lpstr>How have your own housing needs changed over time?   What types of housing do we need more of in our community?</vt:lpstr>
      <vt:lpstr>We live regional lives</vt:lpstr>
      <vt:lpstr>Where we live affects other issues we care about</vt:lpstr>
      <vt:lpstr>All of the communities in our region face housing challenges</vt:lpstr>
      <vt:lpstr>Housing is a major focus for the entire state.</vt:lpstr>
      <vt:lpstr>We can be more effective if we work together</vt:lpstr>
      <vt:lpstr>A regional strategy can support local action and collaboration</vt:lpstr>
      <vt:lpstr>Working toward a regional housing strategy</vt:lpstr>
      <vt:lpstr>NOTE TO USER: Consider adding a slide or two about the recent, current or upcoming work you are doing to address housing needs in your community.</vt:lpstr>
      <vt:lpstr>It's 10 years from now and our region is seen as a national model for communities working together to address housing needs.</vt:lpstr>
      <vt:lpstr>Learn More!</vt:lpstr>
      <vt:lpstr>Thanks for joining the conversation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Emily Robbins</dc:creator>
  <cp:lastModifiedBy>Karen Mashler</cp:lastModifiedBy>
  <cp:revision>7</cp:revision>
  <dcterms:created xsi:type="dcterms:W3CDTF">2025-03-05T16:17:21Z</dcterms:created>
  <dcterms:modified xsi:type="dcterms:W3CDTF">2025-09-08T14:31:37Z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9800.00000000000</vt:lpwstr>
  </property>
  <property fmtid="{D5CDD505-2E9C-101B-9397-08002B2CF9AE}" pid="3" name="ContentTypeId">
    <vt:lpwstr>0x010100FAD19BAC4A4B6D4FA4AFFF3B1C4C95F6</vt:lpwstr>
  </property>
  <property fmtid="{D5CDD505-2E9C-101B-9397-08002B2CF9AE}" pid="4" name="MediaServiceImageTags">
    <vt:lpwstr/>
  </property>
</Properties>
</file>